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256" r:id="rId2"/>
    <p:sldId id="558" r:id="rId3"/>
    <p:sldId id="559" r:id="rId4"/>
    <p:sldId id="704" r:id="rId5"/>
    <p:sldId id="705" r:id="rId6"/>
    <p:sldId id="706" r:id="rId7"/>
    <p:sldId id="707" r:id="rId8"/>
    <p:sldId id="708" r:id="rId9"/>
    <p:sldId id="709" r:id="rId10"/>
    <p:sldId id="710" r:id="rId11"/>
    <p:sldId id="713" r:id="rId12"/>
    <p:sldId id="711" r:id="rId13"/>
    <p:sldId id="712" r:id="rId14"/>
    <p:sldId id="714" r:id="rId15"/>
    <p:sldId id="715" r:id="rId16"/>
    <p:sldId id="716" r:id="rId17"/>
    <p:sldId id="717" r:id="rId18"/>
    <p:sldId id="718" r:id="rId19"/>
    <p:sldId id="719" r:id="rId20"/>
    <p:sldId id="1096" r:id="rId21"/>
    <p:sldId id="1097" r:id="rId22"/>
    <p:sldId id="720" r:id="rId23"/>
    <p:sldId id="721" r:id="rId24"/>
    <p:sldId id="1098" r:id="rId25"/>
    <p:sldId id="1099" r:id="rId26"/>
    <p:sldId id="722" r:id="rId27"/>
    <p:sldId id="723" r:id="rId28"/>
    <p:sldId id="724" r:id="rId29"/>
    <p:sldId id="725" r:id="rId30"/>
    <p:sldId id="727" r:id="rId31"/>
    <p:sldId id="728" r:id="rId32"/>
    <p:sldId id="729" r:id="rId33"/>
    <p:sldId id="730" r:id="rId34"/>
    <p:sldId id="731" r:id="rId35"/>
    <p:sldId id="732" r:id="rId36"/>
    <p:sldId id="733" r:id="rId37"/>
    <p:sldId id="734" r:id="rId38"/>
    <p:sldId id="735" r:id="rId39"/>
    <p:sldId id="736" r:id="rId40"/>
    <p:sldId id="737" r:id="rId41"/>
    <p:sldId id="738" r:id="rId42"/>
    <p:sldId id="739" r:id="rId43"/>
    <p:sldId id="740" r:id="rId44"/>
    <p:sldId id="741" r:id="rId45"/>
    <p:sldId id="742" r:id="rId46"/>
    <p:sldId id="743" r:id="rId47"/>
    <p:sldId id="744" r:id="rId48"/>
    <p:sldId id="745" r:id="rId49"/>
    <p:sldId id="1188" r:id="rId50"/>
    <p:sldId id="1187" r:id="rId51"/>
    <p:sldId id="1189" r:id="rId52"/>
    <p:sldId id="746" r:id="rId53"/>
    <p:sldId id="749" r:id="rId54"/>
    <p:sldId id="751" r:id="rId55"/>
    <p:sldId id="1216" r:id="rId56"/>
    <p:sldId id="1217" r:id="rId57"/>
    <p:sldId id="1218" r:id="rId58"/>
    <p:sldId id="1219" r:id="rId59"/>
    <p:sldId id="748" r:id="rId60"/>
    <p:sldId id="1234" r:id="rId61"/>
    <p:sldId id="1233" r:id="rId62"/>
    <p:sldId id="1235" r:id="rId63"/>
    <p:sldId id="1236" r:id="rId64"/>
    <p:sldId id="1237" r:id="rId65"/>
    <p:sldId id="1238" r:id="rId66"/>
    <p:sldId id="1239" r:id="rId67"/>
    <p:sldId id="1240" r:id="rId68"/>
    <p:sldId id="1241" r:id="rId69"/>
    <p:sldId id="1242" r:id="rId70"/>
    <p:sldId id="1243" r:id="rId71"/>
    <p:sldId id="1244" r:id="rId72"/>
    <p:sldId id="1212" r:id="rId73"/>
    <p:sldId id="1211" r:id="rId74"/>
    <p:sldId id="1213" r:id="rId75"/>
    <p:sldId id="1210" r:id="rId76"/>
    <p:sldId id="1245" r:id="rId77"/>
    <p:sldId id="1249" r:id="rId78"/>
    <p:sldId id="1250" r:id="rId79"/>
    <p:sldId id="1251" r:id="rId80"/>
    <p:sldId id="1214" r:id="rId81"/>
    <p:sldId id="1220" r:id="rId82"/>
    <p:sldId id="1247" r:id="rId83"/>
    <p:sldId id="1246" r:id="rId84"/>
    <p:sldId id="1248" r:id="rId85"/>
    <p:sldId id="1156" r:id="rId86"/>
    <p:sldId id="1167" r:id="rId87"/>
    <p:sldId id="1158" r:id="rId88"/>
    <p:sldId id="1163" r:id="rId89"/>
    <p:sldId id="1166" r:id="rId90"/>
    <p:sldId id="1161" r:id="rId91"/>
    <p:sldId id="1152" r:id="rId92"/>
    <p:sldId id="1150" r:id="rId93"/>
    <p:sldId id="1154" r:id="rId94"/>
    <p:sldId id="1193" r:id="rId95"/>
    <p:sldId id="1194" r:id="rId96"/>
    <p:sldId id="1201" r:id="rId97"/>
    <p:sldId id="1207" r:id="rId98"/>
    <p:sldId id="1168" r:id="rId99"/>
    <p:sldId id="1170" r:id="rId100"/>
    <p:sldId id="1173" r:id="rId101"/>
    <p:sldId id="1206" r:id="rId102"/>
    <p:sldId id="1178" r:id="rId103"/>
    <p:sldId id="1180" r:id="rId104"/>
    <p:sldId id="1182" r:id="rId105"/>
    <p:sldId id="1184" r:id="rId106"/>
    <p:sldId id="1186" r:id="rId107"/>
    <p:sldId id="1252" r:id="rId108"/>
    <p:sldId id="1223" r:id="rId109"/>
    <p:sldId id="1253" r:id="rId110"/>
    <p:sldId id="1224" r:id="rId111"/>
    <p:sldId id="1258" r:id="rId112"/>
    <p:sldId id="1259" r:id="rId113"/>
    <p:sldId id="1263" r:id="rId114"/>
    <p:sldId id="1264" r:id="rId115"/>
    <p:sldId id="1265" r:id="rId116"/>
    <p:sldId id="755" r:id="rId117"/>
    <p:sldId id="756" r:id="rId118"/>
    <p:sldId id="757" r:id="rId119"/>
    <p:sldId id="758" r:id="rId120"/>
    <p:sldId id="759" r:id="rId121"/>
    <p:sldId id="760" r:id="rId122"/>
    <p:sldId id="761" r:id="rId123"/>
    <p:sldId id="763" r:id="rId124"/>
    <p:sldId id="764" r:id="rId125"/>
    <p:sldId id="765" r:id="rId126"/>
    <p:sldId id="766" r:id="rId127"/>
    <p:sldId id="1255" r:id="rId128"/>
    <p:sldId id="767" r:id="rId129"/>
    <p:sldId id="1254" r:id="rId130"/>
    <p:sldId id="768" r:id="rId131"/>
    <p:sldId id="769" r:id="rId132"/>
    <p:sldId id="770" r:id="rId133"/>
    <p:sldId id="771" r:id="rId134"/>
    <p:sldId id="772" r:id="rId135"/>
    <p:sldId id="773" r:id="rId136"/>
    <p:sldId id="774" r:id="rId137"/>
    <p:sldId id="775" r:id="rId138"/>
    <p:sldId id="776" r:id="rId139"/>
    <p:sldId id="777" r:id="rId140"/>
    <p:sldId id="778" r:id="rId141"/>
    <p:sldId id="779" r:id="rId142"/>
    <p:sldId id="780" r:id="rId143"/>
    <p:sldId id="781" r:id="rId144"/>
    <p:sldId id="782" r:id="rId145"/>
    <p:sldId id="783" r:id="rId146"/>
    <p:sldId id="784" r:id="rId147"/>
    <p:sldId id="785" r:id="rId148"/>
    <p:sldId id="786" r:id="rId149"/>
    <p:sldId id="787" r:id="rId150"/>
    <p:sldId id="788" r:id="rId151"/>
    <p:sldId id="789" r:id="rId152"/>
    <p:sldId id="790" r:id="rId153"/>
    <p:sldId id="791" r:id="rId154"/>
    <p:sldId id="792" r:id="rId155"/>
    <p:sldId id="793" r:id="rId156"/>
    <p:sldId id="794" r:id="rId157"/>
    <p:sldId id="1266" r:id="rId158"/>
    <p:sldId id="1267" r:id="rId159"/>
    <p:sldId id="795" r:id="rId160"/>
    <p:sldId id="796" r:id="rId161"/>
    <p:sldId id="797" r:id="rId162"/>
    <p:sldId id="799" r:id="rId163"/>
    <p:sldId id="800" r:id="rId164"/>
    <p:sldId id="801" r:id="rId165"/>
    <p:sldId id="802" r:id="rId166"/>
    <p:sldId id="803" r:id="rId167"/>
    <p:sldId id="804" r:id="rId168"/>
    <p:sldId id="805" r:id="rId169"/>
    <p:sldId id="806" r:id="rId170"/>
    <p:sldId id="807" r:id="rId171"/>
    <p:sldId id="809" r:id="rId172"/>
    <p:sldId id="810" r:id="rId173"/>
    <p:sldId id="811" r:id="rId174"/>
    <p:sldId id="812" r:id="rId175"/>
    <p:sldId id="813" r:id="rId176"/>
    <p:sldId id="1282" r:id="rId177"/>
    <p:sldId id="1283" r:id="rId178"/>
    <p:sldId id="1284" r:id="rId179"/>
    <p:sldId id="1285" r:id="rId180"/>
    <p:sldId id="1286" r:id="rId181"/>
    <p:sldId id="1287" r:id="rId182"/>
    <p:sldId id="1288" r:id="rId183"/>
    <p:sldId id="1289" r:id="rId184"/>
    <p:sldId id="815" r:id="rId185"/>
    <p:sldId id="816" r:id="rId186"/>
    <p:sldId id="817" r:id="rId187"/>
    <p:sldId id="818" r:id="rId188"/>
    <p:sldId id="819" r:id="rId189"/>
    <p:sldId id="820" r:id="rId190"/>
    <p:sldId id="1274" r:id="rId191"/>
    <p:sldId id="1268" r:id="rId192"/>
    <p:sldId id="1273" r:id="rId193"/>
    <p:sldId id="1275" r:id="rId194"/>
    <p:sldId id="1277" r:id="rId195"/>
    <p:sldId id="1270" r:id="rId196"/>
    <p:sldId id="1276" r:id="rId197"/>
    <p:sldId id="1271" r:id="rId198"/>
    <p:sldId id="1272" r:id="rId199"/>
    <p:sldId id="1281" r:id="rId200"/>
    <p:sldId id="821" r:id="rId201"/>
    <p:sldId id="822" r:id="rId202"/>
    <p:sldId id="1278" r:id="rId203"/>
    <p:sldId id="1279" r:id="rId204"/>
    <p:sldId id="1293" r:id="rId205"/>
    <p:sldId id="1294" r:id="rId206"/>
    <p:sldId id="1290" r:id="rId207"/>
    <p:sldId id="1297" r:id="rId208"/>
    <p:sldId id="1298" r:id="rId209"/>
    <p:sldId id="1310" r:id="rId210"/>
    <p:sldId id="1291" r:id="rId211"/>
    <p:sldId id="1295" r:id="rId212"/>
    <p:sldId id="1296" r:id="rId213"/>
    <p:sldId id="1303" r:id="rId214"/>
    <p:sldId id="1299" r:id="rId215"/>
    <p:sldId id="1301" r:id="rId216"/>
    <p:sldId id="1300" r:id="rId217"/>
    <p:sldId id="1304" r:id="rId218"/>
    <p:sldId id="1307" r:id="rId219"/>
    <p:sldId id="1302" r:id="rId220"/>
    <p:sldId id="1305" r:id="rId221"/>
    <p:sldId id="1306" r:id="rId222"/>
    <p:sldId id="1308" r:id="rId223"/>
    <p:sldId id="1309" r:id="rId224"/>
    <p:sldId id="831" r:id="rId225"/>
    <p:sldId id="832" r:id="rId226"/>
    <p:sldId id="833" r:id="rId227"/>
    <p:sldId id="834" r:id="rId228"/>
    <p:sldId id="835" r:id="rId229"/>
    <p:sldId id="836" r:id="rId230"/>
    <p:sldId id="837" r:id="rId231"/>
    <p:sldId id="838" r:id="rId232"/>
    <p:sldId id="839" r:id="rId233"/>
    <p:sldId id="840" r:id="rId234"/>
    <p:sldId id="841" r:id="rId235"/>
    <p:sldId id="842" r:id="rId236"/>
    <p:sldId id="843" r:id="rId237"/>
    <p:sldId id="844" r:id="rId238"/>
    <p:sldId id="845" r:id="rId239"/>
    <p:sldId id="1312" r:id="rId240"/>
    <p:sldId id="1311" r:id="rId241"/>
    <p:sldId id="1313" r:id="rId242"/>
    <p:sldId id="847" r:id="rId243"/>
    <p:sldId id="848" r:id="rId244"/>
    <p:sldId id="1314" r:id="rId245"/>
    <p:sldId id="1315" r:id="rId246"/>
    <p:sldId id="1316" r:id="rId247"/>
    <p:sldId id="1320" r:id="rId248"/>
    <p:sldId id="1317" r:id="rId249"/>
    <p:sldId id="1319" r:id="rId250"/>
    <p:sldId id="1318" r:id="rId251"/>
    <p:sldId id="1321" r:id="rId252"/>
    <p:sldId id="1322" r:id="rId253"/>
    <p:sldId id="1337" r:id="rId254"/>
    <p:sldId id="1324" r:id="rId255"/>
    <p:sldId id="1335" r:id="rId256"/>
    <p:sldId id="1325" r:id="rId257"/>
    <p:sldId id="1340" r:id="rId258"/>
    <p:sldId id="1327" r:id="rId259"/>
    <p:sldId id="1326" r:id="rId260"/>
    <p:sldId id="1338" r:id="rId261"/>
    <p:sldId id="1339" r:id="rId262"/>
    <p:sldId id="1328" r:id="rId263"/>
    <p:sldId id="1329" r:id="rId264"/>
    <p:sldId id="1330" r:id="rId265"/>
    <p:sldId id="1332" r:id="rId266"/>
    <p:sldId id="1333" r:id="rId267"/>
    <p:sldId id="1331" r:id="rId268"/>
    <p:sldId id="1342" r:id="rId269"/>
    <p:sldId id="1341" r:id="rId270"/>
  </p:sldIdLst>
  <p:sldSz cx="9144000" cy="6858000" type="screen4x3"/>
  <p:notesSz cx="6954838" cy="9309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userDrawn="1">
          <p15:clr>
            <a:srgbClr val="A4A3A4"/>
          </p15:clr>
        </p15:guide>
        <p15:guide id="2" pos="219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343" autoAdjust="0"/>
  </p:normalViewPr>
  <p:slideViewPr>
    <p:cSldViewPr>
      <p:cViewPr varScale="1">
        <p:scale>
          <a:sx n="69" d="100"/>
          <a:sy n="69" d="100"/>
        </p:scale>
        <p:origin x="1356" y="66"/>
      </p:cViewPr>
      <p:guideLst>
        <p:guide orient="horz" pos="2160"/>
        <p:guide pos="2880"/>
      </p:guideLst>
    </p:cSldViewPr>
  </p:slideViewPr>
  <p:outlineViewPr>
    <p:cViewPr>
      <p:scale>
        <a:sx n="33" d="100"/>
        <a:sy n="33" d="100"/>
      </p:scale>
      <p:origin x="0" y="-61380"/>
    </p:cViewPr>
  </p:outlineViewPr>
  <p:notesTextViewPr>
    <p:cViewPr>
      <p:scale>
        <a:sx n="125" d="100"/>
        <a:sy n="125" d="100"/>
      </p:scale>
      <p:origin x="0" y="0"/>
    </p:cViewPr>
  </p:notesTextViewPr>
  <p:sorterViewPr>
    <p:cViewPr>
      <p:scale>
        <a:sx n="66" d="100"/>
        <a:sy n="66" d="100"/>
      </p:scale>
      <p:origin x="0" y="-24702"/>
    </p:cViewPr>
  </p:sorterViewPr>
  <p:notesViewPr>
    <p:cSldViewPr>
      <p:cViewPr varScale="1">
        <p:scale>
          <a:sx n="56" d="100"/>
          <a:sy n="56" d="100"/>
        </p:scale>
        <p:origin x="2856" y="72"/>
      </p:cViewPr>
      <p:guideLst>
        <p:guide orient="horz" pos="2932"/>
        <p:guide pos="219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6C1B6AB8-5B87-4394-9F59-73553781D7F0}" type="datetimeFigureOut">
              <a:rPr lang="en-US" smtClean="0"/>
              <a:t>1/3/2023</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6047B5D6-787E-4BEB-B2F2-3B4D60A6BD46}" type="slidenum">
              <a:rPr lang="en-US" smtClean="0"/>
              <a:t>‹#›</a:t>
            </a:fld>
            <a:endParaRPr lang="en-US"/>
          </a:p>
        </p:txBody>
      </p:sp>
    </p:spTree>
    <p:extLst>
      <p:ext uri="{BB962C8B-B14F-4D97-AF65-F5344CB8AC3E}">
        <p14:creationId xmlns:p14="http://schemas.microsoft.com/office/powerpoint/2010/main" val="2604073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5455"/>
          </a:xfrm>
          <a:prstGeom prst="rect">
            <a:avLst/>
          </a:prstGeom>
        </p:spPr>
        <p:txBody>
          <a:bodyPr vert="horz" lIns="92930" tIns="46465" rIns="92930" bIns="46465" rtlCol="0"/>
          <a:lstStyle>
            <a:lvl1pPr algn="r">
              <a:defRPr sz="1200"/>
            </a:lvl1pPr>
          </a:lstStyle>
          <a:p>
            <a:fld id="{9DB71CAB-A03A-4DAD-A2EB-83E9BF5FB7B5}" type="datetimeFigureOut">
              <a:rPr lang="en-US" smtClean="0"/>
              <a:pPr/>
              <a:t>1/3/2023</a:t>
            </a:fld>
            <a:endParaRPr lang="en-US"/>
          </a:p>
        </p:txBody>
      </p:sp>
      <p:sp>
        <p:nvSpPr>
          <p:cNvPr id="5" name="Notes Placeholder 4"/>
          <p:cNvSpPr>
            <a:spLocks noGrp="1"/>
          </p:cNvSpPr>
          <p:nvPr>
            <p:ph type="body" sz="quarter" idx="3"/>
          </p:nvPr>
        </p:nvSpPr>
        <p:spPr>
          <a:xfrm>
            <a:off x="695484" y="4421823"/>
            <a:ext cx="5563870" cy="4189095"/>
          </a:xfrm>
          <a:prstGeom prst="rect">
            <a:avLst/>
          </a:prstGeom>
        </p:spPr>
        <p:txBody>
          <a:bodyPr vert="horz" lIns="92930" tIns="46465" rIns="92930" bIns="4646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13763" cy="465455"/>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29"/>
            <a:ext cx="3013763" cy="465455"/>
          </a:xfrm>
          <a:prstGeom prst="rect">
            <a:avLst/>
          </a:prstGeom>
        </p:spPr>
        <p:txBody>
          <a:bodyPr vert="horz" lIns="92930" tIns="46465" rIns="92930" bIns="46465" rtlCol="0" anchor="b"/>
          <a:lstStyle>
            <a:lvl1pPr algn="r">
              <a:defRPr sz="1200"/>
            </a:lvl1pPr>
          </a:lstStyle>
          <a:p>
            <a:fld id="{C6C347FD-E27B-43F4-9D3D-1388A3255818}" type="slidenum">
              <a:rPr lang="en-US" smtClean="0"/>
              <a:pPr/>
              <a:t>‹#›</a:t>
            </a:fld>
            <a:endParaRPr lang="en-US"/>
          </a:p>
        </p:txBody>
      </p:sp>
      <p:sp>
        <p:nvSpPr>
          <p:cNvPr id="8" name="Slide Image Placeholder 7"/>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endParaRPr lang="en-US"/>
          </a:p>
        </p:txBody>
      </p:sp>
    </p:spTree>
    <p:extLst>
      <p:ext uri="{BB962C8B-B14F-4D97-AF65-F5344CB8AC3E}">
        <p14:creationId xmlns:p14="http://schemas.microsoft.com/office/powerpoint/2010/main" val="331929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a:t>
            </a:fld>
            <a:endParaRPr lang="en-US" dirty="0"/>
          </a:p>
        </p:txBody>
      </p:sp>
    </p:spTree>
    <p:extLst>
      <p:ext uri="{BB962C8B-B14F-4D97-AF65-F5344CB8AC3E}">
        <p14:creationId xmlns:p14="http://schemas.microsoft.com/office/powerpoint/2010/main" val="98218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a:t>
            </a:r>
          </a:p>
          <a:p>
            <a:r>
              <a:rPr lang="pt-BR" dirty="0" smtClean="0"/>
              <a:t>B A </a:t>
            </a:r>
          </a:p>
          <a:p>
            <a:r>
              <a:rPr lang="pt-BR" dirty="0" smtClean="0"/>
              <a:t>C B A </a:t>
            </a:r>
          </a:p>
          <a:p>
            <a:r>
              <a:rPr lang="pt-BR" dirty="0" smtClean="0"/>
              <a:t>D C B A </a:t>
            </a:r>
          </a:p>
          <a:p>
            <a:r>
              <a:rPr lang="pt-BR" dirty="0" smtClean="0"/>
              <a:t>E D C B A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69</a:t>
            </a:fld>
            <a:endParaRPr lang="en-US"/>
          </a:p>
        </p:txBody>
      </p:sp>
    </p:spTree>
    <p:extLst>
      <p:ext uri="{BB962C8B-B14F-4D97-AF65-F5344CB8AC3E}">
        <p14:creationId xmlns:p14="http://schemas.microsoft.com/office/powerpoint/2010/main" val="216994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A B C D E</a:t>
            </a:r>
          </a:p>
          <a:p>
            <a:r>
              <a:rPr lang="pt-BR" dirty="0" smtClean="0"/>
              <a:t>A B C D </a:t>
            </a:r>
          </a:p>
          <a:p>
            <a:r>
              <a:rPr lang="pt-BR" dirty="0" smtClean="0"/>
              <a:t>A B C </a:t>
            </a:r>
          </a:p>
          <a:p>
            <a:r>
              <a:rPr lang="pt-BR" dirty="0" smtClean="0"/>
              <a:t>A B </a:t>
            </a:r>
          </a:p>
          <a:p>
            <a:r>
              <a:rPr lang="pt-BR" dirty="0" smtClean="0"/>
              <a:t>A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71</a:t>
            </a:fld>
            <a:endParaRPr lang="en-US"/>
          </a:p>
        </p:txBody>
      </p:sp>
    </p:spTree>
    <p:extLst>
      <p:ext uri="{BB962C8B-B14F-4D97-AF65-F5344CB8AC3E}">
        <p14:creationId xmlns:p14="http://schemas.microsoft.com/office/powerpoint/2010/main" val="1019349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72</a:t>
            </a:fld>
            <a:endParaRPr lang="en-US"/>
          </a:p>
        </p:txBody>
      </p:sp>
    </p:spTree>
    <p:extLst>
      <p:ext uri="{BB962C8B-B14F-4D97-AF65-F5344CB8AC3E}">
        <p14:creationId xmlns:p14="http://schemas.microsoft.com/office/powerpoint/2010/main" val="3002633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 the number of rows: 6</a:t>
            </a:r>
          </a:p>
          <a:p>
            <a:r>
              <a:rPr lang="en-US" dirty="0" smtClean="0"/>
              <a:t>* </a:t>
            </a:r>
          </a:p>
          <a:p>
            <a:r>
              <a:rPr lang="en-US" dirty="0" smtClean="0"/>
              <a:t>* * </a:t>
            </a:r>
          </a:p>
          <a:p>
            <a:r>
              <a:rPr lang="en-US" dirty="0" smtClean="0"/>
              <a:t>* * * </a:t>
            </a:r>
          </a:p>
          <a:p>
            <a:r>
              <a:rPr lang="en-US" dirty="0" smtClean="0"/>
              <a:t>* * * * </a:t>
            </a:r>
          </a:p>
          <a:p>
            <a:r>
              <a:rPr lang="en-US" dirty="0" smtClean="0"/>
              <a:t>* * * * * </a:t>
            </a:r>
          </a:p>
          <a:p>
            <a:r>
              <a:rPr lang="en-US" dirty="0" smtClean="0"/>
              <a:t>* * * * * *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73</a:t>
            </a:fld>
            <a:endParaRPr lang="en-US"/>
          </a:p>
        </p:txBody>
      </p:sp>
    </p:spTree>
    <p:extLst>
      <p:ext uri="{BB962C8B-B14F-4D97-AF65-F5344CB8AC3E}">
        <p14:creationId xmlns:p14="http://schemas.microsoft.com/office/powerpoint/2010/main" val="2492550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 the number of rows: 5</a:t>
            </a:r>
          </a:p>
          <a:p>
            <a:r>
              <a:rPr lang="en-US" dirty="0" smtClean="0"/>
              <a:t>* * * * * </a:t>
            </a:r>
          </a:p>
          <a:p>
            <a:r>
              <a:rPr lang="en-US" dirty="0" smtClean="0"/>
              <a:t>* * * * </a:t>
            </a:r>
          </a:p>
          <a:p>
            <a:r>
              <a:rPr lang="en-US" dirty="0" smtClean="0"/>
              <a:t>* * * </a:t>
            </a:r>
          </a:p>
          <a:p>
            <a:r>
              <a:rPr lang="en-US" dirty="0" smtClean="0"/>
              <a:t>* *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75</a:t>
            </a:fld>
            <a:endParaRPr lang="en-US"/>
          </a:p>
        </p:txBody>
      </p:sp>
    </p:spTree>
    <p:extLst>
      <p:ext uri="{BB962C8B-B14F-4D97-AF65-F5344CB8AC3E}">
        <p14:creationId xmlns:p14="http://schemas.microsoft.com/office/powerpoint/2010/main" val="98334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76</a:t>
            </a:fld>
            <a:endParaRPr lang="en-US"/>
          </a:p>
        </p:txBody>
      </p:sp>
    </p:spTree>
    <p:extLst>
      <p:ext uri="{BB962C8B-B14F-4D97-AF65-F5344CB8AC3E}">
        <p14:creationId xmlns:p14="http://schemas.microsoft.com/office/powerpoint/2010/main" val="767178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   *</a:t>
            </a:r>
          </a:p>
          <a:p>
            <a:r>
              <a:rPr lang="en-US" dirty="0" smtClean="0"/>
              <a:t>*   *</a:t>
            </a:r>
          </a:p>
          <a:p>
            <a:r>
              <a:rPr lang="en-US" dirty="0" smtClean="0"/>
              <a:t>*   *</a:t>
            </a:r>
          </a:p>
          <a:p>
            <a:r>
              <a:rPr lang="en-US" dirty="0" smtClean="0"/>
              <a:t>*****</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77</a:t>
            </a:fld>
            <a:endParaRPr lang="en-US"/>
          </a:p>
        </p:txBody>
      </p:sp>
    </p:spTree>
    <p:extLst>
      <p:ext uri="{BB962C8B-B14F-4D97-AF65-F5344CB8AC3E}">
        <p14:creationId xmlns:p14="http://schemas.microsoft.com/office/powerpoint/2010/main" val="85302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 the number of rows5</a:t>
            </a:r>
          </a:p>
          <a:p>
            <a:r>
              <a:rPr lang="en-US" dirty="0" smtClean="0"/>
              <a:t>*****</a:t>
            </a:r>
          </a:p>
          <a:p>
            <a:r>
              <a:rPr lang="en-US" dirty="0" smtClean="0"/>
              <a:t>*  *</a:t>
            </a:r>
          </a:p>
          <a:p>
            <a:r>
              <a:rPr lang="en-US" dirty="0" smtClean="0"/>
              <a:t>* *</a:t>
            </a:r>
          </a:p>
          <a:p>
            <a:r>
              <a:rPr lang="en-US" dirty="0" smtClean="0"/>
              <a:t>**</a:t>
            </a:r>
          </a:p>
          <a:p>
            <a:r>
              <a:rPr lang="en-US" dirty="0" smtClean="0"/>
              <a:t>*</a:t>
            </a:r>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79</a:t>
            </a:fld>
            <a:endParaRPr lang="en-US"/>
          </a:p>
        </p:txBody>
      </p:sp>
    </p:spTree>
    <p:extLst>
      <p:ext uri="{BB962C8B-B14F-4D97-AF65-F5344CB8AC3E}">
        <p14:creationId xmlns:p14="http://schemas.microsoft.com/office/powerpoint/2010/main" val="543658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 the number of rows: 5</a:t>
            </a:r>
          </a:p>
          <a:p>
            <a:r>
              <a:rPr lang="en-US" dirty="0" smtClean="0"/>
              <a:t>1 </a:t>
            </a:r>
          </a:p>
          <a:p>
            <a:r>
              <a:rPr lang="en-US" dirty="0" smtClean="0"/>
              <a:t>2 3 </a:t>
            </a:r>
          </a:p>
          <a:p>
            <a:r>
              <a:rPr lang="en-US" dirty="0" smtClean="0"/>
              <a:t>4 5 6 </a:t>
            </a:r>
          </a:p>
          <a:p>
            <a:r>
              <a:rPr lang="en-US" dirty="0" smtClean="0"/>
              <a:t>7 8 9 10 </a:t>
            </a:r>
          </a:p>
          <a:p>
            <a:r>
              <a:rPr lang="en-US" dirty="0" smtClean="0"/>
              <a:t>11 12 13 14 15</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80</a:t>
            </a:fld>
            <a:endParaRPr lang="en-US"/>
          </a:p>
        </p:txBody>
      </p:sp>
    </p:spTree>
    <p:extLst>
      <p:ext uri="{BB962C8B-B14F-4D97-AF65-F5344CB8AC3E}">
        <p14:creationId xmlns:p14="http://schemas.microsoft.com/office/powerpoint/2010/main" val="6435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65</a:t>
            </a:r>
            <a:r>
              <a:rPr lang="en-US" baseline="0" dirty="0" smtClean="0"/>
              <a:t> A-</a:t>
            </a:r>
          </a:p>
          <a:p>
            <a:r>
              <a:rPr lang="en-US" baseline="0" dirty="0" smtClean="0"/>
              <a:t>69-E</a:t>
            </a:r>
          </a:p>
          <a:p>
            <a:endParaRPr lang="en-US" baseline="0" dirty="0" smtClean="0"/>
          </a:p>
          <a:p>
            <a:r>
              <a:rPr lang="en-US" dirty="0" smtClean="0"/>
              <a:t>Enter an uppercase character you want to print in the last row: E</a:t>
            </a:r>
          </a:p>
          <a:p>
            <a:r>
              <a:rPr lang="en-US" dirty="0" smtClean="0"/>
              <a:t>A </a:t>
            </a:r>
          </a:p>
          <a:p>
            <a:r>
              <a:rPr lang="en-US" dirty="0" smtClean="0"/>
              <a:t>B </a:t>
            </a:r>
            <a:r>
              <a:rPr lang="en-US" dirty="0" err="1" smtClean="0"/>
              <a:t>B</a:t>
            </a:r>
            <a:r>
              <a:rPr lang="en-US" dirty="0" smtClean="0"/>
              <a:t> </a:t>
            </a:r>
          </a:p>
          <a:p>
            <a:r>
              <a:rPr lang="en-US" dirty="0" smtClean="0"/>
              <a:t>C </a:t>
            </a:r>
            <a:r>
              <a:rPr lang="en-US" dirty="0" err="1" smtClean="0"/>
              <a:t>C</a:t>
            </a:r>
            <a:r>
              <a:rPr lang="en-US" dirty="0" smtClean="0"/>
              <a:t> </a:t>
            </a:r>
            <a:r>
              <a:rPr lang="en-US" dirty="0" err="1" smtClean="0"/>
              <a:t>C</a:t>
            </a:r>
            <a:r>
              <a:rPr lang="en-US" dirty="0" smtClean="0"/>
              <a:t> </a:t>
            </a:r>
          </a:p>
          <a:p>
            <a:r>
              <a:rPr lang="en-US" dirty="0" smtClean="0"/>
              <a:t>D </a:t>
            </a:r>
            <a:r>
              <a:rPr lang="en-US" dirty="0" err="1" smtClean="0"/>
              <a:t>D</a:t>
            </a:r>
            <a:r>
              <a:rPr lang="en-US" dirty="0" smtClean="0"/>
              <a:t> </a:t>
            </a:r>
            <a:r>
              <a:rPr lang="en-US" dirty="0" err="1" smtClean="0"/>
              <a:t>D</a:t>
            </a:r>
            <a:r>
              <a:rPr lang="en-US" dirty="0" smtClean="0"/>
              <a:t> </a:t>
            </a:r>
            <a:r>
              <a:rPr lang="en-US" dirty="0" err="1" smtClean="0"/>
              <a:t>D</a:t>
            </a:r>
            <a:r>
              <a:rPr lang="en-US" dirty="0" smtClean="0"/>
              <a:t> </a:t>
            </a:r>
          </a:p>
          <a:p>
            <a:r>
              <a:rPr lang="en-US" dirty="0" smtClean="0"/>
              <a:t>E </a:t>
            </a:r>
            <a:r>
              <a:rPr lang="en-US" dirty="0" err="1" smtClean="0"/>
              <a:t>E</a:t>
            </a:r>
            <a:r>
              <a:rPr lang="en-US" dirty="0" smtClean="0"/>
              <a:t> </a:t>
            </a:r>
            <a:r>
              <a:rPr lang="en-US" dirty="0" err="1" smtClean="0"/>
              <a:t>E</a:t>
            </a:r>
            <a:r>
              <a:rPr lang="en-US" dirty="0" smtClean="0"/>
              <a:t> </a:t>
            </a:r>
            <a:r>
              <a:rPr lang="en-US" dirty="0" err="1" smtClean="0"/>
              <a:t>E</a:t>
            </a:r>
            <a:r>
              <a:rPr lang="en-US" dirty="0" smtClean="0"/>
              <a:t> </a:t>
            </a:r>
            <a:r>
              <a:rPr lang="en-US" dirty="0" err="1" smtClean="0"/>
              <a:t>E</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81</a:t>
            </a:fld>
            <a:endParaRPr lang="en-US"/>
          </a:p>
        </p:txBody>
      </p:sp>
    </p:spTree>
    <p:extLst>
      <p:ext uri="{BB962C8B-B14F-4D97-AF65-F5344CB8AC3E}">
        <p14:creationId xmlns:p14="http://schemas.microsoft.com/office/powerpoint/2010/main" val="1513413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305">
              <a:defRPr/>
            </a:pPr>
            <a:r>
              <a:rPr lang="en-US" dirty="0" smtClean="0"/>
              <a:t>Program to find largest number from three given numbers</a:t>
            </a:r>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17</a:t>
            </a:fld>
            <a:endParaRPr lang="en-US"/>
          </a:p>
        </p:txBody>
      </p:sp>
    </p:spTree>
    <p:extLst>
      <p:ext uri="{BB962C8B-B14F-4D97-AF65-F5344CB8AC3E}">
        <p14:creationId xmlns:p14="http://schemas.microsoft.com/office/powerpoint/2010/main" val="2682897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84</a:t>
            </a:fld>
            <a:endParaRPr lang="en-US"/>
          </a:p>
        </p:txBody>
      </p:sp>
    </p:spTree>
    <p:extLst>
      <p:ext uri="{BB962C8B-B14F-4D97-AF65-F5344CB8AC3E}">
        <p14:creationId xmlns:p14="http://schemas.microsoft.com/office/powerpoint/2010/main" val="2790469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85</a:t>
            </a:fld>
            <a:endParaRPr lang="en-US"/>
          </a:p>
        </p:txBody>
      </p:sp>
    </p:spTree>
    <p:extLst>
      <p:ext uri="{BB962C8B-B14F-4D97-AF65-F5344CB8AC3E}">
        <p14:creationId xmlns:p14="http://schemas.microsoft.com/office/powerpoint/2010/main" val="20235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dirty="0" err="1"/>
              <a:t>a+b</a:t>
            </a:r>
            <a:r>
              <a:rPr lang="en-US" dirty="0"/>
              <a:t>=b=b-a=a=a-b;</a:t>
            </a:r>
            <a:r>
              <a:rPr lang="en-US" dirty="0" smtClean="0"/>
              <a:t/>
            </a:r>
            <a:br>
              <a:rPr lang="en-US" dirty="0" smtClean="0"/>
            </a:br>
            <a:r>
              <a:rPr lang="en-US" dirty="0" smtClean="0"/>
              <a:t/>
            </a:r>
            <a:br>
              <a:rPr lang="en-US" dirty="0" smtClean="0"/>
            </a:br>
            <a:r>
              <a:rPr lang="en-US" dirty="0"/>
              <a:t>execute from right to left.</a:t>
            </a:r>
            <a:r>
              <a:rPr lang="en-US" dirty="0" smtClean="0"/>
              <a:t/>
            </a:r>
            <a:br>
              <a:rPr lang="en-US" dirty="0" smtClean="0"/>
            </a:br>
            <a:r>
              <a:rPr lang="en-US" dirty="0" smtClean="0"/>
              <a:t/>
            </a:r>
            <a:br>
              <a:rPr lang="en-US" dirty="0" smtClean="0"/>
            </a:br>
            <a:r>
              <a:rPr lang="en-US" dirty="0"/>
              <a:t>3= -2+5= 5 = 3 - (-2)  = -2 = 1-3</a:t>
            </a:r>
          </a:p>
          <a:p>
            <a:endParaRPr lang="en-US" dirty="0"/>
          </a:p>
          <a:p>
            <a:r>
              <a:rPr lang="en-US" dirty="0"/>
              <a:t>Output a=3 b=5</a:t>
            </a:r>
          </a:p>
        </p:txBody>
      </p:sp>
      <p:sp>
        <p:nvSpPr>
          <p:cNvPr id="4" name="Slide Number Placeholder 3"/>
          <p:cNvSpPr>
            <a:spLocks noGrp="1"/>
          </p:cNvSpPr>
          <p:nvPr>
            <p:ph type="sldNum" sz="quarter" idx="10"/>
          </p:nvPr>
        </p:nvSpPr>
        <p:spPr/>
        <p:txBody>
          <a:bodyPr/>
          <a:lstStyle/>
          <a:p>
            <a:fld id="{C6C347FD-E27B-43F4-9D3D-1388A3255818}" type="slidenum">
              <a:rPr lang="en-US" smtClean="0"/>
              <a:pPr/>
              <a:t>86</a:t>
            </a:fld>
            <a:endParaRPr lang="en-US"/>
          </a:p>
        </p:txBody>
      </p:sp>
    </p:spTree>
    <p:extLst>
      <p:ext uri="{BB962C8B-B14F-4D97-AF65-F5344CB8AC3E}">
        <p14:creationId xmlns:p14="http://schemas.microsoft.com/office/powerpoint/2010/main" val="323555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dirty="0" smtClean="0"/>
              <a:t> 2</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87</a:t>
            </a:fld>
            <a:endParaRPr lang="en-US"/>
          </a:p>
        </p:txBody>
      </p:sp>
    </p:spTree>
    <p:extLst>
      <p:ext uri="{BB962C8B-B14F-4D97-AF65-F5344CB8AC3E}">
        <p14:creationId xmlns:p14="http://schemas.microsoft.com/office/powerpoint/2010/main" val="184511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baseline="0" dirty="0" smtClean="0"/>
              <a:t> 2</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88</a:t>
            </a:fld>
            <a:endParaRPr lang="en-US"/>
          </a:p>
        </p:txBody>
      </p:sp>
    </p:spTree>
    <p:extLst>
      <p:ext uri="{BB962C8B-B14F-4D97-AF65-F5344CB8AC3E}">
        <p14:creationId xmlns:p14="http://schemas.microsoft.com/office/powerpoint/2010/main" val="143308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a:t>
            </a:r>
          </a:p>
          <a:p>
            <a:r>
              <a:rPr lang="en-US" dirty="0" smtClean="0"/>
              <a:t>11</a:t>
            </a:r>
          </a:p>
        </p:txBody>
      </p:sp>
      <p:sp>
        <p:nvSpPr>
          <p:cNvPr id="4" name="Slide Number Placeholder 3"/>
          <p:cNvSpPr>
            <a:spLocks noGrp="1"/>
          </p:cNvSpPr>
          <p:nvPr>
            <p:ph type="sldNum" sz="quarter" idx="10"/>
          </p:nvPr>
        </p:nvSpPr>
        <p:spPr/>
        <p:txBody>
          <a:bodyPr/>
          <a:lstStyle/>
          <a:p>
            <a:fld id="{C6C347FD-E27B-43F4-9D3D-1388A3255818}" type="slidenum">
              <a:rPr lang="en-US" smtClean="0"/>
              <a:pPr/>
              <a:t>89</a:t>
            </a:fld>
            <a:endParaRPr lang="en-US"/>
          </a:p>
        </p:txBody>
      </p:sp>
    </p:spTree>
    <p:extLst>
      <p:ext uri="{BB962C8B-B14F-4D97-AF65-F5344CB8AC3E}">
        <p14:creationId xmlns:p14="http://schemas.microsoft.com/office/powerpoint/2010/main" val="87948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of x=5,</a:t>
            </a:r>
          </a:p>
          <a:p>
            <a:r>
              <a:rPr lang="en-US" dirty="0" smtClean="0"/>
              <a:t>value of y is =7, </a:t>
            </a:r>
          </a:p>
          <a:p>
            <a:r>
              <a:rPr lang="en-US" dirty="0" smtClean="0"/>
              <a:t>value of z= is 10,</a:t>
            </a:r>
          </a:p>
          <a:p>
            <a:r>
              <a:rPr lang="en-US" dirty="0" smtClean="0"/>
              <a:t> value of k is 20</a:t>
            </a:r>
          </a:p>
          <a:p>
            <a:endParaRPr lang="en-US" dirty="0" smtClean="0"/>
          </a:p>
          <a:p>
            <a:r>
              <a:rPr lang="en-US" dirty="0" smtClean="0"/>
              <a:t>Bracket left to right</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90</a:t>
            </a:fld>
            <a:endParaRPr lang="en-US"/>
          </a:p>
        </p:txBody>
      </p:sp>
    </p:spTree>
    <p:extLst>
      <p:ext uri="{BB962C8B-B14F-4D97-AF65-F5344CB8AC3E}">
        <p14:creationId xmlns:p14="http://schemas.microsoft.com/office/powerpoint/2010/main" val="1755464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 of </a:t>
            </a:r>
            <a:r>
              <a:rPr lang="en-US" dirty="0" err="1" smtClean="0"/>
              <a:t>i</a:t>
            </a:r>
            <a:r>
              <a:rPr lang="en-US" dirty="0" smtClean="0"/>
              <a:t> in  case 0 is 5 </a:t>
            </a:r>
            <a:r>
              <a:rPr lang="en-US" baseline="0" dirty="0" smtClean="0"/>
              <a:t>  (no break is there)</a:t>
            </a:r>
            <a:endParaRPr lang="en-US" dirty="0" smtClean="0"/>
          </a:p>
          <a:p>
            <a:r>
              <a:rPr lang="en-US" dirty="0" smtClean="0"/>
              <a:t>value of </a:t>
            </a:r>
            <a:r>
              <a:rPr lang="en-US" dirty="0" err="1" smtClean="0"/>
              <a:t>i</a:t>
            </a:r>
            <a:r>
              <a:rPr lang="en-US" dirty="0" smtClean="0"/>
              <a:t> in case 1 is 3</a:t>
            </a:r>
          </a:p>
          <a:p>
            <a:r>
              <a:rPr lang="en-US" dirty="0" smtClean="0"/>
              <a:t>value of </a:t>
            </a:r>
            <a:r>
              <a:rPr lang="en-US" dirty="0" err="1" smtClean="0"/>
              <a:t>i</a:t>
            </a:r>
            <a:r>
              <a:rPr lang="en-US" dirty="0" smtClean="0"/>
              <a:t> in case 5 is 9</a:t>
            </a:r>
          </a:p>
          <a:p>
            <a:r>
              <a:rPr lang="en-US" dirty="0" smtClean="0"/>
              <a:t>value of </a:t>
            </a:r>
            <a:r>
              <a:rPr lang="en-US" dirty="0" err="1" smtClean="0"/>
              <a:t>i</a:t>
            </a:r>
            <a:r>
              <a:rPr lang="en-US" dirty="0" smtClean="0"/>
              <a:t> in case </a:t>
            </a:r>
            <a:r>
              <a:rPr lang="en-US" dirty="0" err="1" smtClean="0"/>
              <a:t>defaul</a:t>
            </a:r>
            <a:r>
              <a:rPr lang="en-US" dirty="0" smtClean="0"/>
              <a:t> is 13</a:t>
            </a:r>
          </a:p>
          <a:p>
            <a:r>
              <a:rPr lang="en-US" dirty="0" smtClean="0"/>
              <a:t>value of </a:t>
            </a:r>
            <a:r>
              <a:rPr lang="en-US" dirty="0" err="1" smtClean="0"/>
              <a:t>i</a:t>
            </a:r>
            <a:r>
              <a:rPr lang="en-US" dirty="0" smtClean="0"/>
              <a:t> in case </a:t>
            </a:r>
            <a:r>
              <a:rPr lang="en-US" dirty="0" err="1" smtClean="0"/>
              <a:t>defaul</a:t>
            </a:r>
            <a:r>
              <a:rPr lang="en-US" dirty="0" smtClean="0"/>
              <a:t> is 18</a:t>
            </a:r>
          </a:p>
          <a:p>
            <a:r>
              <a:rPr lang="en-US" dirty="0" smtClean="0"/>
              <a:t>value of </a:t>
            </a:r>
            <a:r>
              <a:rPr lang="en-US" dirty="0" err="1" smtClean="0"/>
              <a:t>i</a:t>
            </a:r>
            <a:r>
              <a:rPr lang="en-US" dirty="0" smtClean="0"/>
              <a:t> in case </a:t>
            </a:r>
            <a:r>
              <a:rPr lang="en-US" dirty="0" err="1" smtClean="0"/>
              <a:t>defaul</a:t>
            </a:r>
            <a:r>
              <a:rPr lang="en-US" dirty="0" smtClean="0"/>
              <a:t> is 23</a:t>
            </a:r>
          </a:p>
          <a:p>
            <a:r>
              <a:rPr lang="en-US" dirty="0" smtClean="0"/>
              <a:t> value of </a:t>
            </a:r>
            <a:r>
              <a:rPr lang="en-US" dirty="0" err="1" smtClean="0"/>
              <a:t>i</a:t>
            </a:r>
            <a:r>
              <a:rPr lang="en-US" dirty="0" smtClean="0"/>
              <a:t> after the completion of loop is24</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91</a:t>
            </a:fld>
            <a:endParaRPr lang="en-US"/>
          </a:p>
        </p:txBody>
      </p:sp>
    </p:spTree>
    <p:extLst>
      <p:ext uri="{BB962C8B-B14F-4D97-AF65-F5344CB8AC3E}">
        <p14:creationId xmlns:p14="http://schemas.microsoft.com/office/powerpoint/2010/main" val="1414526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a:t>
            </a:r>
          </a:p>
          <a:p>
            <a:r>
              <a:rPr lang="en-US" baseline="0" dirty="0" smtClean="0"/>
              <a:t>Three</a:t>
            </a:r>
          </a:p>
          <a:p>
            <a:endParaRPr lang="en-US" baseline="0" dirty="0" smtClean="0"/>
          </a:p>
          <a:p>
            <a:r>
              <a:rPr lang="en-US" dirty="0"/>
              <a:t>3= -2+5= 5 = 3 - (-2)  = -2 = 1-3</a:t>
            </a:r>
          </a:p>
        </p:txBody>
      </p:sp>
      <p:sp>
        <p:nvSpPr>
          <p:cNvPr id="4" name="Slide Number Placeholder 3"/>
          <p:cNvSpPr>
            <a:spLocks noGrp="1"/>
          </p:cNvSpPr>
          <p:nvPr>
            <p:ph type="sldNum" sz="quarter" idx="10"/>
          </p:nvPr>
        </p:nvSpPr>
        <p:spPr/>
        <p:txBody>
          <a:bodyPr/>
          <a:lstStyle/>
          <a:p>
            <a:fld id="{C6C347FD-E27B-43F4-9D3D-1388A3255818}" type="slidenum">
              <a:rPr lang="en-US" smtClean="0"/>
              <a:pPr/>
              <a:t>92</a:t>
            </a:fld>
            <a:endParaRPr lang="en-US"/>
          </a:p>
        </p:txBody>
      </p:sp>
    </p:spTree>
    <p:extLst>
      <p:ext uri="{BB962C8B-B14F-4D97-AF65-F5344CB8AC3E}">
        <p14:creationId xmlns:p14="http://schemas.microsoft.com/office/powerpoint/2010/main" val="182561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a:t>
            </a:r>
          </a:p>
          <a:p>
            <a:r>
              <a:rPr lang="en-US" baseline="0" dirty="0" smtClean="0"/>
              <a:t>value of a is 1</a:t>
            </a:r>
          </a:p>
          <a:p>
            <a:r>
              <a:rPr lang="en-US" baseline="0" dirty="0" smtClean="0"/>
              <a:t>value of b is 15</a:t>
            </a:r>
          </a:p>
          <a:p>
            <a:r>
              <a:rPr lang="en-US" baseline="0" smtClean="0"/>
              <a:t> b is neither 0 nor 1</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6C347FD-E27B-43F4-9D3D-1388A3255818}" type="slidenum">
              <a:rPr lang="en-US" smtClean="0"/>
              <a:pPr/>
              <a:t>93</a:t>
            </a:fld>
            <a:endParaRPr lang="en-US"/>
          </a:p>
        </p:txBody>
      </p:sp>
    </p:spTree>
    <p:extLst>
      <p:ext uri="{BB962C8B-B14F-4D97-AF65-F5344CB8AC3E}">
        <p14:creationId xmlns:p14="http://schemas.microsoft.com/office/powerpoint/2010/main" val="413926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dirty="0" smtClean="0"/>
              <a:t> 1</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24</a:t>
            </a:fld>
            <a:endParaRPr lang="en-US"/>
          </a:p>
        </p:txBody>
      </p:sp>
    </p:spTree>
    <p:extLst>
      <p:ext uri="{BB962C8B-B14F-4D97-AF65-F5344CB8AC3E}">
        <p14:creationId xmlns:p14="http://schemas.microsoft.com/office/powerpoint/2010/main" val="162650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value of n is 0</a:t>
            </a:r>
          </a:p>
          <a:p>
            <a:r>
              <a:rPr lang="en-US" dirty="0" smtClean="0"/>
              <a:t>value of </a:t>
            </a:r>
            <a:r>
              <a:rPr lang="en-US" dirty="0" err="1" smtClean="0"/>
              <a:t>i</a:t>
            </a:r>
            <a:r>
              <a:rPr lang="en-US" dirty="0" smtClean="0"/>
              <a:t> is 10        value of n is 10</a:t>
            </a:r>
          </a:p>
          <a:p>
            <a:r>
              <a:rPr lang="en-US" dirty="0" smtClean="0"/>
              <a:t>value of </a:t>
            </a:r>
            <a:r>
              <a:rPr lang="en-US" dirty="0" err="1" smtClean="0"/>
              <a:t>i</a:t>
            </a:r>
            <a:r>
              <a:rPr lang="en-US" dirty="0" smtClean="0"/>
              <a:t> is 9          value of n is 19</a:t>
            </a:r>
          </a:p>
          <a:p>
            <a:r>
              <a:rPr lang="en-US" dirty="0" smtClean="0"/>
              <a:t>value of </a:t>
            </a:r>
            <a:r>
              <a:rPr lang="en-US" dirty="0" err="1" smtClean="0"/>
              <a:t>i</a:t>
            </a:r>
            <a:r>
              <a:rPr lang="en-US" dirty="0" smtClean="0"/>
              <a:t> is 8         value of n is 27</a:t>
            </a:r>
          </a:p>
          <a:p>
            <a:r>
              <a:rPr lang="en-US" dirty="0" smtClean="0"/>
              <a:t>value of </a:t>
            </a:r>
            <a:r>
              <a:rPr lang="en-US" dirty="0" err="1" smtClean="0"/>
              <a:t>i</a:t>
            </a:r>
            <a:r>
              <a:rPr lang="en-US" dirty="0" smtClean="0"/>
              <a:t> is 7	      value of n is 34</a:t>
            </a:r>
          </a:p>
          <a:p>
            <a:r>
              <a:rPr lang="en-US" dirty="0" smtClean="0"/>
              <a:t>value of </a:t>
            </a:r>
            <a:r>
              <a:rPr lang="en-US" dirty="0" err="1" smtClean="0"/>
              <a:t>i</a:t>
            </a:r>
            <a:r>
              <a:rPr lang="en-US" dirty="0" smtClean="0"/>
              <a:t> is 6  	     value of n is 40</a:t>
            </a:r>
          </a:p>
          <a:p>
            <a:r>
              <a:rPr lang="en-US" dirty="0" smtClean="0"/>
              <a:t>value of </a:t>
            </a:r>
            <a:r>
              <a:rPr lang="en-US" dirty="0" err="1" smtClean="0"/>
              <a:t>i</a:t>
            </a:r>
            <a:r>
              <a:rPr lang="en-US" dirty="0" smtClean="0"/>
              <a:t> is 5 	   value of n is 45</a:t>
            </a:r>
          </a:p>
          <a:p>
            <a:r>
              <a:rPr lang="en-US" dirty="0" smtClean="0"/>
              <a:t>value of </a:t>
            </a:r>
            <a:r>
              <a:rPr lang="en-US" dirty="0" err="1" smtClean="0"/>
              <a:t>i</a:t>
            </a:r>
            <a:r>
              <a:rPr lang="en-US" dirty="0" smtClean="0"/>
              <a:t> is 4 	    value of n is 49</a:t>
            </a:r>
          </a:p>
          <a:p>
            <a:r>
              <a:rPr lang="en-US" dirty="0" smtClean="0"/>
              <a:t>value of </a:t>
            </a:r>
            <a:r>
              <a:rPr lang="en-US" dirty="0" err="1" smtClean="0"/>
              <a:t>i</a:t>
            </a:r>
            <a:r>
              <a:rPr lang="en-US" dirty="0" smtClean="0"/>
              <a:t> is 3  </a:t>
            </a:r>
            <a:r>
              <a:rPr lang="en-US" baseline="0" dirty="0" smtClean="0"/>
              <a:t>  </a:t>
            </a:r>
            <a:r>
              <a:rPr lang="en-US" dirty="0" smtClean="0"/>
              <a:t>value of n is 52</a:t>
            </a:r>
          </a:p>
          <a:p>
            <a:r>
              <a:rPr lang="en-US" dirty="0" smtClean="0"/>
              <a:t>value of </a:t>
            </a:r>
            <a:r>
              <a:rPr lang="en-US" dirty="0" err="1" smtClean="0"/>
              <a:t>i</a:t>
            </a:r>
            <a:r>
              <a:rPr lang="en-US" dirty="0" smtClean="0"/>
              <a:t> is 2 	value of n is 54</a:t>
            </a:r>
          </a:p>
          <a:p>
            <a:r>
              <a:rPr lang="en-US" dirty="0" smtClean="0"/>
              <a:t>value of </a:t>
            </a:r>
            <a:r>
              <a:rPr lang="en-US" dirty="0" err="1" smtClean="0"/>
              <a:t>i</a:t>
            </a:r>
            <a:r>
              <a:rPr lang="en-US" dirty="0" smtClean="0"/>
              <a:t> is 1</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94</a:t>
            </a:fld>
            <a:endParaRPr lang="en-US"/>
          </a:p>
        </p:txBody>
      </p:sp>
    </p:spTree>
    <p:extLst>
      <p:ext uri="{BB962C8B-B14F-4D97-AF65-F5344CB8AC3E}">
        <p14:creationId xmlns:p14="http://schemas.microsoft.com/office/powerpoint/2010/main" val="3006882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 it will</a:t>
            </a:r>
            <a:r>
              <a:rPr lang="en-US" baseline="0" dirty="0" smtClean="0"/>
              <a:t> print 0 to 69</a:t>
            </a:r>
          </a:p>
          <a:p>
            <a:endParaRPr lang="en-US" baseline="0" dirty="0" smtClean="0"/>
          </a:p>
          <a:p>
            <a:r>
              <a:rPr lang="en-US" dirty="0" smtClean="0"/>
              <a:t>char A='A';  (then</a:t>
            </a:r>
            <a:r>
              <a:rPr lang="en-US" baseline="0" dirty="0" smtClean="0"/>
              <a:t> it will print 69 to 70</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95</a:t>
            </a:fld>
            <a:endParaRPr lang="en-US"/>
          </a:p>
        </p:txBody>
      </p:sp>
    </p:spTree>
    <p:extLst>
      <p:ext uri="{BB962C8B-B14F-4D97-AF65-F5344CB8AC3E}">
        <p14:creationId xmlns:p14="http://schemas.microsoft.com/office/powerpoint/2010/main" val="338952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p>
          <a:p>
            <a:r>
              <a:rPr lang="en-US" dirty="0" smtClean="0"/>
              <a:t>5</a:t>
            </a:r>
          </a:p>
          <a:p>
            <a:endParaRPr lang="en-US" dirty="0" smtClean="0"/>
          </a:p>
          <a:p>
            <a:r>
              <a:rPr lang="en-US" dirty="0" smtClean="0"/>
              <a:t>Final value of a is</a:t>
            </a:r>
            <a:r>
              <a:rPr lang="en-US" baseline="0" dirty="0" smtClean="0"/>
              <a:t> </a:t>
            </a:r>
            <a:r>
              <a:rPr lang="en-US" dirty="0" smtClean="0"/>
              <a:t>6</a:t>
            </a:r>
          </a:p>
          <a:p>
            <a:endParaRPr lang="en-US" dirty="0" smtClean="0"/>
          </a:p>
          <a:p>
            <a:endParaRPr lang="en-US" dirty="0" smtClean="0"/>
          </a:p>
          <a:p>
            <a:pPr defTabSz="929305">
              <a:defRPr/>
            </a:pPr>
            <a:r>
              <a:rPr lang="en-US" dirty="0"/>
              <a:t>value 0 have meaning called FALSE(0x00000000). so whenever a loop receives a FALSE input it will just leave the loop and proceeds with the next immediate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96</a:t>
            </a:fld>
            <a:endParaRPr lang="en-US"/>
          </a:p>
        </p:txBody>
      </p:sp>
    </p:spTree>
    <p:extLst>
      <p:ext uri="{BB962C8B-B14F-4D97-AF65-F5344CB8AC3E}">
        <p14:creationId xmlns:p14="http://schemas.microsoft.com/office/powerpoint/2010/main" val="360527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a:t>
            </a:r>
          </a:p>
          <a:p>
            <a:r>
              <a:rPr lang="en-US" dirty="0" smtClean="0"/>
              <a:t>2</a:t>
            </a:r>
          </a:p>
          <a:p>
            <a:r>
              <a:rPr lang="en-US" dirty="0" smtClean="0"/>
              <a:t>4</a:t>
            </a:r>
          </a:p>
          <a:p>
            <a:r>
              <a:rPr lang="en-US" dirty="0" smtClean="0"/>
              <a:t>6</a:t>
            </a:r>
          </a:p>
          <a:p>
            <a:r>
              <a:rPr lang="en-US" dirty="0" smtClean="0"/>
              <a:t>8</a:t>
            </a:r>
          </a:p>
          <a:p>
            <a:r>
              <a:rPr lang="en-US" dirty="0" smtClean="0"/>
              <a:t>10</a:t>
            </a:r>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97</a:t>
            </a:fld>
            <a:endParaRPr lang="en-US"/>
          </a:p>
        </p:txBody>
      </p:sp>
    </p:spTree>
    <p:extLst>
      <p:ext uri="{BB962C8B-B14F-4D97-AF65-F5344CB8AC3E}">
        <p14:creationId xmlns:p14="http://schemas.microsoft.com/office/powerpoint/2010/main" val="2643060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122</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98</a:t>
            </a:fld>
            <a:endParaRPr lang="en-US"/>
          </a:p>
        </p:txBody>
      </p:sp>
    </p:spTree>
    <p:extLst>
      <p:ext uri="{BB962C8B-B14F-4D97-AF65-F5344CB8AC3E}">
        <p14:creationId xmlns:p14="http://schemas.microsoft.com/office/powerpoint/2010/main" val="2086189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1637</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99</a:t>
            </a:fld>
            <a:endParaRPr lang="en-US"/>
          </a:p>
        </p:txBody>
      </p:sp>
    </p:spTree>
    <p:extLst>
      <p:ext uri="{BB962C8B-B14F-4D97-AF65-F5344CB8AC3E}">
        <p14:creationId xmlns:p14="http://schemas.microsoft.com/office/powerpoint/2010/main" val="1259319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p>
          <a:p>
            <a:r>
              <a:rPr lang="en-US" dirty="0" smtClean="0"/>
              <a:t>12345</a:t>
            </a:r>
          </a:p>
          <a:p>
            <a:r>
              <a:rPr lang="en-US" dirty="0" smtClean="0"/>
              <a:t>23451</a:t>
            </a:r>
          </a:p>
          <a:p>
            <a:r>
              <a:rPr lang="en-US" dirty="0" smtClean="0"/>
              <a:t>34521</a:t>
            </a:r>
          </a:p>
          <a:p>
            <a:r>
              <a:rPr lang="en-US" dirty="0" smtClean="0"/>
              <a:t>45321</a:t>
            </a:r>
          </a:p>
          <a:p>
            <a:r>
              <a:rPr lang="en-US" dirty="0" smtClean="0"/>
              <a:t>54321</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100</a:t>
            </a:fld>
            <a:endParaRPr lang="en-US"/>
          </a:p>
        </p:txBody>
      </p:sp>
    </p:spTree>
    <p:extLst>
      <p:ext uri="{BB962C8B-B14F-4D97-AF65-F5344CB8AC3E}">
        <p14:creationId xmlns:p14="http://schemas.microsoft.com/office/powerpoint/2010/main" val="2936894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a:t>
            </a:r>
          </a:p>
          <a:p>
            <a:r>
              <a:rPr lang="en-US" dirty="0" smtClean="0"/>
              <a:t>Hello 3</a:t>
            </a:r>
          </a:p>
          <a:p>
            <a:endParaRPr lang="en-US" dirty="0" smtClean="0"/>
          </a:p>
          <a:p>
            <a:r>
              <a:rPr lang="en-US" dirty="0" smtClean="0"/>
              <a:t>No bracket in while loop</a:t>
            </a:r>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101</a:t>
            </a:fld>
            <a:endParaRPr lang="en-US"/>
          </a:p>
        </p:txBody>
      </p:sp>
    </p:spTree>
    <p:extLst>
      <p:ext uri="{BB962C8B-B14F-4D97-AF65-F5344CB8AC3E}">
        <p14:creationId xmlns:p14="http://schemas.microsoft.com/office/powerpoint/2010/main" val="2092530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 error</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102</a:t>
            </a:fld>
            <a:endParaRPr lang="en-US"/>
          </a:p>
        </p:txBody>
      </p:sp>
    </p:spTree>
    <p:extLst>
      <p:ext uri="{BB962C8B-B14F-4D97-AF65-F5344CB8AC3E}">
        <p14:creationId xmlns:p14="http://schemas.microsoft.com/office/powerpoint/2010/main" val="711740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 0</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103</a:t>
            </a:fld>
            <a:endParaRPr lang="en-US"/>
          </a:p>
        </p:txBody>
      </p:sp>
    </p:spTree>
    <p:extLst>
      <p:ext uri="{BB962C8B-B14F-4D97-AF65-F5344CB8AC3E}">
        <p14:creationId xmlns:p14="http://schemas.microsoft.com/office/powerpoint/2010/main" val="1265429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50</a:t>
            </a:fld>
            <a:endParaRPr lang="en-US"/>
          </a:p>
        </p:txBody>
      </p:sp>
    </p:spTree>
    <p:extLst>
      <p:ext uri="{BB962C8B-B14F-4D97-AF65-F5344CB8AC3E}">
        <p14:creationId xmlns:p14="http://schemas.microsoft.com/office/powerpoint/2010/main" val="1948349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 error</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104</a:t>
            </a:fld>
            <a:endParaRPr lang="en-US"/>
          </a:p>
        </p:txBody>
      </p:sp>
    </p:spTree>
    <p:extLst>
      <p:ext uri="{BB962C8B-B14F-4D97-AF65-F5344CB8AC3E}">
        <p14:creationId xmlns:p14="http://schemas.microsoft.com/office/powerpoint/2010/main" val="4184565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5</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105</a:t>
            </a:fld>
            <a:endParaRPr lang="en-US"/>
          </a:p>
        </p:txBody>
      </p:sp>
    </p:spTree>
    <p:extLst>
      <p:ext uri="{BB962C8B-B14F-4D97-AF65-F5344CB8AC3E}">
        <p14:creationId xmlns:p14="http://schemas.microsoft.com/office/powerpoint/2010/main" val="3998468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 16  11   6  -4</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106</a:t>
            </a:fld>
            <a:endParaRPr lang="en-US"/>
          </a:p>
        </p:txBody>
      </p:sp>
    </p:spTree>
    <p:extLst>
      <p:ext uri="{BB962C8B-B14F-4D97-AF65-F5344CB8AC3E}">
        <p14:creationId xmlns:p14="http://schemas.microsoft.com/office/powerpoint/2010/main" val="1442125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101</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107</a:t>
            </a:fld>
            <a:endParaRPr lang="en-US"/>
          </a:p>
        </p:txBody>
      </p:sp>
    </p:spTree>
    <p:extLst>
      <p:ext uri="{BB962C8B-B14F-4D97-AF65-F5344CB8AC3E}">
        <p14:creationId xmlns:p14="http://schemas.microsoft.com/office/powerpoint/2010/main" val="1168266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NULL is macro (!null</a:t>
            </a:r>
            <a:r>
              <a:rPr lang="en-US" baseline="0" dirty="0" smtClean="0"/>
              <a:t> =1; !1 =0)</a:t>
            </a:r>
          </a:p>
          <a:p>
            <a:r>
              <a:rPr lang="en-US" baseline="0" dirty="0" smtClean="0"/>
              <a:t>MCA</a:t>
            </a:r>
          </a:p>
          <a:p>
            <a:endParaRPr lang="en-US" baseline="0" dirty="0" smtClean="0"/>
          </a:p>
          <a:p>
            <a:r>
              <a:rPr lang="en-US" baseline="0" dirty="0" smtClean="0"/>
              <a:t>2. Nothing will be printed</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108</a:t>
            </a:fld>
            <a:endParaRPr lang="en-US"/>
          </a:p>
        </p:txBody>
      </p:sp>
    </p:spTree>
    <p:extLst>
      <p:ext uri="{BB962C8B-B14F-4D97-AF65-F5344CB8AC3E}">
        <p14:creationId xmlns:p14="http://schemas.microsoft.com/office/powerpoint/2010/main" val="353308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Output 102, 1</a:t>
            </a:r>
            <a:endParaRPr lang="en-US"/>
          </a:p>
        </p:txBody>
      </p:sp>
      <p:sp>
        <p:nvSpPr>
          <p:cNvPr id="4" name="Slide Number Placeholder 3"/>
          <p:cNvSpPr>
            <a:spLocks noGrp="1"/>
          </p:cNvSpPr>
          <p:nvPr>
            <p:ph type="sldNum" sz="quarter" idx="10"/>
          </p:nvPr>
        </p:nvSpPr>
        <p:spPr/>
        <p:txBody>
          <a:bodyPr/>
          <a:lstStyle/>
          <a:p>
            <a:fld id="{C6C347FD-E27B-43F4-9D3D-1388A3255818}" type="slidenum">
              <a:rPr lang="en-US" smtClean="0"/>
              <a:pPr/>
              <a:t>109</a:t>
            </a:fld>
            <a:endParaRPr lang="en-US"/>
          </a:p>
        </p:txBody>
      </p:sp>
    </p:spTree>
    <p:extLst>
      <p:ext uri="{BB962C8B-B14F-4D97-AF65-F5344CB8AC3E}">
        <p14:creationId xmlns:p14="http://schemas.microsoft.com/office/powerpoint/2010/main" val="3843942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is post increment  (-1,1,0)</a:t>
            </a:r>
          </a:p>
          <a:p>
            <a:r>
              <a:rPr lang="en-US" dirty="0" smtClean="0"/>
              <a:t>Programming will be printed 2 times</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110</a:t>
            </a:fld>
            <a:endParaRPr lang="en-US"/>
          </a:p>
        </p:txBody>
      </p:sp>
    </p:spTree>
    <p:extLst>
      <p:ext uri="{BB962C8B-B14F-4D97-AF65-F5344CB8AC3E}">
        <p14:creationId xmlns:p14="http://schemas.microsoft.com/office/powerpoint/2010/main" val="1201633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a:t>Answer: Option B</a:t>
            </a:r>
            <a:endParaRPr lang="en-US" dirty="0"/>
          </a:p>
          <a:p>
            <a:pPr fontAlgn="base"/>
            <a:r>
              <a:rPr lang="en-US" b="1" dirty="0"/>
              <a:t>Solution:</a:t>
            </a:r>
            <a:endParaRPr lang="en-US" dirty="0"/>
          </a:p>
          <a:p>
            <a:pPr fontAlgn="base"/>
            <a:r>
              <a:rPr lang="en-US" dirty="0"/>
              <a:t>Strings are compared using </a:t>
            </a:r>
            <a:r>
              <a:rPr lang="en-US" dirty="0" err="1"/>
              <a:t>strcmp</a:t>
            </a:r>
            <a:r>
              <a:rPr lang="en-US" dirty="0"/>
              <a:t>() function defined under </a:t>
            </a:r>
            <a:r>
              <a:rPr lang="en-US" b="1" dirty="0" err="1"/>
              <a:t>string.h</a:t>
            </a:r>
            <a:r>
              <a:rPr lang="en-US" dirty="0"/>
              <a:t> header file.</a:t>
            </a:r>
          </a:p>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111</a:t>
            </a:fld>
            <a:endParaRPr lang="en-US"/>
          </a:p>
        </p:txBody>
      </p:sp>
    </p:spTree>
    <p:extLst>
      <p:ext uri="{BB962C8B-B14F-4D97-AF65-F5344CB8AC3E}">
        <p14:creationId xmlns:p14="http://schemas.microsoft.com/office/powerpoint/2010/main" val="1747076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a:t>
            </a:r>
            <a:r>
              <a:rPr lang="en-US" baseline="0" smtClean="0"/>
              <a:t> 65486, 65486</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112</a:t>
            </a:fld>
            <a:endParaRPr lang="en-US"/>
          </a:p>
        </p:txBody>
      </p:sp>
    </p:spTree>
    <p:extLst>
      <p:ext uri="{BB962C8B-B14F-4D97-AF65-F5344CB8AC3E}">
        <p14:creationId xmlns:p14="http://schemas.microsoft.com/office/powerpoint/2010/main" val="34786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GRADE</a:t>
            </a:r>
            <a:r>
              <a:rPr lang="en-US" baseline="0" dirty="0" smtClean="0"/>
              <a:t> A and  base address of array</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113</a:t>
            </a:fld>
            <a:endParaRPr lang="en-US"/>
          </a:p>
        </p:txBody>
      </p:sp>
    </p:spTree>
    <p:extLst>
      <p:ext uri="{BB962C8B-B14F-4D97-AF65-F5344CB8AC3E}">
        <p14:creationId xmlns:p14="http://schemas.microsoft.com/office/powerpoint/2010/main" val="161889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a:t>
            </a:r>
          </a:p>
          <a:p>
            <a:r>
              <a:rPr lang="en-US" dirty="0" smtClean="0"/>
              <a:t>0</a:t>
            </a:r>
          </a:p>
          <a:p>
            <a:r>
              <a:rPr lang="en-US" dirty="0" smtClean="0"/>
              <a:t>1</a:t>
            </a:r>
          </a:p>
          <a:p>
            <a:r>
              <a:rPr lang="en-US" dirty="0" smtClean="0"/>
              <a:t>2</a:t>
            </a:r>
          </a:p>
          <a:p>
            <a:r>
              <a:rPr lang="en-US" dirty="0" smtClean="0"/>
              <a:t>3</a:t>
            </a:r>
          </a:p>
          <a:p>
            <a:r>
              <a:rPr lang="en-US" dirty="0" smtClean="0"/>
              <a:t>4</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55</a:t>
            </a:fld>
            <a:endParaRPr lang="en-US"/>
          </a:p>
        </p:txBody>
      </p:sp>
    </p:spTree>
    <p:extLst>
      <p:ext uri="{BB962C8B-B14F-4D97-AF65-F5344CB8AC3E}">
        <p14:creationId xmlns:p14="http://schemas.microsoft.com/office/powerpoint/2010/main" val="2075504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a:t>
            </a:r>
            <a:r>
              <a:rPr lang="en-US" baseline="0" dirty="0" smtClean="0"/>
              <a:t> : Hello</a:t>
            </a:r>
          </a:p>
          <a:p>
            <a:r>
              <a:rPr lang="en-US" baseline="0" dirty="0" err="1" smtClean="0"/>
              <a:t>Printf</a:t>
            </a:r>
            <a:r>
              <a:rPr lang="en-US" baseline="0" dirty="0" smtClean="0"/>
              <a:t>(“%c”, s[</a:t>
            </a:r>
            <a:r>
              <a:rPr lang="en-US" baseline="0" dirty="0" err="1" smtClean="0"/>
              <a:t>i</a:t>
            </a:r>
            <a:r>
              <a:rPr lang="en-US" baseline="0" dirty="0" smtClean="0"/>
              <a:t>]);  nothing will be printed</a:t>
            </a:r>
            <a:endParaRPr lang="en-US" dirty="0" smtClean="0"/>
          </a:p>
          <a:p>
            <a:r>
              <a:rPr lang="en-US" dirty="0" smtClean="0"/>
              <a:t>\b </a:t>
            </a:r>
            <a:r>
              <a:rPr lang="en-US" dirty="0"/>
              <a:t>Backspace</a:t>
            </a:r>
          </a:p>
          <a:p>
            <a:r>
              <a:rPr lang="en-US" dirty="0"/>
              <a:t>\r </a:t>
            </a:r>
            <a:r>
              <a:rPr lang="en-US" dirty="0" smtClean="0">
                <a:effectLst/>
              </a:rPr>
              <a:t>Carriage Return</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114</a:t>
            </a:fld>
            <a:endParaRPr lang="en-US"/>
          </a:p>
        </p:txBody>
      </p:sp>
    </p:spTree>
    <p:extLst>
      <p:ext uri="{BB962C8B-B14F-4D97-AF65-F5344CB8AC3E}">
        <p14:creationId xmlns:p14="http://schemas.microsoft.com/office/powerpoint/2010/main" val="136868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Output 10</a:t>
            </a:r>
            <a:endParaRPr lang="en-US"/>
          </a:p>
        </p:txBody>
      </p:sp>
      <p:sp>
        <p:nvSpPr>
          <p:cNvPr id="4" name="Slide Number Placeholder 3"/>
          <p:cNvSpPr>
            <a:spLocks noGrp="1"/>
          </p:cNvSpPr>
          <p:nvPr>
            <p:ph type="sldNum" sz="quarter" idx="10"/>
          </p:nvPr>
        </p:nvSpPr>
        <p:spPr/>
        <p:txBody>
          <a:bodyPr/>
          <a:lstStyle/>
          <a:p>
            <a:fld id="{C6C347FD-E27B-43F4-9D3D-1388A3255818}" type="slidenum">
              <a:rPr lang="en-US" smtClean="0"/>
              <a:pPr/>
              <a:t>115</a:t>
            </a:fld>
            <a:endParaRPr lang="en-US"/>
          </a:p>
        </p:txBody>
      </p:sp>
    </p:spTree>
    <p:extLst>
      <p:ext uri="{BB962C8B-B14F-4D97-AF65-F5344CB8AC3E}">
        <p14:creationId xmlns:p14="http://schemas.microsoft.com/office/powerpoint/2010/main" val="1239060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116</a:t>
            </a:fld>
            <a:endParaRPr lang="en-US"/>
          </a:p>
        </p:txBody>
      </p:sp>
    </p:spTree>
    <p:extLst>
      <p:ext uri="{BB962C8B-B14F-4D97-AF65-F5344CB8AC3E}">
        <p14:creationId xmlns:p14="http://schemas.microsoft.com/office/powerpoint/2010/main" val="487963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117</a:t>
            </a:fld>
            <a:endParaRPr lang="en-US"/>
          </a:p>
        </p:txBody>
      </p:sp>
    </p:spTree>
    <p:extLst>
      <p:ext uri="{BB962C8B-B14F-4D97-AF65-F5344CB8AC3E}">
        <p14:creationId xmlns:p14="http://schemas.microsoft.com/office/powerpoint/2010/main" val="2459450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173</a:t>
            </a:fld>
            <a:endParaRPr lang="en-US"/>
          </a:p>
        </p:txBody>
      </p:sp>
    </p:spTree>
    <p:extLst>
      <p:ext uri="{BB962C8B-B14F-4D97-AF65-F5344CB8AC3E}">
        <p14:creationId xmlns:p14="http://schemas.microsoft.com/office/powerpoint/2010/main" val="349926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192</a:t>
            </a:fld>
            <a:endParaRPr lang="en-US"/>
          </a:p>
        </p:txBody>
      </p:sp>
    </p:spTree>
    <p:extLst>
      <p:ext uri="{BB962C8B-B14F-4D97-AF65-F5344CB8AC3E}">
        <p14:creationId xmlns:p14="http://schemas.microsoft.com/office/powerpoint/2010/main" val="897617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196</a:t>
            </a:fld>
            <a:endParaRPr lang="en-US"/>
          </a:p>
        </p:txBody>
      </p:sp>
    </p:spTree>
    <p:extLst>
      <p:ext uri="{BB962C8B-B14F-4D97-AF65-F5344CB8AC3E}">
        <p14:creationId xmlns:p14="http://schemas.microsoft.com/office/powerpoint/2010/main" val="2435842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201</a:t>
            </a:fld>
            <a:endParaRPr lang="en-US"/>
          </a:p>
        </p:txBody>
      </p:sp>
    </p:spTree>
    <p:extLst>
      <p:ext uri="{BB962C8B-B14F-4D97-AF65-F5344CB8AC3E}">
        <p14:creationId xmlns:p14="http://schemas.microsoft.com/office/powerpoint/2010/main" val="3643373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202</a:t>
            </a:fld>
            <a:endParaRPr lang="en-US"/>
          </a:p>
        </p:txBody>
      </p:sp>
    </p:spTree>
    <p:extLst>
      <p:ext uri="{BB962C8B-B14F-4D97-AF65-F5344CB8AC3E}">
        <p14:creationId xmlns:p14="http://schemas.microsoft.com/office/powerpoint/2010/main" val="1595026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210</a:t>
            </a:fld>
            <a:endParaRPr lang="en-US"/>
          </a:p>
        </p:txBody>
      </p:sp>
    </p:spTree>
    <p:extLst>
      <p:ext uri="{BB962C8B-B14F-4D97-AF65-F5344CB8AC3E}">
        <p14:creationId xmlns:p14="http://schemas.microsoft.com/office/powerpoint/2010/main" val="341283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p>
          <a:p>
            <a:r>
              <a:rPr lang="en-US" dirty="0" smtClean="0"/>
              <a:t>2 1 </a:t>
            </a:r>
          </a:p>
          <a:p>
            <a:r>
              <a:rPr lang="en-US" dirty="0" smtClean="0"/>
              <a:t>3 2 1 </a:t>
            </a:r>
          </a:p>
          <a:p>
            <a:r>
              <a:rPr lang="en-US" dirty="0" smtClean="0"/>
              <a:t>4 3 2 1 </a:t>
            </a:r>
          </a:p>
          <a:p>
            <a:r>
              <a:rPr lang="en-US" dirty="0" smtClean="0"/>
              <a:t>5 4 3 2 1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61</a:t>
            </a:fld>
            <a:endParaRPr lang="en-US"/>
          </a:p>
        </p:txBody>
      </p:sp>
    </p:spTree>
    <p:extLst>
      <p:ext uri="{BB962C8B-B14F-4D97-AF65-F5344CB8AC3E}">
        <p14:creationId xmlns:p14="http://schemas.microsoft.com/office/powerpoint/2010/main" val="2776626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211</a:t>
            </a:fld>
            <a:endParaRPr lang="en-US"/>
          </a:p>
        </p:txBody>
      </p:sp>
    </p:spTree>
    <p:extLst>
      <p:ext uri="{BB962C8B-B14F-4D97-AF65-F5344CB8AC3E}">
        <p14:creationId xmlns:p14="http://schemas.microsoft.com/office/powerpoint/2010/main" val="29643990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212</a:t>
            </a:fld>
            <a:endParaRPr lang="en-US"/>
          </a:p>
        </p:txBody>
      </p:sp>
    </p:spTree>
    <p:extLst>
      <p:ext uri="{BB962C8B-B14F-4D97-AF65-F5344CB8AC3E}">
        <p14:creationId xmlns:p14="http://schemas.microsoft.com/office/powerpoint/2010/main" val="12393160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216</a:t>
            </a:fld>
            <a:endParaRPr lang="en-US"/>
          </a:p>
        </p:txBody>
      </p:sp>
    </p:spTree>
    <p:extLst>
      <p:ext uri="{BB962C8B-B14F-4D97-AF65-F5344CB8AC3E}">
        <p14:creationId xmlns:p14="http://schemas.microsoft.com/office/powerpoint/2010/main" val="2304894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t>
            </a:r>
            <a:r>
              <a:rPr lang="en-US" dirty="0" err="1" smtClean="0"/>
              <a:t>fread</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256</a:t>
            </a:fld>
            <a:endParaRPr lang="en-US"/>
          </a:p>
        </p:txBody>
      </p:sp>
    </p:spTree>
    <p:extLst>
      <p:ext uri="{BB962C8B-B14F-4D97-AF65-F5344CB8AC3E}">
        <p14:creationId xmlns:p14="http://schemas.microsoft.com/office/powerpoint/2010/main" val="14678700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260</a:t>
            </a:fld>
            <a:endParaRPr lang="en-US"/>
          </a:p>
        </p:txBody>
      </p:sp>
    </p:spTree>
    <p:extLst>
      <p:ext uri="{BB962C8B-B14F-4D97-AF65-F5344CB8AC3E}">
        <p14:creationId xmlns:p14="http://schemas.microsoft.com/office/powerpoint/2010/main" val="2405704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maximum </a:t>
            </a:r>
            <a:r>
              <a:rPr lang="en-US" dirty="0" err="1" smtClean="0"/>
              <a:t>betwee</a:t>
            </a:r>
            <a:r>
              <a:rPr lang="en-US" dirty="0" smtClean="0"/>
              <a:t> 10 and </a:t>
            </a:r>
            <a:r>
              <a:rPr lang="en-US" smtClean="0"/>
              <a:t>20</a:t>
            </a:r>
            <a:r>
              <a:rPr lang="en-US" baseline="0" smtClean="0"/>
              <a:t> is 20</a:t>
            </a:r>
            <a:endParaRPr lang="en-US"/>
          </a:p>
        </p:txBody>
      </p:sp>
      <p:sp>
        <p:nvSpPr>
          <p:cNvPr id="4" name="Slide Number Placeholder 3"/>
          <p:cNvSpPr>
            <a:spLocks noGrp="1"/>
          </p:cNvSpPr>
          <p:nvPr>
            <p:ph type="sldNum" sz="quarter" idx="10"/>
          </p:nvPr>
        </p:nvSpPr>
        <p:spPr/>
        <p:txBody>
          <a:bodyPr/>
          <a:lstStyle/>
          <a:p>
            <a:fld id="{C6C347FD-E27B-43F4-9D3D-1388A3255818}" type="slidenum">
              <a:rPr lang="en-US" smtClean="0"/>
              <a:pPr/>
              <a:t>267</a:t>
            </a:fld>
            <a:endParaRPr lang="en-US"/>
          </a:p>
        </p:txBody>
      </p:sp>
    </p:spTree>
    <p:extLst>
      <p:ext uri="{BB962C8B-B14F-4D97-AF65-F5344CB8AC3E}">
        <p14:creationId xmlns:p14="http://schemas.microsoft.com/office/powerpoint/2010/main" val="467176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1 2 3 4 5 </a:t>
            </a:r>
          </a:p>
          <a:p>
            <a:r>
              <a:rPr lang="en-US" dirty="0" smtClean="0"/>
              <a:t>1 2 3 4 </a:t>
            </a:r>
          </a:p>
          <a:p>
            <a:r>
              <a:rPr lang="en-US" dirty="0" smtClean="0"/>
              <a:t>1 2 3 </a:t>
            </a:r>
          </a:p>
          <a:p>
            <a:r>
              <a:rPr lang="en-US" dirty="0" smtClean="0"/>
              <a:t>1 2 </a:t>
            </a:r>
          </a:p>
          <a:p>
            <a:r>
              <a:rPr lang="en-US" dirty="0" smtClean="0"/>
              <a:t>1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63</a:t>
            </a:fld>
            <a:endParaRPr lang="en-US"/>
          </a:p>
        </p:txBody>
      </p:sp>
    </p:spTree>
    <p:extLst>
      <p:ext uri="{BB962C8B-B14F-4D97-AF65-F5344CB8AC3E}">
        <p14:creationId xmlns:p14="http://schemas.microsoft.com/office/powerpoint/2010/main" val="50473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5 4 3 2 1 </a:t>
            </a:r>
          </a:p>
          <a:p>
            <a:r>
              <a:rPr lang="en-US" dirty="0" smtClean="0"/>
              <a:t>5 4 3 2 </a:t>
            </a:r>
          </a:p>
          <a:p>
            <a:r>
              <a:rPr lang="en-US" dirty="0" smtClean="0"/>
              <a:t>5 4 3 </a:t>
            </a:r>
          </a:p>
          <a:p>
            <a:r>
              <a:rPr lang="en-US" dirty="0" smtClean="0"/>
              <a:t>5 4 </a:t>
            </a:r>
          </a:p>
          <a:p>
            <a:r>
              <a:rPr lang="en-US" dirty="0" smtClean="0"/>
              <a:t>5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65</a:t>
            </a:fld>
            <a:endParaRPr lang="en-US"/>
          </a:p>
        </p:txBody>
      </p:sp>
    </p:spTree>
    <p:extLst>
      <p:ext uri="{BB962C8B-B14F-4D97-AF65-F5344CB8AC3E}">
        <p14:creationId xmlns:p14="http://schemas.microsoft.com/office/powerpoint/2010/main" val="255301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a:t>
            </a:r>
          </a:p>
          <a:p>
            <a:r>
              <a:rPr lang="en-US" dirty="0" smtClean="0"/>
              <a:t>5 4 </a:t>
            </a:r>
          </a:p>
          <a:p>
            <a:r>
              <a:rPr lang="en-US" dirty="0" smtClean="0"/>
              <a:t>5 4 3 </a:t>
            </a:r>
          </a:p>
          <a:p>
            <a:r>
              <a:rPr lang="en-US" dirty="0" smtClean="0"/>
              <a:t>5 4 3 2 </a:t>
            </a:r>
          </a:p>
          <a:p>
            <a:r>
              <a:rPr lang="en-US" dirty="0" smtClean="0"/>
              <a:t>5 4 3 2 1 </a:t>
            </a:r>
            <a:endParaRPr lang="en-US" dirty="0"/>
          </a:p>
        </p:txBody>
      </p:sp>
      <p:sp>
        <p:nvSpPr>
          <p:cNvPr id="4" name="Slide Number Placeholder 3"/>
          <p:cNvSpPr>
            <a:spLocks noGrp="1"/>
          </p:cNvSpPr>
          <p:nvPr>
            <p:ph type="sldNum" sz="quarter" idx="10"/>
          </p:nvPr>
        </p:nvSpPr>
        <p:spPr/>
        <p:txBody>
          <a:bodyPr/>
          <a:lstStyle/>
          <a:p>
            <a:fld id="{C6C347FD-E27B-43F4-9D3D-1388A3255818}" type="slidenum">
              <a:rPr lang="en-US" smtClean="0"/>
              <a:pPr/>
              <a:t>67</a:t>
            </a:fld>
            <a:endParaRPr lang="en-US"/>
          </a:p>
        </p:txBody>
      </p:sp>
    </p:spTree>
    <p:extLst>
      <p:ext uri="{BB962C8B-B14F-4D97-AF65-F5344CB8AC3E}">
        <p14:creationId xmlns:p14="http://schemas.microsoft.com/office/powerpoint/2010/main" val="395809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1905000" cy="476250"/>
          </a:xfrm>
          <a:prstGeom prst="rect">
            <a:avLst/>
          </a:prstGeom>
        </p:spPr>
        <p:txBody>
          <a:bodyPr/>
          <a:lstStyle>
            <a:lvl1pPr>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1905000" cy="476250"/>
          </a:xfrm>
          <a:prstGeom prst="rect">
            <a:avLst/>
          </a:prstGeom>
        </p:spPr>
        <p:txBody>
          <a:bodyPr/>
          <a:lstStyle>
            <a:lvl1pPr>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a:prstGeom prst="rect">
            <a:avLst/>
          </a:prstGeom>
        </p:spPr>
        <p:txBody>
          <a:bodyPr/>
          <a:lstStyle>
            <a:lvl1pPr>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4876800" cy="1143000"/>
          </a:xfrm>
          <a:prstGeom prst="rect">
            <a:avLst/>
          </a:prstGeom>
          <a:solidFill>
            <a:srgbClr val="800000"/>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60" r:id="rId4"/>
    <p:sldLayoutId id="2147483661" r:id="rId5"/>
    <p:sldLayoutId id="2147483662" r:id="rId6"/>
    <p:sldLayoutId id="2147483651" r:id="rId7"/>
    <p:sldLayoutId id="2147483652" r:id="rId8"/>
    <p:sldLayoutId id="2147483653" r:id="rId9"/>
    <p:sldLayoutId id="2147483654" r:id="rId10"/>
    <p:sldLayoutId id="2147483668" r:id="rId11"/>
    <p:sldLayoutId id="2147483665" r:id="rId12"/>
    <p:sldLayoutId id="2147483664" r:id="rId13"/>
    <p:sldLayoutId id="2147483663" r:id="rId14"/>
    <p:sldLayoutId id="2147483655" r:id="rId15"/>
    <p:sldLayoutId id="2147483656" r:id="rId16"/>
    <p:sldLayoutId id="2147483657" r:id="rId17"/>
    <p:sldLayoutId id="2147483658" r:id="rId18"/>
    <p:sldLayoutId id="2147483659" r:id="rId19"/>
  </p:sldLayoutIdLst>
  <p:hf sldNum="0" hdr="0" ftr="0" dt="0"/>
  <p:txStyles>
    <p:titleStyle>
      <a:lvl1pPr algn="ctr" rtl="0" eaLnBrk="1" fontAlgn="base" hangingPunct="1">
        <a:spcBef>
          <a:spcPct val="0"/>
        </a:spcBef>
        <a:spcAft>
          <a:spcPct val="0"/>
        </a:spcAft>
        <a:defRPr sz="3600">
          <a:solidFill>
            <a:schemeClr val="bg1"/>
          </a:solidFill>
          <a:latin typeface="+mj-lt"/>
          <a:ea typeface="+mj-ea"/>
          <a:cs typeface="+mj-cs"/>
        </a:defRPr>
      </a:lvl1pPr>
      <a:lvl2pPr algn="ctr" rtl="0" eaLnBrk="1" fontAlgn="base" hangingPunct="1">
        <a:spcBef>
          <a:spcPct val="0"/>
        </a:spcBef>
        <a:spcAft>
          <a:spcPct val="0"/>
        </a:spcAft>
        <a:defRPr sz="3600">
          <a:solidFill>
            <a:schemeClr val="bg1"/>
          </a:solidFill>
          <a:latin typeface="Times New Roman" pitchFamily="18" charset="0"/>
        </a:defRPr>
      </a:lvl2pPr>
      <a:lvl3pPr algn="ctr" rtl="0" eaLnBrk="1" fontAlgn="base" hangingPunct="1">
        <a:spcBef>
          <a:spcPct val="0"/>
        </a:spcBef>
        <a:spcAft>
          <a:spcPct val="0"/>
        </a:spcAft>
        <a:defRPr sz="3600">
          <a:solidFill>
            <a:schemeClr val="bg1"/>
          </a:solidFill>
          <a:latin typeface="Times New Roman" pitchFamily="18" charset="0"/>
        </a:defRPr>
      </a:lvl3pPr>
      <a:lvl4pPr algn="ctr" rtl="0" eaLnBrk="1" fontAlgn="base" hangingPunct="1">
        <a:spcBef>
          <a:spcPct val="0"/>
        </a:spcBef>
        <a:spcAft>
          <a:spcPct val="0"/>
        </a:spcAft>
        <a:defRPr sz="3600">
          <a:solidFill>
            <a:schemeClr val="bg1"/>
          </a:solidFill>
          <a:latin typeface="Times New Roman" pitchFamily="18" charset="0"/>
        </a:defRPr>
      </a:lvl4pPr>
      <a:lvl5pPr algn="ctr" rtl="0" eaLnBrk="1" fontAlgn="base" hangingPunct="1">
        <a:spcBef>
          <a:spcPct val="0"/>
        </a:spcBef>
        <a:spcAft>
          <a:spcPct val="0"/>
        </a:spcAft>
        <a:defRPr sz="3600">
          <a:solidFill>
            <a:schemeClr val="bg1"/>
          </a:solidFill>
          <a:latin typeface="Times New Roman" pitchFamily="18" charset="0"/>
        </a:defRPr>
      </a:lvl5pPr>
      <a:lvl6pPr marL="457200" algn="ctr" rtl="0" eaLnBrk="1" fontAlgn="base" hangingPunct="1">
        <a:spcBef>
          <a:spcPct val="0"/>
        </a:spcBef>
        <a:spcAft>
          <a:spcPct val="0"/>
        </a:spcAft>
        <a:defRPr sz="3600">
          <a:solidFill>
            <a:schemeClr val="bg1"/>
          </a:solidFill>
          <a:latin typeface="Times New Roman" pitchFamily="18" charset="0"/>
        </a:defRPr>
      </a:lvl6pPr>
      <a:lvl7pPr marL="914400" algn="ctr" rtl="0" eaLnBrk="1" fontAlgn="base" hangingPunct="1">
        <a:spcBef>
          <a:spcPct val="0"/>
        </a:spcBef>
        <a:spcAft>
          <a:spcPct val="0"/>
        </a:spcAft>
        <a:defRPr sz="3600">
          <a:solidFill>
            <a:schemeClr val="bg1"/>
          </a:solidFill>
          <a:latin typeface="Times New Roman" pitchFamily="18" charset="0"/>
        </a:defRPr>
      </a:lvl7pPr>
      <a:lvl8pPr marL="1371600" algn="ctr" rtl="0" eaLnBrk="1" fontAlgn="base" hangingPunct="1">
        <a:spcBef>
          <a:spcPct val="0"/>
        </a:spcBef>
        <a:spcAft>
          <a:spcPct val="0"/>
        </a:spcAft>
        <a:defRPr sz="3600">
          <a:solidFill>
            <a:schemeClr val="bg1"/>
          </a:solidFill>
          <a:latin typeface="Times New Roman" pitchFamily="18" charset="0"/>
        </a:defRPr>
      </a:lvl8pPr>
      <a:lvl9pPr marL="1828800" algn="ctr" rtl="0" eaLnBrk="1" fontAlgn="base" hangingPunct="1">
        <a:spcBef>
          <a:spcPct val="0"/>
        </a:spcBef>
        <a:spcAft>
          <a:spcPct val="0"/>
        </a:spcAft>
        <a:defRPr sz="3600">
          <a:solidFill>
            <a:schemeClr val="bg1"/>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2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066800"/>
            <a:ext cx="7772400" cy="1470025"/>
          </a:xfrm>
        </p:spPr>
        <p:txBody>
          <a:bodyPr/>
          <a:lstStyle/>
          <a:p>
            <a:r>
              <a:rPr lang="en-US" b="1" dirty="0"/>
              <a:t/>
            </a:r>
            <a:br>
              <a:rPr lang="en-US" b="1" dirty="0"/>
            </a:br>
            <a:r>
              <a:rPr lang="en-US" dirty="0" smtClean="0"/>
              <a:t>Programming </a:t>
            </a:r>
            <a:r>
              <a:rPr lang="en-US" dirty="0"/>
              <a:t>Methodology Using ‘C’</a:t>
            </a:r>
            <a:br>
              <a:rPr lang="en-US" dirty="0"/>
            </a:br>
            <a:endParaRPr lang="en-US" dirty="0"/>
          </a:p>
        </p:txBody>
      </p:sp>
      <p:sp>
        <p:nvSpPr>
          <p:cNvPr id="5" name="Subtitle 4"/>
          <p:cNvSpPr>
            <a:spLocks noGrp="1"/>
          </p:cNvSpPr>
          <p:nvPr>
            <p:ph type="subTitle" idx="1"/>
          </p:nvPr>
        </p:nvSpPr>
        <p:spPr>
          <a:xfrm>
            <a:off x="1600200" y="2590800"/>
            <a:ext cx="6400800" cy="1752600"/>
          </a:xfrm>
        </p:spPr>
        <p:txBody>
          <a:bodyPr/>
          <a:lstStyle/>
          <a:p>
            <a:r>
              <a:rPr lang="en-US" dirty="0"/>
              <a:t>Master of Computer Applications </a:t>
            </a:r>
            <a:r>
              <a:rPr lang="en-US" dirty="0" smtClean="0"/>
              <a:t>TMC </a:t>
            </a:r>
            <a:r>
              <a:rPr lang="en-US" dirty="0"/>
              <a:t>101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09600"/>
            <a:ext cx="7696200" cy="4247317"/>
          </a:xfrm>
          <a:prstGeom prst="rect">
            <a:avLst/>
          </a:prstGeom>
          <a:noFill/>
        </p:spPr>
        <p:txBody>
          <a:bodyPr wrap="square" rtlCol="0">
            <a:spAutoFit/>
          </a:bodyPr>
          <a:lstStyle/>
          <a:p>
            <a:r>
              <a:rPr lang="en-US" dirty="0" smtClean="0"/>
              <a:t>if ( a = 10 ) </a:t>
            </a:r>
          </a:p>
          <a:p>
            <a:r>
              <a:rPr lang="en-US" dirty="0" smtClean="0"/>
              <a:t> </a:t>
            </a:r>
            <a:r>
              <a:rPr lang="en-US" dirty="0" err="1" smtClean="0"/>
              <a:t>printf</a:t>
            </a:r>
            <a:r>
              <a:rPr lang="en-US" dirty="0" smtClean="0"/>
              <a:t> ( "Even this works" )  ; </a:t>
            </a:r>
          </a:p>
          <a:p>
            <a:r>
              <a:rPr lang="en-US" dirty="0" smtClean="0"/>
              <a:t> </a:t>
            </a:r>
          </a:p>
          <a:p>
            <a:r>
              <a:rPr lang="en-US" dirty="0" smtClean="0"/>
              <a:t>if ( -5 )  </a:t>
            </a:r>
          </a:p>
          <a:p>
            <a:r>
              <a:rPr lang="en-US" dirty="0" err="1" smtClean="0"/>
              <a:t>printf</a:t>
            </a:r>
            <a:r>
              <a:rPr lang="en-US" dirty="0" smtClean="0"/>
              <a:t> ( "Surprisingly even this works" ) ;</a:t>
            </a:r>
          </a:p>
          <a:p>
            <a:endParaRPr lang="en-US" dirty="0" smtClean="0"/>
          </a:p>
          <a:p>
            <a:endParaRPr lang="en-US" dirty="0" smtClean="0"/>
          </a:p>
          <a:p>
            <a:endParaRPr lang="en-US" dirty="0" smtClean="0"/>
          </a:p>
          <a:p>
            <a:pPr algn="just"/>
            <a:endParaRPr lang="en-US" dirty="0" smtClean="0"/>
          </a:p>
          <a:p>
            <a:r>
              <a:rPr lang="en-US" dirty="0" smtClean="0"/>
              <a:t>In the first if, 10 gets assigned to a so the if is now reduced to if ( a ) or if ( 10 ). Since 10 is non-zero, it is true hence again </a:t>
            </a:r>
            <a:r>
              <a:rPr lang="en-US" dirty="0" err="1" smtClean="0"/>
              <a:t>printf</a:t>
            </a:r>
            <a:r>
              <a:rPr lang="en-US" dirty="0" smtClean="0"/>
              <a:t>( ) goes to work. </a:t>
            </a:r>
          </a:p>
          <a:p>
            <a:endParaRPr lang="en-US" dirty="0" smtClean="0"/>
          </a:p>
          <a:p>
            <a:pPr algn="just"/>
            <a:r>
              <a:rPr lang="en-US" dirty="0" smtClean="0"/>
              <a:t>In the second if, -5 is a non-zero number, hence true. So again </a:t>
            </a:r>
            <a:r>
              <a:rPr lang="en-US" dirty="0" err="1" smtClean="0"/>
              <a:t>printf</a:t>
            </a:r>
            <a:r>
              <a:rPr lang="en-US" dirty="0" smtClean="0"/>
              <a:t>( ) goes to work. In place of -5 even if a float like 3.14 were used it would be considered to be true </a:t>
            </a:r>
            <a:endParaRPr lang="en-US" dirty="0"/>
          </a:p>
        </p:txBody>
      </p:sp>
    </p:spTree>
    <p:extLst>
      <p:ext uri="{BB962C8B-B14F-4D97-AF65-F5344CB8AC3E}">
        <p14:creationId xmlns:p14="http://schemas.microsoft.com/office/powerpoint/2010/main" val="41318923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90601" y="1223962"/>
            <a:ext cx="5357812" cy="4795838"/>
          </a:xfrm>
          <a:prstGeom prst="rect">
            <a:avLst/>
          </a:prstGeom>
        </p:spPr>
      </p:pic>
    </p:spTree>
    <p:extLst>
      <p:ext uri="{BB962C8B-B14F-4D97-AF65-F5344CB8AC3E}">
        <p14:creationId xmlns:p14="http://schemas.microsoft.com/office/powerpoint/2010/main" val="35644141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8213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x=0;   while(x&lt;3)   </a:t>
            </a:r>
            <a:r>
              <a:rPr lang="en-US" dirty="0" smtClean="0"/>
              <a:t/>
            </a:r>
            <a:br>
              <a:rPr lang="en-US" dirty="0" smtClean="0"/>
            </a:br>
            <a:r>
              <a:rPr lang="en-US" dirty="0" smtClean="0"/>
              <a:t>x</a:t>
            </a:r>
            <a:r>
              <a:rPr lang="en-US" dirty="0"/>
              <a:t>++;   </a:t>
            </a:r>
            <a:r>
              <a:rPr lang="en-US" dirty="0" smtClean="0"/>
              <a:t/>
            </a:r>
            <a:br>
              <a:rPr lang="en-US" dirty="0" smtClean="0"/>
            </a:br>
            <a:r>
              <a:rPr lang="en-US" dirty="0" err="1" smtClean="0"/>
              <a:t>printf</a:t>
            </a:r>
            <a:r>
              <a:rPr lang="en-US" dirty="0" smtClean="0"/>
              <a:t>(“hello </a:t>
            </a:r>
            <a:r>
              <a:rPr lang="en-US" dirty="0"/>
              <a:t>%</a:t>
            </a:r>
            <a:r>
              <a:rPr lang="en-US" dirty="0" err="1"/>
              <a:t>d",x</a:t>
            </a:r>
            <a:r>
              <a:rPr lang="en-US" dirty="0"/>
              <a:t>);   return 0;}</a:t>
            </a:r>
          </a:p>
        </p:txBody>
      </p:sp>
    </p:spTree>
    <p:extLst>
      <p:ext uri="{BB962C8B-B14F-4D97-AF65-F5344CB8AC3E}">
        <p14:creationId xmlns:p14="http://schemas.microsoft.com/office/powerpoint/2010/main" val="13071226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9601" y="533400"/>
            <a:ext cx="5738812" cy="5172075"/>
          </a:xfrm>
          <a:prstGeom prst="rect">
            <a:avLst/>
          </a:prstGeom>
        </p:spPr>
      </p:pic>
    </p:spTree>
    <p:extLst>
      <p:ext uri="{BB962C8B-B14F-4D97-AF65-F5344CB8AC3E}">
        <p14:creationId xmlns:p14="http://schemas.microsoft.com/office/powerpoint/2010/main" val="23777127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381001"/>
            <a:ext cx="5086350" cy="4900612"/>
          </a:xfrm>
          <a:prstGeom prst="rect">
            <a:avLst/>
          </a:prstGeom>
        </p:spPr>
      </p:pic>
    </p:spTree>
    <p:extLst>
      <p:ext uri="{BB962C8B-B14F-4D97-AF65-F5344CB8AC3E}">
        <p14:creationId xmlns:p14="http://schemas.microsoft.com/office/powerpoint/2010/main" val="37685248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57401" y="457200"/>
            <a:ext cx="4005262" cy="4867275"/>
          </a:xfrm>
          <a:prstGeom prst="rect">
            <a:avLst/>
          </a:prstGeom>
        </p:spPr>
      </p:pic>
    </p:spTree>
    <p:extLst>
      <p:ext uri="{BB962C8B-B14F-4D97-AF65-F5344CB8AC3E}">
        <p14:creationId xmlns:p14="http://schemas.microsoft.com/office/powerpoint/2010/main" val="30945499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990601"/>
            <a:ext cx="4395787" cy="3529012"/>
          </a:xfrm>
          <a:prstGeom prst="rect">
            <a:avLst/>
          </a:prstGeom>
        </p:spPr>
      </p:pic>
    </p:spTree>
    <p:extLst>
      <p:ext uri="{BB962C8B-B14F-4D97-AF65-F5344CB8AC3E}">
        <p14:creationId xmlns:p14="http://schemas.microsoft.com/office/powerpoint/2010/main" val="18000065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804862"/>
            <a:ext cx="6553200" cy="5248275"/>
          </a:xfrm>
          <a:prstGeom prst="rect">
            <a:avLst/>
          </a:prstGeom>
        </p:spPr>
      </p:pic>
    </p:spTree>
    <p:extLst>
      <p:ext uri="{BB962C8B-B14F-4D97-AF65-F5344CB8AC3E}">
        <p14:creationId xmlns:p14="http://schemas.microsoft.com/office/powerpoint/2010/main" val="4684370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590550"/>
            <a:ext cx="5495925" cy="3857625"/>
          </a:xfrm>
          <a:prstGeom prst="rect">
            <a:avLst/>
          </a:prstGeom>
        </p:spPr>
      </p:pic>
    </p:spTree>
    <p:extLst>
      <p:ext uri="{BB962C8B-B14F-4D97-AF65-F5344CB8AC3E}">
        <p14:creationId xmlns:p14="http://schemas.microsoft.com/office/powerpoint/2010/main" val="16758639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42973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a:t>while(!!NULL);   </a:t>
            </a:r>
            <a:r>
              <a:rPr lang="en-US" dirty="0" err="1"/>
              <a:t>printf</a:t>
            </a:r>
            <a:r>
              <a:rPr lang="en-US" dirty="0"/>
              <a:t>("MCA");       return 0;}</a:t>
            </a:r>
          </a:p>
        </p:txBody>
      </p:sp>
      <p:sp>
        <p:nvSpPr>
          <p:cNvPr id="3" name="Title 1"/>
          <p:cNvSpPr txBox="1">
            <a:spLocks/>
          </p:cNvSpPr>
          <p:nvPr/>
        </p:nvSpPr>
        <p:spPr bwMode="auto">
          <a:xfrm>
            <a:off x="4419600" y="274638"/>
            <a:ext cx="4876800" cy="4297362"/>
          </a:xfrm>
          <a:prstGeom prst="rect">
            <a:avLst/>
          </a:prstGeom>
          <a:solidFill>
            <a:srgbClr val="800000"/>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bg1"/>
                </a:solidFill>
                <a:latin typeface="+mj-lt"/>
                <a:ea typeface="+mj-ea"/>
                <a:cs typeface="+mj-cs"/>
              </a:defRPr>
            </a:lvl1pPr>
            <a:lvl2pPr algn="ctr" rtl="0" eaLnBrk="1" fontAlgn="base" hangingPunct="1">
              <a:spcBef>
                <a:spcPct val="0"/>
              </a:spcBef>
              <a:spcAft>
                <a:spcPct val="0"/>
              </a:spcAft>
              <a:defRPr sz="3600">
                <a:solidFill>
                  <a:schemeClr val="bg1"/>
                </a:solidFill>
                <a:latin typeface="Times New Roman" pitchFamily="18" charset="0"/>
              </a:defRPr>
            </a:lvl2pPr>
            <a:lvl3pPr algn="ctr" rtl="0" eaLnBrk="1" fontAlgn="base" hangingPunct="1">
              <a:spcBef>
                <a:spcPct val="0"/>
              </a:spcBef>
              <a:spcAft>
                <a:spcPct val="0"/>
              </a:spcAft>
              <a:defRPr sz="3600">
                <a:solidFill>
                  <a:schemeClr val="bg1"/>
                </a:solidFill>
                <a:latin typeface="Times New Roman" pitchFamily="18" charset="0"/>
              </a:defRPr>
            </a:lvl3pPr>
            <a:lvl4pPr algn="ctr" rtl="0" eaLnBrk="1" fontAlgn="base" hangingPunct="1">
              <a:spcBef>
                <a:spcPct val="0"/>
              </a:spcBef>
              <a:spcAft>
                <a:spcPct val="0"/>
              </a:spcAft>
              <a:defRPr sz="3600">
                <a:solidFill>
                  <a:schemeClr val="bg1"/>
                </a:solidFill>
                <a:latin typeface="Times New Roman" pitchFamily="18" charset="0"/>
              </a:defRPr>
            </a:lvl4pPr>
            <a:lvl5pPr algn="ctr" rtl="0" eaLnBrk="1" fontAlgn="base" hangingPunct="1">
              <a:spcBef>
                <a:spcPct val="0"/>
              </a:spcBef>
              <a:spcAft>
                <a:spcPct val="0"/>
              </a:spcAft>
              <a:defRPr sz="3600">
                <a:solidFill>
                  <a:schemeClr val="bg1"/>
                </a:solidFill>
                <a:latin typeface="Times New Roman" pitchFamily="18" charset="0"/>
              </a:defRPr>
            </a:lvl5pPr>
            <a:lvl6pPr marL="457200" algn="ctr" rtl="0" eaLnBrk="1" fontAlgn="base" hangingPunct="1">
              <a:spcBef>
                <a:spcPct val="0"/>
              </a:spcBef>
              <a:spcAft>
                <a:spcPct val="0"/>
              </a:spcAft>
              <a:defRPr sz="3600">
                <a:solidFill>
                  <a:schemeClr val="bg1"/>
                </a:solidFill>
                <a:latin typeface="Times New Roman" pitchFamily="18" charset="0"/>
              </a:defRPr>
            </a:lvl6pPr>
            <a:lvl7pPr marL="914400" algn="ctr" rtl="0" eaLnBrk="1" fontAlgn="base" hangingPunct="1">
              <a:spcBef>
                <a:spcPct val="0"/>
              </a:spcBef>
              <a:spcAft>
                <a:spcPct val="0"/>
              </a:spcAft>
              <a:defRPr sz="3600">
                <a:solidFill>
                  <a:schemeClr val="bg1"/>
                </a:solidFill>
                <a:latin typeface="Times New Roman" pitchFamily="18" charset="0"/>
              </a:defRPr>
            </a:lvl7pPr>
            <a:lvl8pPr marL="1371600" algn="ctr" rtl="0" eaLnBrk="1" fontAlgn="base" hangingPunct="1">
              <a:spcBef>
                <a:spcPct val="0"/>
              </a:spcBef>
              <a:spcAft>
                <a:spcPct val="0"/>
              </a:spcAft>
              <a:defRPr sz="3600">
                <a:solidFill>
                  <a:schemeClr val="bg1"/>
                </a:solidFill>
                <a:latin typeface="Times New Roman" pitchFamily="18" charset="0"/>
              </a:defRPr>
            </a:lvl8pPr>
            <a:lvl9pPr marL="1828800" algn="ctr" rtl="0" eaLnBrk="1" fontAlgn="base" hangingPunct="1">
              <a:spcBef>
                <a:spcPct val="0"/>
              </a:spcBef>
              <a:spcAft>
                <a:spcPct val="0"/>
              </a:spcAft>
              <a:defRPr sz="3600">
                <a:solidFill>
                  <a:schemeClr val="bg1"/>
                </a:solidFill>
                <a:latin typeface="Times New Roman" pitchFamily="18" charset="0"/>
              </a:defRPr>
            </a:lvl9pPr>
          </a:lstStyle>
          <a:p>
            <a:pPr algn="l"/>
            <a:r>
              <a:rPr lang="en-US" kern="0" dirty="0" smtClean="0"/>
              <a:t>#include &lt;</a:t>
            </a:r>
            <a:r>
              <a:rPr lang="en-US" kern="0" dirty="0" err="1" smtClean="0"/>
              <a:t>stdio.h</a:t>
            </a:r>
            <a:r>
              <a:rPr lang="en-US" kern="0" dirty="0" smtClean="0"/>
              <a:t>&gt;</a:t>
            </a:r>
          </a:p>
          <a:p>
            <a:pPr algn="l"/>
            <a:r>
              <a:rPr lang="en-US" kern="0" dirty="0" err="1" smtClean="0"/>
              <a:t>int</a:t>
            </a:r>
            <a:r>
              <a:rPr lang="en-US" kern="0" dirty="0" smtClean="0"/>
              <a:t> main(){   while(!!NULL)  </a:t>
            </a:r>
            <a:r>
              <a:rPr lang="en-US" kern="0" dirty="0" err="1" smtClean="0"/>
              <a:t>printf</a:t>
            </a:r>
            <a:r>
              <a:rPr lang="en-US" kern="0" dirty="0" smtClean="0"/>
              <a:t>("MCA");       return 0;}</a:t>
            </a:r>
            <a:endParaRPr lang="en-US" kern="0" dirty="0"/>
          </a:p>
        </p:txBody>
      </p:sp>
    </p:spTree>
    <p:extLst>
      <p:ext uri="{BB962C8B-B14F-4D97-AF65-F5344CB8AC3E}">
        <p14:creationId xmlns:p14="http://schemas.microsoft.com/office/powerpoint/2010/main" val="135732730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5400" y="685800"/>
            <a:ext cx="5143500" cy="5562600"/>
          </a:xfrm>
          <a:prstGeom prst="rect">
            <a:avLst/>
          </a:prstGeom>
        </p:spPr>
      </p:pic>
    </p:spTree>
    <p:extLst>
      <p:ext uri="{BB962C8B-B14F-4D97-AF65-F5344CB8AC3E}">
        <p14:creationId xmlns:p14="http://schemas.microsoft.com/office/powerpoint/2010/main" val="2104084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533400"/>
            <a:ext cx="7848600" cy="2954655"/>
          </a:xfrm>
          <a:prstGeom prst="rect">
            <a:avLst/>
          </a:prstGeom>
          <a:noFill/>
        </p:spPr>
        <p:txBody>
          <a:bodyPr wrap="square" rtlCol="0">
            <a:spAutoFit/>
          </a:bodyPr>
          <a:lstStyle/>
          <a:p>
            <a:pPr algn="just"/>
            <a:r>
              <a:rPr lang="en-US" sz="2400" dirty="0" smtClean="0"/>
              <a:t>The </a:t>
            </a:r>
            <a:r>
              <a:rPr lang="en-US" sz="2400" dirty="0" smtClean="0">
                <a:solidFill>
                  <a:srgbClr val="FF0000"/>
                </a:solidFill>
              </a:rPr>
              <a:t>current year </a:t>
            </a:r>
            <a:r>
              <a:rPr lang="en-US" sz="2400" dirty="0" smtClean="0"/>
              <a:t>and the </a:t>
            </a:r>
            <a:r>
              <a:rPr lang="en-US" sz="2400" dirty="0" smtClean="0">
                <a:solidFill>
                  <a:srgbClr val="FF0000"/>
                </a:solidFill>
              </a:rPr>
              <a:t>year in which the employee joined </a:t>
            </a:r>
            <a:r>
              <a:rPr lang="en-US" sz="2400" dirty="0" smtClean="0"/>
              <a:t>the organization are entered through the keyboard. If the number of years for which the employee has served the organization is </a:t>
            </a:r>
            <a:r>
              <a:rPr lang="en-US" sz="2400" dirty="0" smtClean="0">
                <a:solidFill>
                  <a:srgbClr val="FF0000"/>
                </a:solidFill>
              </a:rPr>
              <a:t>greater than 3 </a:t>
            </a:r>
            <a:r>
              <a:rPr lang="en-US" sz="2400" dirty="0" smtClean="0"/>
              <a:t>then a bonus of Rs. 2500/- is given to the employee. If the years of service are not greater than 3, then the program should do nothing. </a:t>
            </a:r>
          </a:p>
          <a:p>
            <a:r>
              <a:rPr lang="en-US" dirty="0" smtClean="0"/>
              <a:t> </a:t>
            </a:r>
            <a:endParaRPr lang="en-US" dirty="0"/>
          </a:p>
        </p:txBody>
      </p:sp>
    </p:spTree>
    <p:extLst>
      <p:ext uri="{BB962C8B-B14F-4D97-AF65-F5344CB8AC3E}">
        <p14:creationId xmlns:p14="http://schemas.microsoft.com/office/powerpoint/2010/main" val="21806068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2879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k=-1;   </a:t>
            </a:r>
            <a:r>
              <a:rPr lang="en-US" dirty="0" smtClean="0"/>
              <a:t/>
            </a:r>
            <a:br>
              <a:rPr lang="en-US" dirty="0" smtClean="0"/>
            </a:br>
            <a:r>
              <a:rPr lang="en-US" dirty="0" smtClean="0"/>
              <a:t>do</a:t>
            </a:r>
            <a:r>
              <a:rPr lang="en-US" dirty="0"/>
              <a:t>{       </a:t>
            </a:r>
            <a:r>
              <a:rPr lang="en-US" dirty="0" err="1"/>
              <a:t>printf</a:t>
            </a:r>
            <a:r>
              <a:rPr lang="en-US" dirty="0"/>
              <a:t>("programming");          }   </a:t>
            </a:r>
            <a:r>
              <a:rPr lang="en-US" dirty="0" smtClean="0"/>
              <a:t/>
            </a:r>
            <a:br>
              <a:rPr lang="en-US" dirty="0" smtClean="0"/>
            </a:br>
            <a:r>
              <a:rPr lang="en-US" dirty="0" smtClean="0"/>
              <a:t> </a:t>
            </a:r>
            <a:r>
              <a:rPr lang="en-US" dirty="0"/>
              <a:t>while(k++);       </a:t>
            </a:r>
            <a:r>
              <a:rPr lang="en-US" dirty="0" smtClean="0"/>
              <a:t/>
            </a:r>
            <a:br>
              <a:rPr lang="en-US" dirty="0" smtClean="0"/>
            </a:br>
            <a:r>
              <a:rPr lang="en-US" dirty="0" smtClean="0"/>
              <a:t>return </a:t>
            </a:r>
            <a:r>
              <a:rPr lang="en-US" dirty="0"/>
              <a:t>0;}</a:t>
            </a:r>
          </a:p>
        </p:txBody>
      </p:sp>
    </p:spTree>
    <p:extLst>
      <p:ext uri="{BB962C8B-B14F-4D97-AF65-F5344CB8AC3E}">
        <p14:creationId xmlns:p14="http://schemas.microsoft.com/office/powerpoint/2010/main" val="39381780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7833" t="31250" r="52343" b="8334"/>
          <a:stretch/>
        </p:blipFill>
        <p:spPr>
          <a:xfrm>
            <a:off x="914400" y="1066800"/>
            <a:ext cx="5181601" cy="4419600"/>
          </a:xfrm>
          <a:prstGeom prst="rect">
            <a:avLst/>
          </a:prstGeom>
        </p:spPr>
      </p:pic>
    </p:spTree>
    <p:extLst>
      <p:ext uri="{BB962C8B-B14F-4D97-AF65-F5344CB8AC3E}">
        <p14:creationId xmlns:p14="http://schemas.microsoft.com/office/powerpoint/2010/main" val="10696381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176" t="25000" r="40044" b="15625"/>
          <a:stretch/>
        </p:blipFill>
        <p:spPr>
          <a:xfrm>
            <a:off x="0" y="304800"/>
            <a:ext cx="9753601" cy="5943600"/>
          </a:xfrm>
          <a:prstGeom prst="rect">
            <a:avLst/>
          </a:prstGeom>
        </p:spPr>
      </p:pic>
    </p:spTree>
    <p:extLst>
      <p:ext uri="{BB962C8B-B14F-4D97-AF65-F5344CB8AC3E}">
        <p14:creationId xmlns:p14="http://schemas.microsoft.com/office/powerpoint/2010/main" val="996943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821362"/>
          </a:xfrm>
        </p:spPr>
        <p:txBody>
          <a:bodyPr/>
          <a:lstStyle/>
          <a:p>
            <a:pPr algn="l"/>
            <a:r>
              <a:rPr lang="en-US" b="1" dirty="0" err="1"/>
              <a:t>int</a:t>
            </a:r>
            <a:r>
              <a:rPr lang="en-US" b="1" dirty="0"/>
              <a:t> main() </a:t>
            </a:r>
            <a:r>
              <a:rPr lang="en-US" b="1" dirty="0" smtClean="0"/>
              <a:t/>
            </a:r>
            <a:br>
              <a:rPr lang="en-US" b="1" dirty="0" smtClean="0"/>
            </a:br>
            <a:r>
              <a:rPr lang="en-US" b="1" dirty="0" smtClean="0"/>
              <a:t>{ </a:t>
            </a:r>
            <a:r>
              <a:rPr lang="en-US" b="1" dirty="0"/>
              <a:t>char grade[] = {'A','B','C'}; </a:t>
            </a:r>
            <a:r>
              <a:rPr lang="en-US" b="1" dirty="0" err="1"/>
              <a:t>printf</a:t>
            </a:r>
            <a:r>
              <a:rPr lang="en-US" b="1" dirty="0"/>
              <a:t>("GRADE=%c, ", *grade); </a:t>
            </a:r>
            <a:r>
              <a:rPr lang="en-US" b="1" dirty="0" err="1"/>
              <a:t>printf</a:t>
            </a:r>
            <a:r>
              <a:rPr lang="en-US" b="1" dirty="0"/>
              <a:t>("GRADE=%d", grade</a:t>
            </a:r>
            <a:r>
              <a:rPr lang="en-US" b="1" dirty="0" smtClean="0"/>
              <a:t>);</a:t>
            </a:r>
            <a:br>
              <a:rPr lang="en-US" b="1" dirty="0" smtClean="0"/>
            </a:br>
            <a:r>
              <a:rPr lang="en-US" b="1" dirty="0" smtClean="0"/>
              <a:t> </a:t>
            </a:r>
            <a:r>
              <a:rPr lang="en-US" b="1" dirty="0"/>
              <a:t>}</a:t>
            </a:r>
            <a:endParaRPr lang="en-US" dirty="0"/>
          </a:p>
        </p:txBody>
      </p:sp>
    </p:spTree>
    <p:extLst>
      <p:ext uri="{BB962C8B-B14F-4D97-AF65-F5344CB8AC3E}">
        <p14:creationId xmlns:p14="http://schemas.microsoft.com/office/powerpoint/2010/main" val="38684978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010400" cy="63547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a:t>
            </a:r>
            <a:r>
              <a:rPr lang="en-US" dirty="0"/>
              <a:t>	</a:t>
            </a:r>
            <a:r>
              <a:rPr lang="en-US" dirty="0" err="1"/>
              <a:t>int</a:t>
            </a:r>
            <a:r>
              <a:rPr lang="en-US" dirty="0"/>
              <a:t> </a:t>
            </a:r>
            <a:r>
              <a:rPr lang="en-US" dirty="0" err="1"/>
              <a:t>i</a:t>
            </a:r>
            <a:r>
              <a:rPr lang="en-US" dirty="0"/>
              <a:t> = 0;	</a:t>
            </a:r>
            <a:r>
              <a:rPr lang="en-US" dirty="0" smtClean="0"/>
              <a:t/>
            </a:r>
            <a:br>
              <a:rPr lang="en-US" dirty="0" smtClean="0"/>
            </a:br>
            <a:r>
              <a:rPr lang="en-US" dirty="0" err="1" smtClean="0"/>
              <a:t>printf</a:t>
            </a:r>
            <a:r>
              <a:rPr lang="en-US" dirty="0"/>
              <a:t>("Hello"); 	</a:t>
            </a:r>
            <a:r>
              <a:rPr lang="en-US" dirty="0" smtClean="0"/>
              <a:t/>
            </a:r>
            <a:br>
              <a:rPr lang="en-US" dirty="0" smtClean="0"/>
            </a:br>
            <a:r>
              <a:rPr lang="en-US" dirty="0" smtClean="0"/>
              <a:t>char </a:t>
            </a:r>
            <a:r>
              <a:rPr lang="en-US" dirty="0"/>
              <a:t>s[4] = {'\b', '\t', '\r', '\n'};	</a:t>
            </a:r>
            <a:r>
              <a:rPr lang="en-US" dirty="0" smtClean="0"/>
              <a:t/>
            </a:r>
            <a:br>
              <a:rPr lang="en-US" dirty="0" smtClean="0"/>
            </a:br>
            <a:r>
              <a:rPr lang="en-US" dirty="0" smtClean="0"/>
              <a:t>for(</a:t>
            </a:r>
            <a:r>
              <a:rPr lang="en-US" dirty="0" err="1" smtClean="0"/>
              <a:t>i</a:t>
            </a:r>
            <a:r>
              <a:rPr lang="en-US" dirty="0" smtClean="0"/>
              <a:t> </a:t>
            </a:r>
            <a:r>
              <a:rPr lang="en-US" dirty="0"/>
              <a:t>= 0;i&lt;4;i</a:t>
            </a:r>
            <a:r>
              <a:rPr lang="en-US" dirty="0" smtClean="0"/>
              <a:t>++)</a:t>
            </a:r>
            <a:br>
              <a:rPr lang="en-US" dirty="0" smtClean="0"/>
            </a:br>
            <a:r>
              <a:rPr lang="en-US" dirty="0" smtClean="0"/>
              <a:t>{</a:t>
            </a:r>
            <a:r>
              <a:rPr lang="en-US" dirty="0"/>
              <a:t>	</a:t>
            </a:r>
            <a:r>
              <a:rPr lang="en-US" dirty="0" err="1"/>
              <a:t>printf</a:t>
            </a:r>
            <a:r>
              <a:rPr lang="en-US" dirty="0"/>
              <a:t>("%c", s[</a:t>
            </a:r>
            <a:r>
              <a:rPr lang="en-US" dirty="0" err="1"/>
              <a:t>i</a:t>
            </a:r>
            <a:r>
              <a:rPr lang="en-US" dirty="0"/>
              <a:t>]);	}   </a:t>
            </a:r>
            <a:r>
              <a:rPr lang="en-US" dirty="0" smtClean="0"/>
              <a:t/>
            </a:r>
            <a:br>
              <a:rPr lang="en-US" dirty="0" smtClean="0"/>
            </a:br>
            <a:r>
              <a:rPr lang="en-US" dirty="0" smtClean="0"/>
              <a:t> </a:t>
            </a:r>
            <a:r>
              <a:rPr lang="en-US" dirty="0"/>
              <a:t>return 0;}</a:t>
            </a:r>
          </a:p>
        </p:txBody>
      </p:sp>
    </p:spTree>
    <p:extLst>
      <p:ext uri="{BB962C8B-B14F-4D97-AF65-F5344CB8AC3E}">
        <p14:creationId xmlns:p14="http://schemas.microsoft.com/office/powerpoint/2010/main" val="16856598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58975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t>
            </a:r>
            <a:r>
              <a:rPr lang="en-US" dirty="0" err="1"/>
              <a:t>st</a:t>
            </a:r>
            <a:r>
              <a:rPr lang="en-US" dirty="0"/>
              <a:t>[4] = {10, 20, 30, 40};        </a:t>
            </a:r>
            <a:r>
              <a:rPr lang="en-US" dirty="0" smtClean="0"/>
              <a:t>    </a:t>
            </a:r>
            <a:r>
              <a:rPr lang="en-US" dirty="0" err="1" smtClean="0"/>
              <a:t>printf</a:t>
            </a:r>
            <a:r>
              <a:rPr lang="en-US" dirty="0"/>
              <a:t>("%d\n", *</a:t>
            </a:r>
            <a:r>
              <a:rPr lang="en-US" dirty="0" err="1"/>
              <a:t>st</a:t>
            </a:r>
            <a:r>
              <a:rPr lang="en-US" dirty="0"/>
              <a:t>);    </a:t>
            </a:r>
            <a:r>
              <a:rPr lang="en-US" dirty="0" smtClean="0"/>
              <a:t/>
            </a:r>
            <a:br>
              <a:rPr lang="en-US" dirty="0" smtClean="0"/>
            </a:br>
            <a:r>
              <a:rPr lang="en-US" dirty="0" smtClean="0"/>
              <a:t>   </a:t>
            </a:r>
            <a:r>
              <a:rPr lang="en-US" dirty="0"/>
              <a:t>return 0</a:t>
            </a:r>
            <a:r>
              <a:rPr lang="en-US" dirty="0" smtClean="0"/>
              <a:t>;</a:t>
            </a:r>
            <a:br>
              <a:rPr lang="en-US" dirty="0" smtClean="0"/>
            </a:br>
            <a:r>
              <a:rPr lang="en-US" dirty="0"/>
              <a:t/>
            </a:r>
            <a:br>
              <a:rPr lang="en-US" dirty="0"/>
            </a:br>
            <a:r>
              <a:rPr lang="en-US" dirty="0" smtClean="0"/>
              <a:t>}</a:t>
            </a:r>
            <a:endParaRPr lang="en-US" dirty="0"/>
          </a:p>
        </p:txBody>
      </p:sp>
    </p:spTree>
    <p:extLst>
      <p:ext uri="{BB962C8B-B14F-4D97-AF65-F5344CB8AC3E}">
        <p14:creationId xmlns:p14="http://schemas.microsoft.com/office/powerpoint/2010/main" val="6213393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67000"/>
            <a:ext cx="6705600" cy="369332"/>
          </a:xfrm>
          <a:prstGeom prst="rect">
            <a:avLst/>
          </a:prstGeom>
          <a:noFill/>
        </p:spPr>
        <p:txBody>
          <a:bodyPr wrap="square" rtlCol="0">
            <a:spAutoFit/>
          </a:bodyPr>
          <a:lstStyle/>
          <a:p>
            <a:pPr algn="ctr"/>
            <a:r>
              <a:rPr lang="en-US" dirty="0" smtClean="0"/>
              <a:t>UNIT-4</a:t>
            </a:r>
            <a:endParaRPr lang="en-US" dirty="0"/>
          </a:p>
        </p:txBody>
      </p:sp>
    </p:spTree>
    <p:extLst>
      <p:ext uri="{BB962C8B-B14F-4D97-AF65-F5344CB8AC3E}">
        <p14:creationId xmlns:p14="http://schemas.microsoft.com/office/powerpoint/2010/main" val="41291080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228600"/>
            <a:ext cx="5410200" cy="461665"/>
          </a:xfrm>
          <a:prstGeom prst="rect">
            <a:avLst/>
          </a:prstGeom>
          <a:noFill/>
        </p:spPr>
        <p:txBody>
          <a:bodyPr wrap="square" rtlCol="0">
            <a:spAutoFit/>
          </a:bodyPr>
          <a:lstStyle/>
          <a:p>
            <a:r>
              <a:rPr lang="en-US" sz="2400" b="1" dirty="0" smtClean="0"/>
              <a:t>Arrays</a:t>
            </a:r>
            <a:endParaRPr lang="en-US" sz="2400" b="1" dirty="0"/>
          </a:p>
        </p:txBody>
      </p:sp>
      <p:sp>
        <p:nvSpPr>
          <p:cNvPr id="4" name="TextBox 3"/>
          <p:cNvSpPr txBox="1"/>
          <p:nvPr/>
        </p:nvSpPr>
        <p:spPr>
          <a:xfrm>
            <a:off x="381000" y="1143000"/>
            <a:ext cx="8610600" cy="3139321"/>
          </a:xfrm>
          <a:prstGeom prst="rect">
            <a:avLst/>
          </a:prstGeom>
          <a:noFill/>
        </p:spPr>
        <p:txBody>
          <a:bodyPr wrap="square" rtlCol="0">
            <a:spAutoFit/>
          </a:bodyPr>
          <a:lstStyle/>
          <a:p>
            <a:pPr algn="just"/>
            <a:r>
              <a:rPr lang="en-US" dirty="0" smtClean="0"/>
              <a:t>The variables that we have used till now are capable of storing only one value at a time. Consider a situation when we want to store and display the age of 100 employees. </a:t>
            </a:r>
          </a:p>
          <a:p>
            <a:pPr algn="just"/>
            <a:endParaRPr lang="en-US" dirty="0" smtClean="0"/>
          </a:p>
          <a:p>
            <a:pPr algn="just"/>
            <a:r>
              <a:rPr lang="en-US" dirty="0" smtClean="0"/>
              <a:t>For this we have to do the following</a:t>
            </a:r>
          </a:p>
          <a:p>
            <a:pPr algn="just"/>
            <a:endParaRPr lang="en-US" dirty="0" smtClean="0"/>
          </a:p>
          <a:p>
            <a:pPr algn="just"/>
            <a:r>
              <a:rPr lang="en-US" dirty="0" smtClean="0"/>
              <a:t>1.· Declare 100 different variables to store the age of employees. </a:t>
            </a:r>
          </a:p>
          <a:p>
            <a:pPr algn="just"/>
            <a:endParaRPr lang="en-US" dirty="0" smtClean="0"/>
          </a:p>
          <a:p>
            <a:pPr algn="just"/>
            <a:r>
              <a:rPr lang="en-US" dirty="0" smtClean="0"/>
              <a:t>2. Assign a value to each variable. </a:t>
            </a:r>
          </a:p>
          <a:p>
            <a:pPr algn="just"/>
            <a:endParaRPr lang="en-US" dirty="0" smtClean="0"/>
          </a:p>
          <a:p>
            <a:pPr algn="just"/>
            <a:r>
              <a:rPr lang="en-US" dirty="0" smtClean="0"/>
              <a:t>3. Display the value of each variable.</a:t>
            </a:r>
            <a:endParaRPr lang="en-US" dirty="0"/>
          </a:p>
        </p:txBody>
      </p:sp>
      <p:sp>
        <p:nvSpPr>
          <p:cNvPr id="5" name="TextBox 4"/>
          <p:cNvSpPr txBox="1"/>
          <p:nvPr/>
        </p:nvSpPr>
        <p:spPr>
          <a:xfrm>
            <a:off x="381000" y="4648200"/>
            <a:ext cx="7924800" cy="2862322"/>
          </a:xfrm>
          <a:prstGeom prst="rect">
            <a:avLst/>
          </a:prstGeom>
          <a:noFill/>
        </p:spPr>
        <p:txBody>
          <a:bodyPr wrap="square" rtlCol="0">
            <a:spAutoFit/>
          </a:bodyPr>
          <a:lstStyle/>
          <a:p>
            <a:pPr algn="just"/>
            <a:r>
              <a:rPr lang="en-US" sz="2400" dirty="0" smtClean="0"/>
              <a:t>An array is a collection of similar type of data items and each data item is called an element of the array. The data type of the elements may be any valid data type like char, </a:t>
            </a:r>
            <a:r>
              <a:rPr lang="en-US" sz="2400" dirty="0" err="1" smtClean="0"/>
              <a:t>int</a:t>
            </a:r>
            <a:r>
              <a:rPr lang="en-US" sz="2400" dirty="0" smtClean="0"/>
              <a:t> or float. The elements of </a:t>
            </a:r>
            <a:r>
              <a:rPr lang="en-US" sz="2400" dirty="0" smtClean="0">
                <a:solidFill>
                  <a:srgbClr val="FF0000"/>
                </a:solidFill>
              </a:rPr>
              <a:t>array share the same variable name</a:t>
            </a:r>
            <a:r>
              <a:rPr lang="en-US" sz="2400" dirty="0" smtClean="0"/>
              <a:t> but each element has a different index number known as subscript.</a:t>
            </a:r>
          </a:p>
          <a:p>
            <a:endParaRPr lang="en-US" dirty="0" smtClean="0"/>
          </a:p>
          <a:p>
            <a:endParaRPr lang="en-US" dirty="0"/>
          </a:p>
        </p:txBody>
      </p:sp>
    </p:spTree>
    <p:extLst>
      <p:ext uri="{BB962C8B-B14F-4D97-AF65-F5344CB8AC3E}">
        <p14:creationId xmlns:p14="http://schemas.microsoft.com/office/powerpoint/2010/main" val="668631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8991600" cy="6986528"/>
          </a:xfrm>
          <a:prstGeom prst="rect">
            <a:avLst/>
          </a:prstGeom>
          <a:noFill/>
        </p:spPr>
        <p:txBody>
          <a:bodyPr wrap="square" rtlCol="0">
            <a:spAutoFit/>
          </a:bodyPr>
          <a:lstStyle/>
          <a:p>
            <a:pPr algn="just"/>
            <a:r>
              <a:rPr lang="en-US" sz="2800" dirty="0" smtClean="0"/>
              <a:t>For the above problem we can take an array variable </a:t>
            </a:r>
            <a:r>
              <a:rPr lang="en-US" sz="2800" i="1" dirty="0" smtClean="0"/>
              <a:t>age[ 100] of type into </a:t>
            </a:r>
            <a:r>
              <a:rPr lang="en-US" sz="2800" dirty="0" smtClean="0"/>
              <a:t>The size of this array variable is 100 so it is capable of storing 100 integer values. </a:t>
            </a:r>
          </a:p>
          <a:p>
            <a:pPr algn="just"/>
            <a:endParaRPr lang="en-US" sz="2800" dirty="0" smtClean="0"/>
          </a:p>
          <a:p>
            <a:pPr algn="just"/>
            <a:r>
              <a:rPr lang="en-US" sz="2800" dirty="0" smtClean="0"/>
              <a:t>The individual elements of this array are- age[0], age[l], age[2], age[3], age[4], age[98],…. age[99]</a:t>
            </a:r>
          </a:p>
          <a:p>
            <a:pPr algn="just"/>
            <a:endParaRPr lang="en-US" sz="2800" dirty="0" smtClean="0"/>
          </a:p>
          <a:p>
            <a:pPr algn="just"/>
            <a:r>
              <a:rPr lang="en-US" sz="2800" i="1" dirty="0" smtClean="0">
                <a:solidFill>
                  <a:srgbClr val="FF0000"/>
                </a:solidFill>
              </a:rPr>
              <a:t>Arrays can be single dimensional or multidimensional. The number of subscripts determines the dimensions  of array. </a:t>
            </a:r>
          </a:p>
          <a:p>
            <a:pPr algn="just"/>
            <a:endParaRPr lang="en-US" sz="2800" dirty="0" smtClean="0"/>
          </a:p>
          <a:p>
            <a:pPr algn="just"/>
            <a:r>
              <a:rPr lang="en-US" sz="2800" dirty="0" smtClean="0"/>
              <a:t>A one-dimensional array has one subscript, two dimensional array has two subscripts and on. </a:t>
            </a:r>
          </a:p>
          <a:p>
            <a:pPr algn="just"/>
            <a:endParaRPr lang="en-US" sz="2800" dirty="0" smtClean="0"/>
          </a:p>
          <a:p>
            <a:pPr algn="just"/>
            <a:r>
              <a:rPr lang="en-US" sz="2800" dirty="0" smtClean="0"/>
              <a:t>The one-dimensional arrays are known as vectors and two-dimensional arrays are known as matrices</a:t>
            </a:r>
            <a:endParaRPr lang="en-US" sz="2800" dirty="0"/>
          </a:p>
        </p:txBody>
      </p:sp>
    </p:spTree>
    <p:extLst>
      <p:ext uri="{BB962C8B-B14F-4D97-AF65-F5344CB8AC3E}">
        <p14:creationId xmlns:p14="http://schemas.microsoft.com/office/powerpoint/2010/main" val="6250858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563562"/>
          </a:xfrm>
        </p:spPr>
        <p:txBody>
          <a:bodyPr/>
          <a:lstStyle/>
          <a:p>
            <a:r>
              <a:rPr lang="en-US" dirty="0" smtClean="0"/>
              <a:t>Calculating the Address of Array Elements</a:t>
            </a:r>
            <a:endParaRPr lang="en-US" dirty="0"/>
          </a:p>
        </p:txBody>
      </p:sp>
      <p:sp>
        <p:nvSpPr>
          <p:cNvPr id="3" name="TextBox 2"/>
          <p:cNvSpPr txBox="1"/>
          <p:nvPr/>
        </p:nvSpPr>
        <p:spPr>
          <a:xfrm>
            <a:off x="0" y="762000"/>
            <a:ext cx="9144000" cy="5355312"/>
          </a:xfrm>
          <a:prstGeom prst="rect">
            <a:avLst/>
          </a:prstGeom>
          <a:noFill/>
        </p:spPr>
        <p:txBody>
          <a:bodyPr wrap="square" rtlCol="0">
            <a:spAutoFit/>
          </a:bodyPr>
          <a:lstStyle/>
          <a:p>
            <a:pPr algn="just"/>
            <a:r>
              <a:rPr lang="en-US" dirty="0" smtClean="0">
                <a:solidFill>
                  <a:srgbClr val="FF0000"/>
                </a:solidFill>
              </a:rPr>
              <a:t>array name is a symbolic reference to the address of the first byte of the array</a:t>
            </a:r>
            <a:r>
              <a:rPr lang="en-US" dirty="0" smtClean="0"/>
              <a:t>. When we use the array name, we are actually referring to the first byte of the array. Since an array stores all its data elements in consecutive memory locations, storing just the base address, that is the address of the first element in the array, is sufficient. The address of other data elements can simply be calculated using the base address. The formula to perform this calculation is</a:t>
            </a:r>
          </a:p>
          <a:p>
            <a:pPr algn="just"/>
            <a:endParaRPr lang="en-US" dirty="0" smtClean="0"/>
          </a:p>
          <a:p>
            <a:pPr algn="just"/>
            <a:r>
              <a:rPr lang="en-US" b="1" dirty="0" smtClean="0"/>
              <a:t>Address of data element, A[k] = BA(A) + w(k – </a:t>
            </a:r>
            <a:r>
              <a:rPr lang="en-US" b="1" dirty="0" err="1" smtClean="0"/>
              <a:t>lower_bound</a:t>
            </a:r>
            <a:r>
              <a:rPr lang="en-US" b="1" dirty="0" smtClean="0"/>
              <a:t>)</a:t>
            </a:r>
          </a:p>
          <a:p>
            <a:pPr algn="just"/>
            <a:endParaRPr lang="en-US" dirty="0" smtClean="0"/>
          </a:p>
          <a:p>
            <a:pPr algn="just"/>
            <a:r>
              <a:rPr lang="en-US" dirty="0" smtClean="0"/>
              <a:t>Here, </a:t>
            </a:r>
            <a:r>
              <a:rPr lang="en-US" dirty="0" smtClean="0">
                <a:solidFill>
                  <a:srgbClr val="FF0000"/>
                </a:solidFill>
              </a:rPr>
              <a:t>A is the array</a:t>
            </a:r>
            <a:r>
              <a:rPr lang="en-US" dirty="0" smtClean="0"/>
              <a:t>, </a:t>
            </a:r>
            <a:r>
              <a:rPr lang="en-US" dirty="0" smtClean="0">
                <a:solidFill>
                  <a:schemeClr val="accent2"/>
                </a:solidFill>
              </a:rPr>
              <a:t>k is the index of the element of which we have to calculate the address</a:t>
            </a:r>
            <a:r>
              <a:rPr lang="en-US" dirty="0" smtClean="0"/>
              <a:t>, </a:t>
            </a:r>
            <a:r>
              <a:rPr lang="en-US" dirty="0" smtClean="0">
                <a:solidFill>
                  <a:srgbClr val="0070C0"/>
                </a:solidFill>
              </a:rPr>
              <a:t>BA is the base address of the array A, </a:t>
            </a:r>
            <a:r>
              <a:rPr lang="en-US" dirty="0" smtClean="0"/>
              <a:t>and </a:t>
            </a:r>
            <a:r>
              <a:rPr lang="en-US" dirty="0" smtClean="0">
                <a:solidFill>
                  <a:srgbClr val="FF0000"/>
                </a:solidFill>
              </a:rPr>
              <a:t>w is the size of one element in memory, for example, size of </a:t>
            </a:r>
            <a:r>
              <a:rPr lang="en-US" dirty="0" err="1" smtClean="0">
                <a:solidFill>
                  <a:srgbClr val="FF0000"/>
                </a:solidFill>
              </a:rPr>
              <a:t>int</a:t>
            </a:r>
            <a:r>
              <a:rPr lang="en-US" dirty="0" smtClean="0">
                <a:solidFill>
                  <a:srgbClr val="FF0000"/>
                </a:solidFill>
              </a:rPr>
              <a:t> is 2</a:t>
            </a:r>
          </a:p>
          <a:p>
            <a:pPr algn="just"/>
            <a:endParaRPr lang="en-US" dirty="0" smtClean="0">
              <a:solidFill>
                <a:srgbClr val="FF0000"/>
              </a:solidFill>
            </a:endParaRPr>
          </a:p>
          <a:p>
            <a:pPr algn="just"/>
            <a:r>
              <a:rPr lang="en-US" dirty="0" smtClean="0"/>
              <a:t>Given an array </a:t>
            </a:r>
            <a:r>
              <a:rPr lang="en-US" dirty="0" err="1" smtClean="0"/>
              <a:t>int</a:t>
            </a:r>
            <a:r>
              <a:rPr lang="en-US" dirty="0" smtClean="0"/>
              <a:t> marks[]={99,67,78,56,88,90,34,85}, calculate the address of marks[4] if the base address = 1000.</a:t>
            </a:r>
          </a:p>
          <a:p>
            <a:pPr algn="just"/>
            <a:endParaRPr lang="en-US" dirty="0" smtClean="0">
              <a:solidFill>
                <a:srgbClr val="FF0000"/>
              </a:solidFill>
            </a:endParaRPr>
          </a:p>
          <a:p>
            <a:pPr algn="just"/>
            <a:endParaRPr lang="en-US" dirty="0" smtClean="0">
              <a:solidFill>
                <a:srgbClr val="FF0000"/>
              </a:solidFill>
            </a:endParaRPr>
          </a:p>
          <a:p>
            <a:endParaRPr lang="en-US" dirty="0" smtClean="0"/>
          </a:p>
          <a:p>
            <a:endParaRPr lang="en-US" dirty="0"/>
          </a:p>
        </p:txBody>
      </p:sp>
      <p:pic>
        <p:nvPicPr>
          <p:cNvPr id="1027" name="Picture 3"/>
          <p:cNvPicPr>
            <a:picLocks noChangeAspect="1" noChangeArrowheads="1"/>
          </p:cNvPicPr>
          <p:nvPr/>
        </p:nvPicPr>
        <p:blipFill>
          <a:blip r:embed="rId2"/>
          <a:srcRect l="30673" t="64583" r="27160" b="16667"/>
          <a:stretch>
            <a:fillRect/>
          </a:stretch>
        </p:blipFill>
        <p:spPr bwMode="auto">
          <a:xfrm>
            <a:off x="685800" y="4953000"/>
            <a:ext cx="7848600" cy="1905000"/>
          </a:xfrm>
          <a:prstGeom prst="rect">
            <a:avLst/>
          </a:prstGeom>
          <a:noFill/>
          <a:ln w="9525">
            <a:noFill/>
            <a:miter lim="800000"/>
            <a:headEnd/>
            <a:tailEnd/>
          </a:ln>
          <a:effectLst/>
        </p:spPr>
      </p:pic>
    </p:spTree>
    <p:extLst>
      <p:ext uri="{BB962C8B-B14F-4D97-AF65-F5344CB8AC3E}">
        <p14:creationId xmlns:p14="http://schemas.microsoft.com/office/powerpoint/2010/main" val="3476863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315200" cy="6278642"/>
          </a:xfrm>
          <a:prstGeom prst="rect">
            <a:avLst/>
          </a:prstGeom>
          <a:noFill/>
        </p:spPr>
        <p:txBody>
          <a:bodyPr wrap="square" rtlCol="0">
            <a:spAutoFit/>
          </a:bodyPr>
          <a:lstStyle/>
          <a:p>
            <a:r>
              <a:rPr lang="en-US" sz="2400" dirty="0" smtClean="0"/>
              <a:t>/* Calculation of bonus */ </a:t>
            </a:r>
          </a:p>
          <a:p>
            <a:endParaRPr lang="en-US" sz="2400" dirty="0" smtClean="0"/>
          </a:p>
          <a:p>
            <a:r>
              <a:rPr lang="en-US" sz="2400" dirty="0" smtClean="0"/>
              <a:t>void main( )</a:t>
            </a:r>
          </a:p>
          <a:p>
            <a:endParaRPr lang="en-US" sz="2400" dirty="0" smtClean="0"/>
          </a:p>
          <a:p>
            <a:r>
              <a:rPr lang="en-US" sz="2400" dirty="0" smtClean="0"/>
              <a:t> {  </a:t>
            </a:r>
            <a:r>
              <a:rPr lang="en-US" sz="2400" dirty="0" err="1" smtClean="0"/>
              <a:t>int</a:t>
            </a:r>
            <a:r>
              <a:rPr lang="en-US" sz="2400" dirty="0" smtClean="0"/>
              <a:t>   bonus, cy, </a:t>
            </a:r>
            <a:r>
              <a:rPr lang="en-US" sz="2400" dirty="0" err="1" smtClean="0"/>
              <a:t>yoj</a:t>
            </a:r>
            <a:r>
              <a:rPr lang="en-US" sz="2400" dirty="0" smtClean="0"/>
              <a:t>, </a:t>
            </a:r>
            <a:r>
              <a:rPr lang="en-US" sz="2400" dirty="0" err="1" smtClean="0"/>
              <a:t>yr_of_ser</a:t>
            </a:r>
            <a:r>
              <a:rPr lang="en-US" sz="2400" dirty="0" smtClean="0"/>
              <a:t> ; </a:t>
            </a:r>
          </a:p>
          <a:p>
            <a:r>
              <a:rPr lang="en-US" sz="2400" dirty="0" smtClean="0"/>
              <a:t> </a:t>
            </a:r>
          </a:p>
          <a:p>
            <a:r>
              <a:rPr lang="en-US" sz="2400" dirty="0" smtClean="0"/>
              <a:t> </a:t>
            </a:r>
            <a:r>
              <a:rPr lang="en-US" sz="2400" dirty="0" err="1" smtClean="0"/>
              <a:t>printf</a:t>
            </a:r>
            <a:r>
              <a:rPr lang="en-US" sz="2400" dirty="0" smtClean="0"/>
              <a:t> ( "Enter current year and year of joining " ) ;  </a:t>
            </a:r>
          </a:p>
          <a:p>
            <a:r>
              <a:rPr lang="en-US" sz="2400" dirty="0" err="1" smtClean="0"/>
              <a:t>scanf</a:t>
            </a:r>
            <a:r>
              <a:rPr lang="en-US" sz="2400" dirty="0" smtClean="0"/>
              <a:t> ( "%d %d", &amp;cy, &amp;</a:t>
            </a:r>
            <a:r>
              <a:rPr lang="en-US" sz="2400" dirty="0" err="1" smtClean="0"/>
              <a:t>yoj</a:t>
            </a:r>
            <a:r>
              <a:rPr lang="en-US" sz="2400" dirty="0" smtClean="0"/>
              <a:t> ) ; </a:t>
            </a:r>
          </a:p>
          <a:p>
            <a:r>
              <a:rPr lang="en-US" sz="2400" dirty="0" smtClean="0"/>
              <a:t> </a:t>
            </a:r>
          </a:p>
          <a:p>
            <a:r>
              <a:rPr lang="en-US" sz="2400" dirty="0" smtClean="0"/>
              <a:t> </a:t>
            </a:r>
            <a:r>
              <a:rPr lang="en-US" sz="2400" dirty="0" err="1" smtClean="0"/>
              <a:t>yr_of_ser</a:t>
            </a:r>
            <a:r>
              <a:rPr lang="en-US" sz="2400" dirty="0" smtClean="0"/>
              <a:t> = cy - </a:t>
            </a:r>
            <a:r>
              <a:rPr lang="en-US" sz="2400" dirty="0" err="1" smtClean="0"/>
              <a:t>yoj</a:t>
            </a:r>
            <a:r>
              <a:rPr lang="en-US" sz="2400" dirty="0" smtClean="0"/>
              <a:t> ; </a:t>
            </a:r>
          </a:p>
          <a:p>
            <a:r>
              <a:rPr lang="en-US" sz="2400" dirty="0" smtClean="0"/>
              <a:t> </a:t>
            </a:r>
          </a:p>
          <a:p>
            <a:r>
              <a:rPr lang="en-US" sz="2400" dirty="0" smtClean="0"/>
              <a:t> if ( </a:t>
            </a:r>
            <a:r>
              <a:rPr lang="en-US" sz="2400" dirty="0" err="1" smtClean="0"/>
              <a:t>yr_of_ser</a:t>
            </a:r>
            <a:r>
              <a:rPr lang="en-US" sz="2400" dirty="0" smtClean="0"/>
              <a:t> &gt; 3 )</a:t>
            </a:r>
          </a:p>
          <a:p>
            <a:r>
              <a:rPr lang="en-US" sz="2400" dirty="0" smtClean="0"/>
              <a:t>  {   bonus = 2500 ;   </a:t>
            </a:r>
          </a:p>
          <a:p>
            <a:r>
              <a:rPr lang="en-US" sz="2400" dirty="0" smtClean="0"/>
              <a:t>    </a:t>
            </a:r>
            <a:r>
              <a:rPr lang="en-US" sz="2400" dirty="0" err="1" smtClean="0"/>
              <a:t>printf</a:t>
            </a:r>
            <a:r>
              <a:rPr lang="en-US" sz="2400" dirty="0" smtClean="0"/>
              <a:t> ( "Bonus = Rs. %d", bonus ) ; </a:t>
            </a:r>
          </a:p>
          <a:p>
            <a:r>
              <a:rPr lang="en-US" sz="2400" dirty="0" smtClean="0"/>
              <a:t> } </a:t>
            </a:r>
          </a:p>
          <a:p>
            <a:r>
              <a:rPr lang="en-US" sz="2400" dirty="0" smtClean="0"/>
              <a:t>} </a:t>
            </a:r>
          </a:p>
          <a:p>
            <a:r>
              <a:rPr lang="en-US" dirty="0" smtClean="0"/>
              <a:t> </a:t>
            </a:r>
            <a:endParaRPr lang="en-US" dirty="0"/>
          </a:p>
        </p:txBody>
      </p:sp>
    </p:spTree>
    <p:extLst>
      <p:ext uri="{BB962C8B-B14F-4D97-AF65-F5344CB8AC3E}">
        <p14:creationId xmlns:p14="http://schemas.microsoft.com/office/powerpoint/2010/main" val="21597919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4648200" cy="461665"/>
          </a:xfrm>
          <a:prstGeom prst="rect">
            <a:avLst/>
          </a:prstGeom>
          <a:noFill/>
        </p:spPr>
        <p:txBody>
          <a:bodyPr wrap="square" rtlCol="0">
            <a:spAutoFit/>
          </a:bodyPr>
          <a:lstStyle/>
          <a:p>
            <a:r>
              <a:rPr lang="en-US" sz="2400" b="1" dirty="0" smtClean="0"/>
              <a:t>One Dimensional Array</a:t>
            </a:r>
            <a:endParaRPr lang="en-US" sz="2400" b="1" dirty="0"/>
          </a:p>
        </p:txBody>
      </p:sp>
      <p:sp>
        <p:nvSpPr>
          <p:cNvPr id="3" name="TextBox 2"/>
          <p:cNvSpPr txBox="1"/>
          <p:nvPr/>
        </p:nvSpPr>
        <p:spPr>
          <a:xfrm>
            <a:off x="304800" y="1447800"/>
            <a:ext cx="8534400" cy="6740307"/>
          </a:xfrm>
          <a:prstGeom prst="rect">
            <a:avLst/>
          </a:prstGeom>
          <a:noFill/>
        </p:spPr>
        <p:txBody>
          <a:bodyPr wrap="square" rtlCol="0">
            <a:spAutoFit/>
          </a:bodyPr>
          <a:lstStyle/>
          <a:p>
            <a:r>
              <a:rPr lang="en-US" sz="2400" dirty="0" smtClean="0">
                <a:solidFill>
                  <a:srgbClr val="FF0000"/>
                </a:solidFill>
              </a:rPr>
              <a:t>Declaration of I-D Array</a:t>
            </a:r>
          </a:p>
          <a:p>
            <a:endParaRPr lang="en-US" sz="2400" dirty="0" smtClean="0"/>
          </a:p>
          <a:p>
            <a:r>
              <a:rPr lang="en-US" sz="2400" dirty="0" err="1" smtClean="0"/>
              <a:t>data_type</a:t>
            </a:r>
            <a:r>
              <a:rPr lang="en-US" sz="2400" dirty="0" smtClean="0"/>
              <a:t>  </a:t>
            </a:r>
            <a:r>
              <a:rPr lang="en-US" sz="2400" dirty="0" err="1" smtClean="0"/>
              <a:t>array_name</a:t>
            </a:r>
            <a:r>
              <a:rPr lang="en-US" sz="2400" dirty="0" smtClean="0"/>
              <a:t>[size];</a:t>
            </a:r>
          </a:p>
          <a:p>
            <a:endParaRPr lang="en-US" sz="2400" dirty="0" smtClean="0"/>
          </a:p>
          <a:p>
            <a:r>
              <a:rPr lang="en-US" sz="2400" dirty="0" err="1" smtClean="0"/>
              <a:t>int</a:t>
            </a:r>
            <a:r>
              <a:rPr lang="en-US" sz="2400" dirty="0" smtClean="0"/>
              <a:t> age[100]; </a:t>
            </a:r>
          </a:p>
          <a:p>
            <a:r>
              <a:rPr lang="en-US" sz="2400" dirty="0" smtClean="0"/>
              <a:t>float </a:t>
            </a:r>
            <a:r>
              <a:rPr lang="en-US" sz="2400" dirty="0" err="1" smtClean="0"/>
              <a:t>sal</a:t>
            </a:r>
            <a:r>
              <a:rPr lang="en-US" sz="2400" dirty="0" smtClean="0"/>
              <a:t>[15]; </a:t>
            </a:r>
          </a:p>
          <a:p>
            <a:r>
              <a:rPr lang="en-US" sz="2400" dirty="0" smtClean="0"/>
              <a:t>char grade[20];</a:t>
            </a:r>
          </a:p>
          <a:p>
            <a:endParaRPr lang="en-US" sz="2400" dirty="0" smtClean="0"/>
          </a:p>
          <a:p>
            <a:pPr algn="just"/>
            <a:r>
              <a:rPr lang="en-US" sz="2400" dirty="0" smtClean="0"/>
              <a:t>When the array is declared, the compiler allocates space in .memory sufficient to hold all the elements of the array, so the compiler should know the size of array at the compile time</a:t>
            </a:r>
          </a:p>
          <a:p>
            <a:pPr algn="just"/>
            <a:endParaRPr lang="en-US" sz="2400" dirty="0" smtClean="0"/>
          </a:p>
          <a:p>
            <a:pPr algn="just"/>
            <a:r>
              <a:rPr lang="en-US" sz="2400" dirty="0" smtClean="0">
                <a:solidFill>
                  <a:srgbClr val="FF0000"/>
                </a:solidFill>
              </a:rPr>
              <a:t>Accessing I-D Array Element</a:t>
            </a:r>
          </a:p>
          <a:p>
            <a:pPr algn="just"/>
            <a:r>
              <a:rPr lang="en-US" sz="2400" dirty="0" smtClean="0"/>
              <a:t>The elements of an array can be accessed by specifying the array name followed by subscript in brackets.</a:t>
            </a:r>
          </a:p>
          <a:p>
            <a:pPr algn="just"/>
            <a:endParaRPr lang="en-US" dirty="0" smtClean="0">
              <a:solidFill>
                <a:srgbClr val="FF0000"/>
              </a:solidFill>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39872186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0"/>
            <a:ext cx="8229600" cy="7017306"/>
          </a:xfrm>
          <a:prstGeom prst="rect">
            <a:avLst/>
          </a:prstGeom>
          <a:noFill/>
        </p:spPr>
        <p:txBody>
          <a:bodyPr wrap="square" rtlCol="0">
            <a:spAutoFit/>
          </a:bodyPr>
          <a:lstStyle/>
          <a:p>
            <a:r>
              <a:rPr lang="en-US" sz="2400" dirty="0" err="1" smtClean="0"/>
              <a:t>Int</a:t>
            </a:r>
            <a:r>
              <a:rPr lang="en-US" sz="2400" dirty="0" smtClean="0"/>
              <a:t> </a:t>
            </a:r>
            <a:r>
              <a:rPr lang="en-US" sz="2400" dirty="0" err="1" smtClean="0"/>
              <a:t>arr</a:t>
            </a:r>
            <a:r>
              <a:rPr lang="en-US" sz="2400" dirty="0" smtClean="0"/>
              <a:t>[10]           is an array of </a:t>
            </a:r>
            <a:r>
              <a:rPr lang="en-US" sz="2400" dirty="0" err="1" smtClean="0"/>
              <a:t>int</a:t>
            </a:r>
            <a:r>
              <a:rPr lang="en-US" sz="2400" dirty="0" smtClean="0"/>
              <a:t> type-</a:t>
            </a:r>
          </a:p>
          <a:p>
            <a:endParaRPr lang="en-US" sz="2400" dirty="0" smtClean="0"/>
          </a:p>
          <a:p>
            <a:r>
              <a:rPr lang="en-US" sz="2400" dirty="0" smtClean="0"/>
              <a:t> (</a:t>
            </a:r>
            <a:r>
              <a:rPr lang="en-US" sz="2400" dirty="0" err="1" smtClean="0"/>
              <a:t>i</a:t>
            </a:r>
            <a:r>
              <a:rPr lang="en-US" sz="2400" dirty="0" smtClean="0"/>
              <a:t>) </a:t>
            </a:r>
            <a:r>
              <a:rPr lang="en-US" sz="2400" dirty="0" smtClean="0">
                <a:solidFill>
                  <a:srgbClr val="FF0000"/>
                </a:solidFill>
              </a:rPr>
              <a:t>Reading values in </a:t>
            </a:r>
            <a:r>
              <a:rPr lang="en-US" sz="2400" dirty="0" err="1" smtClean="0">
                <a:solidFill>
                  <a:srgbClr val="FF0000"/>
                </a:solidFill>
              </a:rPr>
              <a:t>arr</a:t>
            </a:r>
            <a:r>
              <a:rPr lang="en-US" sz="2400" dirty="0" smtClean="0">
                <a:solidFill>
                  <a:srgbClr val="FF0000"/>
                </a:solidFill>
              </a:rPr>
              <a:t>[10] </a:t>
            </a:r>
          </a:p>
          <a:p>
            <a:endParaRPr lang="en-US" sz="2400" dirty="0" smtClean="0"/>
          </a:p>
          <a:p>
            <a:r>
              <a:rPr lang="en-US" sz="2400" dirty="0" smtClean="0"/>
              <a:t>Fore( </a:t>
            </a:r>
            <a:r>
              <a:rPr lang="en-US" sz="2400" dirty="0" err="1" smtClean="0"/>
              <a:t>i</a:t>
            </a:r>
            <a:r>
              <a:rPr lang="en-US" sz="2400" dirty="0" smtClean="0"/>
              <a:t> = 0; </a:t>
            </a:r>
            <a:r>
              <a:rPr lang="en-US" sz="2400" dirty="0" err="1" smtClean="0"/>
              <a:t>i</a:t>
            </a:r>
            <a:r>
              <a:rPr lang="en-US" sz="2400" dirty="0" smtClean="0"/>
              <a:t> &lt; 10; </a:t>
            </a:r>
            <a:r>
              <a:rPr lang="en-US" sz="2400" dirty="0" err="1" smtClean="0"/>
              <a:t>i</a:t>
            </a:r>
            <a:r>
              <a:rPr lang="en-US" sz="2400" dirty="0" smtClean="0"/>
              <a:t>++) </a:t>
            </a:r>
          </a:p>
          <a:p>
            <a:endParaRPr lang="en-US" sz="2400" dirty="0" smtClean="0"/>
          </a:p>
          <a:p>
            <a:r>
              <a:rPr lang="en-US" sz="2400" dirty="0" err="1" smtClean="0"/>
              <a:t>scanf</a:t>
            </a:r>
            <a:r>
              <a:rPr lang="en-US" sz="2400" dirty="0" smtClean="0"/>
              <a:t>("%d", &amp;</a:t>
            </a:r>
            <a:r>
              <a:rPr lang="en-US" sz="2400" dirty="0" err="1" smtClean="0"/>
              <a:t>arr</a:t>
            </a:r>
            <a:r>
              <a:rPr lang="en-US" sz="2400" dirty="0" smtClean="0"/>
              <a:t>[</a:t>
            </a:r>
            <a:r>
              <a:rPr lang="en-US" sz="2400" dirty="0" err="1" smtClean="0"/>
              <a:t>i</a:t>
            </a:r>
            <a:r>
              <a:rPr lang="en-US" sz="2400" dirty="0" smtClean="0"/>
              <a:t>]);</a:t>
            </a:r>
          </a:p>
          <a:p>
            <a:endParaRPr lang="en-US" sz="2400" dirty="0" smtClean="0"/>
          </a:p>
          <a:p>
            <a:r>
              <a:rPr lang="en-US" sz="2400" dirty="0" smtClean="0"/>
              <a:t> (ii) </a:t>
            </a:r>
            <a:r>
              <a:rPr lang="en-US" sz="2400" dirty="0" smtClean="0">
                <a:solidFill>
                  <a:srgbClr val="FF0000"/>
                </a:solidFill>
              </a:rPr>
              <a:t>Displaying values of </a:t>
            </a:r>
            <a:r>
              <a:rPr lang="en-US" sz="2400" dirty="0" err="1" smtClean="0">
                <a:solidFill>
                  <a:srgbClr val="FF0000"/>
                </a:solidFill>
              </a:rPr>
              <a:t>arr</a:t>
            </a:r>
            <a:r>
              <a:rPr lang="en-US" sz="2400" dirty="0" smtClean="0">
                <a:solidFill>
                  <a:srgbClr val="FF0000"/>
                </a:solidFill>
              </a:rPr>
              <a:t>[ 10]</a:t>
            </a:r>
          </a:p>
          <a:p>
            <a:endParaRPr lang="en-US" sz="2400" dirty="0" smtClean="0"/>
          </a:p>
          <a:p>
            <a:r>
              <a:rPr lang="en-US" sz="2400" dirty="0" smtClean="0"/>
              <a:t> fore( </a:t>
            </a:r>
            <a:r>
              <a:rPr lang="en-US" sz="2400" dirty="0" err="1" smtClean="0"/>
              <a:t>i</a:t>
            </a:r>
            <a:r>
              <a:rPr lang="en-US" sz="2400" dirty="0" smtClean="0"/>
              <a:t> = 0; </a:t>
            </a:r>
            <a:r>
              <a:rPr lang="en-US" sz="2400" dirty="0" err="1" smtClean="0"/>
              <a:t>i</a:t>
            </a:r>
            <a:r>
              <a:rPr lang="en-US" sz="2400" dirty="0" smtClean="0"/>
              <a:t> &lt; 10; </a:t>
            </a:r>
            <a:r>
              <a:rPr lang="en-US" sz="2400" dirty="0" err="1" smtClean="0"/>
              <a:t>i</a:t>
            </a:r>
            <a:r>
              <a:rPr lang="en-US" sz="2400" dirty="0" smtClean="0"/>
              <a:t>++)</a:t>
            </a:r>
          </a:p>
          <a:p>
            <a:r>
              <a:rPr lang="en-US" sz="2400" dirty="0" smtClean="0"/>
              <a:t> </a:t>
            </a:r>
            <a:r>
              <a:rPr lang="en-US" sz="2400" dirty="0" err="1" smtClean="0"/>
              <a:t>printf</a:t>
            </a:r>
            <a:r>
              <a:rPr lang="en-US" sz="2400" dirty="0" smtClean="0"/>
              <a:t>(%d ", </a:t>
            </a:r>
            <a:r>
              <a:rPr lang="en-US" sz="2400" dirty="0" err="1" smtClean="0"/>
              <a:t>arr</a:t>
            </a:r>
            <a:r>
              <a:rPr lang="en-US" sz="2400" dirty="0" smtClean="0"/>
              <a:t>[</a:t>
            </a:r>
            <a:r>
              <a:rPr lang="en-US" sz="2400" dirty="0" err="1" smtClean="0"/>
              <a:t>i</a:t>
            </a:r>
            <a:r>
              <a:rPr lang="en-US" sz="2400" dirty="0" smtClean="0"/>
              <a:t>])</a:t>
            </a:r>
          </a:p>
          <a:p>
            <a:endParaRPr lang="en-US" sz="2400" dirty="0" smtClean="0">
              <a:solidFill>
                <a:srgbClr val="FF0000"/>
              </a:solidFill>
            </a:endParaRPr>
          </a:p>
          <a:p>
            <a:endParaRPr lang="en-US" sz="2400" dirty="0" smtClean="0">
              <a:solidFill>
                <a:srgbClr val="FF0000"/>
              </a:solidFill>
            </a:endParaRPr>
          </a:p>
          <a:p>
            <a:r>
              <a:rPr lang="en-US" sz="2400" dirty="0" smtClean="0"/>
              <a:t>(iii</a:t>
            </a:r>
            <a:r>
              <a:rPr lang="en-US" sz="2400" dirty="0" smtClean="0">
                <a:solidFill>
                  <a:srgbClr val="FF0000"/>
                </a:solidFill>
              </a:rPr>
              <a:t>) Adding all the elements of </a:t>
            </a:r>
            <a:r>
              <a:rPr lang="en-US" sz="2400" dirty="0" err="1" smtClean="0">
                <a:solidFill>
                  <a:srgbClr val="FF0000"/>
                </a:solidFill>
              </a:rPr>
              <a:t>arr</a:t>
            </a:r>
            <a:r>
              <a:rPr lang="en-US" sz="2400" dirty="0" smtClean="0">
                <a:solidFill>
                  <a:srgbClr val="FF0000"/>
                </a:solidFill>
              </a:rPr>
              <a:t>[ 10] </a:t>
            </a:r>
          </a:p>
          <a:p>
            <a:r>
              <a:rPr lang="en-US" sz="2400" dirty="0" smtClean="0"/>
              <a:t>sum = 0;</a:t>
            </a:r>
          </a:p>
          <a:p>
            <a:r>
              <a:rPr lang="en-US" sz="2400" dirty="0" smtClean="0"/>
              <a:t> for (</a:t>
            </a:r>
            <a:r>
              <a:rPr lang="en-US" sz="2400" dirty="0" err="1" smtClean="0"/>
              <a:t>i</a:t>
            </a:r>
            <a:r>
              <a:rPr lang="en-US" sz="2400" dirty="0" smtClean="0"/>
              <a:t> = 0; </a:t>
            </a:r>
            <a:r>
              <a:rPr lang="en-US" sz="2400" dirty="0" err="1" smtClean="0"/>
              <a:t>i</a:t>
            </a:r>
            <a:r>
              <a:rPr lang="en-US" sz="2400" dirty="0" smtClean="0"/>
              <a:t> &lt; 10; </a:t>
            </a:r>
            <a:r>
              <a:rPr lang="en-US" sz="2400" dirty="0" err="1" smtClean="0"/>
              <a:t>i</a:t>
            </a:r>
            <a:r>
              <a:rPr lang="en-US" sz="2400" dirty="0" smtClean="0"/>
              <a:t>++) </a:t>
            </a:r>
          </a:p>
          <a:p>
            <a:r>
              <a:rPr lang="en-US" sz="2400" dirty="0" smtClean="0"/>
              <a:t>sum=</a:t>
            </a:r>
            <a:r>
              <a:rPr lang="en-US" sz="2400" dirty="0" err="1" smtClean="0"/>
              <a:t>sum+arr</a:t>
            </a:r>
            <a:r>
              <a:rPr lang="en-US" sz="2400" dirty="0" smtClean="0"/>
              <a:t>[</a:t>
            </a:r>
            <a:r>
              <a:rPr lang="en-US" sz="2400" dirty="0" err="1" smtClean="0"/>
              <a:t>i</a:t>
            </a:r>
            <a:r>
              <a:rPr lang="en-US" sz="2400" dirty="0" smtClean="0"/>
              <a:t>];</a:t>
            </a:r>
            <a:endParaRPr lang="en-US" sz="2400" dirty="0" smtClean="0">
              <a:solidFill>
                <a:srgbClr val="FF0000"/>
              </a:solidFill>
            </a:endParaRPr>
          </a:p>
          <a:p>
            <a:endParaRPr lang="en-US" dirty="0"/>
          </a:p>
        </p:txBody>
      </p:sp>
    </p:spTree>
    <p:extLst>
      <p:ext uri="{BB962C8B-B14F-4D97-AF65-F5344CB8AC3E}">
        <p14:creationId xmlns:p14="http://schemas.microsoft.com/office/powerpoint/2010/main" val="229541285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62800" cy="639762"/>
          </a:xfrm>
        </p:spPr>
        <p:txBody>
          <a:bodyPr/>
          <a:lstStyle/>
          <a:p>
            <a:r>
              <a:rPr lang="en-US" dirty="0" smtClean="0"/>
              <a:t>Calculating the Length of an Array</a:t>
            </a:r>
            <a:endParaRPr lang="en-US" dirty="0"/>
          </a:p>
        </p:txBody>
      </p:sp>
      <p:sp>
        <p:nvSpPr>
          <p:cNvPr id="3" name="TextBox 2"/>
          <p:cNvSpPr txBox="1"/>
          <p:nvPr/>
        </p:nvSpPr>
        <p:spPr>
          <a:xfrm>
            <a:off x="609600" y="1219200"/>
            <a:ext cx="7848600" cy="3139321"/>
          </a:xfrm>
          <a:prstGeom prst="rect">
            <a:avLst/>
          </a:prstGeom>
          <a:noFill/>
        </p:spPr>
        <p:txBody>
          <a:bodyPr wrap="square" rtlCol="0">
            <a:spAutoFit/>
          </a:bodyPr>
          <a:lstStyle/>
          <a:p>
            <a:r>
              <a:rPr lang="en-US" dirty="0" smtClean="0"/>
              <a:t>The length of an array is given by the number of elements stored in it. The general formula to calculate the length of an array is </a:t>
            </a:r>
          </a:p>
          <a:p>
            <a:endParaRPr lang="en-US" dirty="0" smtClean="0"/>
          </a:p>
          <a:p>
            <a:r>
              <a:rPr lang="en-US" b="1" dirty="0" smtClean="0"/>
              <a:t>Length = </a:t>
            </a:r>
            <a:r>
              <a:rPr lang="en-US" b="1" dirty="0" err="1" smtClean="0"/>
              <a:t>upper_bound</a:t>
            </a:r>
            <a:r>
              <a:rPr lang="en-US" b="1" dirty="0" smtClean="0"/>
              <a:t> – </a:t>
            </a:r>
            <a:r>
              <a:rPr lang="en-US" b="1" dirty="0" err="1" smtClean="0"/>
              <a:t>lower_bound</a:t>
            </a:r>
            <a:r>
              <a:rPr lang="en-US" b="1" dirty="0" smtClean="0"/>
              <a:t> + 1 </a:t>
            </a:r>
          </a:p>
          <a:p>
            <a:endParaRPr lang="en-US" dirty="0" smtClean="0"/>
          </a:p>
          <a:p>
            <a:r>
              <a:rPr lang="en-US" dirty="0" smtClean="0"/>
              <a:t>where </a:t>
            </a:r>
            <a:r>
              <a:rPr lang="en-US" dirty="0" err="1" smtClean="0"/>
              <a:t>upper_bound</a:t>
            </a:r>
            <a:r>
              <a:rPr lang="en-US" dirty="0" smtClean="0"/>
              <a:t> is the index of the last element and </a:t>
            </a:r>
            <a:r>
              <a:rPr lang="en-US" dirty="0" err="1" smtClean="0"/>
              <a:t>lower_bound</a:t>
            </a:r>
            <a:r>
              <a:rPr lang="en-US" dirty="0" smtClean="0"/>
              <a:t> is the index of the first element in the array</a:t>
            </a:r>
          </a:p>
          <a:p>
            <a:endParaRPr lang="en-US" dirty="0" smtClean="0"/>
          </a:p>
          <a:p>
            <a:r>
              <a:rPr lang="en-US" dirty="0" smtClean="0"/>
              <a:t>Let Age[5] be an array of integers such that Age[0] = 2, Age[1] = 5, Age[2] = 3, Age[3] = 1, Age[4] = 7</a:t>
            </a:r>
          </a:p>
          <a:p>
            <a:endParaRPr lang="en-US" dirty="0"/>
          </a:p>
        </p:txBody>
      </p:sp>
      <p:pic>
        <p:nvPicPr>
          <p:cNvPr id="2050" name="Picture 2"/>
          <p:cNvPicPr>
            <a:picLocks noChangeAspect="1" noChangeArrowheads="1"/>
          </p:cNvPicPr>
          <p:nvPr/>
        </p:nvPicPr>
        <p:blipFill>
          <a:blip r:embed="rId2"/>
          <a:srcRect l="31040" t="59375" r="35578" b="25000"/>
          <a:stretch>
            <a:fillRect/>
          </a:stretch>
        </p:blipFill>
        <p:spPr bwMode="auto">
          <a:xfrm>
            <a:off x="990600" y="4343400"/>
            <a:ext cx="7391400" cy="2362200"/>
          </a:xfrm>
          <a:prstGeom prst="rect">
            <a:avLst/>
          </a:prstGeom>
          <a:noFill/>
          <a:ln w="9525">
            <a:noFill/>
            <a:miter lim="800000"/>
            <a:headEnd/>
            <a:tailEnd/>
          </a:ln>
          <a:effectLst/>
        </p:spPr>
      </p:pic>
    </p:spTree>
    <p:extLst>
      <p:ext uri="{BB962C8B-B14F-4D97-AF65-F5344CB8AC3E}">
        <p14:creationId xmlns:p14="http://schemas.microsoft.com/office/powerpoint/2010/main" val="17521980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172200" cy="1143000"/>
          </a:xfrm>
        </p:spPr>
        <p:txBody>
          <a:bodyPr/>
          <a:lstStyle/>
          <a:p>
            <a:r>
              <a:rPr lang="en-US" dirty="0" smtClean="0"/>
              <a:t>OPERATIONS ON ARRAY</a:t>
            </a:r>
            <a:endParaRPr lang="en-US" dirty="0"/>
          </a:p>
        </p:txBody>
      </p:sp>
      <p:sp>
        <p:nvSpPr>
          <p:cNvPr id="3" name="TextBox 2"/>
          <p:cNvSpPr txBox="1"/>
          <p:nvPr/>
        </p:nvSpPr>
        <p:spPr>
          <a:xfrm>
            <a:off x="533400" y="1828800"/>
            <a:ext cx="8382000" cy="2031325"/>
          </a:xfrm>
          <a:prstGeom prst="rect">
            <a:avLst/>
          </a:prstGeom>
          <a:noFill/>
        </p:spPr>
        <p:txBody>
          <a:bodyPr wrap="square" rtlCol="0">
            <a:spAutoFit/>
          </a:bodyPr>
          <a:lstStyle/>
          <a:p>
            <a:pPr>
              <a:buFont typeface="Arial" pitchFamily="34" charset="0"/>
              <a:buChar char="•"/>
            </a:pPr>
            <a:r>
              <a:rPr lang="en-US" dirty="0" smtClean="0"/>
              <a:t>Traversing an array : Traversing an array means accessing each and every element of the array for a specific purpose. </a:t>
            </a:r>
          </a:p>
          <a:p>
            <a:pPr>
              <a:buFont typeface="Arial" pitchFamily="34" charset="0"/>
              <a:buChar char="•"/>
            </a:pPr>
            <a:r>
              <a:rPr lang="en-US" dirty="0" smtClean="0"/>
              <a:t> Inserting an element in an array </a:t>
            </a:r>
          </a:p>
          <a:p>
            <a:pPr>
              <a:buFont typeface="Arial" pitchFamily="34" charset="0"/>
              <a:buChar char="•"/>
            </a:pPr>
            <a:r>
              <a:rPr lang="en-US" dirty="0" smtClean="0"/>
              <a:t>Searching an element in an array </a:t>
            </a:r>
          </a:p>
          <a:p>
            <a:pPr>
              <a:buFont typeface="Arial" pitchFamily="34" charset="0"/>
              <a:buChar char="•"/>
            </a:pPr>
            <a:r>
              <a:rPr lang="en-US" dirty="0" smtClean="0"/>
              <a:t>Deleting an element from an array </a:t>
            </a:r>
          </a:p>
          <a:p>
            <a:pPr>
              <a:buFont typeface="Arial" pitchFamily="34" charset="0"/>
              <a:buChar char="•"/>
            </a:pPr>
            <a:r>
              <a:rPr lang="en-US" dirty="0" smtClean="0"/>
              <a:t> Merging two arrays </a:t>
            </a:r>
          </a:p>
          <a:p>
            <a:pPr>
              <a:buFont typeface="Arial" pitchFamily="34" charset="0"/>
              <a:buChar char="•"/>
            </a:pPr>
            <a:r>
              <a:rPr lang="en-US" dirty="0" smtClean="0"/>
              <a:t>Sorting an array in ascending or descending order</a:t>
            </a:r>
            <a:endParaRPr lang="en-US" dirty="0"/>
          </a:p>
        </p:txBody>
      </p:sp>
    </p:spTree>
    <p:extLst>
      <p:ext uri="{BB962C8B-B14F-4D97-AF65-F5344CB8AC3E}">
        <p14:creationId xmlns:p14="http://schemas.microsoft.com/office/powerpoint/2010/main" val="360272968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lstStyle/>
          <a:p>
            <a:r>
              <a:rPr lang="en-US" dirty="0" smtClean="0"/>
              <a:t>find the average of n numbers using arrays</a:t>
            </a:r>
            <a:endParaRPr lang="en-US" dirty="0"/>
          </a:p>
        </p:txBody>
      </p:sp>
      <p:sp>
        <p:nvSpPr>
          <p:cNvPr id="3" name="TextBox 2"/>
          <p:cNvSpPr txBox="1"/>
          <p:nvPr/>
        </p:nvSpPr>
        <p:spPr>
          <a:xfrm>
            <a:off x="381000" y="1447800"/>
            <a:ext cx="7772400" cy="5632311"/>
          </a:xfrm>
          <a:prstGeom prst="rect">
            <a:avLst/>
          </a:prstGeom>
          <a:noFill/>
        </p:spPr>
        <p:txBody>
          <a:bodyPr wrap="square" rtlCol="0">
            <a:spAutoFit/>
          </a:bodyPr>
          <a:lstStyle/>
          <a:p>
            <a:endParaRPr lang="en-US" dirty="0" smtClean="0"/>
          </a:p>
          <a:p>
            <a:r>
              <a:rPr lang="en-US" dirty="0" smtClean="0"/>
              <a:t>{ </a:t>
            </a:r>
            <a:r>
              <a:rPr lang="en-US" dirty="0" err="1" smtClean="0"/>
              <a:t>int</a:t>
            </a:r>
            <a:r>
              <a:rPr lang="en-US" dirty="0" smtClean="0"/>
              <a:t> marks[10], </a:t>
            </a:r>
            <a:r>
              <a:rPr lang="en-US" dirty="0" err="1" smtClean="0"/>
              <a:t>i</a:t>
            </a:r>
            <a:r>
              <a:rPr lang="en-US" dirty="0" smtClean="0"/>
              <a:t>, n, sum = 0, average;</a:t>
            </a:r>
          </a:p>
          <a:p>
            <a:endParaRPr lang="en-US" dirty="0" smtClean="0"/>
          </a:p>
          <a:p>
            <a:r>
              <a:rPr lang="en-US" dirty="0" smtClean="0"/>
              <a:t> </a:t>
            </a:r>
            <a:r>
              <a:rPr lang="en-US" dirty="0" err="1" smtClean="0"/>
              <a:t>printf</a:t>
            </a:r>
            <a:r>
              <a:rPr lang="en-US" dirty="0" smtClean="0"/>
              <a:t>("Enter number of elements: "); </a:t>
            </a:r>
          </a:p>
          <a:p>
            <a:endParaRPr lang="en-US" dirty="0" smtClean="0"/>
          </a:p>
          <a:p>
            <a:r>
              <a:rPr lang="en-US" dirty="0" err="1" smtClean="0"/>
              <a:t>scanf</a:t>
            </a:r>
            <a:r>
              <a:rPr lang="en-US" dirty="0" smtClean="0"/>
              <a:t>("%d", &amp;n); </a:t>
            </a:r>
          </a:p>
          <a:p>
            <a:endParaRPr lang="en-US" dirty="0" smtClean="0"/>
          </a:p>
          <a:p>
            <a:r>
              <a:rPr lang="en-US" dirty="0" smtClean="0"/>
              <a:t>for(</a:t>
            </a:r>
            <a:r>
              <a:rPr lang="en-US" dirty="0" err="1" smtClean="0"/>
              <a:t>i</a:t>
            </a:r>
            <a:r>
              <a:rPr lang="en-US" dirty="0" smtClean="0"/>
              <a:t>=0; </a:t>
            </a:r>
            <a:r>
              <a:rPr lang="en-US" dirty="0" err="1" smtClean="0"/>
              <a:t>i</a:t>
            </a:r>
            <a:r>
              <a:rPr lang="en-US" dirty="0" smtClean="0"/>
              <a:t>&lt;n; </a:t>
            </a:r>
            <a:r>
              <a:rPr lang="en-US" dirty="0" err="1" smtClean="0"/>
              <a:t>i</a:t>
            </a:r>
            <a:r>
              <a:rPr lang="en-US" dirty="0" smtClean="0"/>
              <a:t>++)</a:t>
            </a:r>
          </a:p>
          <a:p>
            <a:endParaRPr lang="en-US" dirty="0" smtClean="0"/>
          </a:p>
          <a:p>
            <a:r>
              <a:rPr lang="en-US" dirty="0" smtClean="0"/>
              <a:t> { </a:t>
            </a:r>
            <a:r>
              <a:rPr lang="en-US" dirty="0" err="1" smtClean="0"/>
              <a:t>printf</a:t>
            </a:r>
            <a:r>
              <a:rPr lang="en-US" dirty="0" smtClean="0"/>
              <a:t>("Enter </a:t>
            </a:r>
            <a:r>
              <a:rPr lang="en-US" dirty="0" err="1" smtClean="0"/>
              <a:t>number%d</a:t>
            </a:r>
            <a:r>
              <a:rPr lang="en-US" dirty="0" smtClean="0"/>
              <a:t>: ",i+1); </a:t>
            </a:r>
          </a:p>
          <a:p>
            <a:endParaRPr lang="en-US" dirty="0" smtClean="0"/>
          </a:p>
          <a:p>
            <a:r>
              <a:rPr lang="en-US" dirty="0" err="1" smtClean="0"/>
              <a:t>scanf</a:t>
            </a:r>
            <a:r>
              <a:rPr lang="en-US" dirty="0" smtClean="0"/>
              <a:t>("%d", &amp;marks[</a:t>
            </a:r>
            <a:r>
              <a:rPr lang="en-US" dirty="0" err="1" smtClean="0"/>
              <a:t>i</a:t>
            </a:r>
            <a:r>
              <a:rPr lang="en-US" dirty="0" smtClean="0"/>
              <a:t>]</a:t>
            </a:r>
          </a:p>
          <a:p>
            <a:endParaRPr lang="en-US" dirty="0" smtClean="0"/>
          </a:p>
          <a:p>
            <a:r>
              <a:rPr lang="en-US" dirty="0" smtClean="0"/>
              <a:t> sum = </a:t>
            </a:r>
            <a:r>
              <a:rPr lang="en-US" dirty="0" err="1" smtClean="0"/>
              <a:t>sum+marks</a:t>
            </a:r>
            <a:r>
              <a:rPr lang="en-US" dirty="0" smtClean="0"/>
              <a:t>[</a:t>
            </a:r>
            <a:r>
              <a:rPr lang="en-US" dirty="0" err="1" smtClean="0"/>
              <a:t>i</a:t>
            </a:r>
            <a:r>
              <a:rPr lang="en-US" dirty="0" smtClean="0"/>
              <a:t>]; } </a:t>
            </a:r>
          </a:p>
          <a:p>
            <a:endParaRPr lang="en-US" dirty="0" smtClean="0"/>
          </a:p>
          <a:p>
            <a:r>
              <a:rPr lang="en-US" dirty="0" smtClean="0"/>
              <a:t>average = sum/n; </a:t>
            </a:r>
          </a:p>
          <a:p>
            <a:endParaRPr lang="en-US" dirty="0" smtClean="0"/>
          </a:p>
          <a:p>
            <a:r>
              <a:rPr lang="en-US" dirty="0" err="1" smtClean="0"/>
              <a:t>printf</a:t>
            </a:r>
            <a:r>
              <a:rPr lang="en-US" dirty="0" smtClean="0"/>
              <a:t>("Average = %d", average); </a:t>
            </a:r>
          </a:p>
          <a:p>
            <a:endParaRPr lang="en-US" dirty="0" smtClean="0"/>
          </a:p>
          <a:p>
            <a:endParaRPr lang="en-US" dirty="0"/>
          </a:p>
        </p:txBody>
      </p:sp>
    </p:spTree>
    <p:extLst>
      <p:ext uri="{BB962C8B-B14F-4D97-AF65-F5344CB8AC3E}">
        <p14:creationId xmlns:p14="http://schemas.microsoft.com/office/powerpoint/2010/main" val="39492997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639762"/>
          </a:xfrm>
        </p:spPr>
        <p:txBody>
          <a:bodyPr/>
          <a:lstStyle/>
          <a:p>
            <a:r>
              <a:rPr lang="en-US" dirty="0" smtClean="0"/>
              <a:t>search for an item in the array</a:t>
            </a:r>
            <a:endParaRPr lang="en-US" dirty="0"/>
          </a:p>
        </p:txBody>
      </p:sp>
      <p:sp>
        <p:nvSpPr>
          <p:cNvPr id="3" name="TextBox 2"/>
          <p:cNvSpPr txBox="1"/>
          <p:nvPr/>
        </p:nvSpPr>
        <p:spPr>
          <a:xfrm>
            <a:off x="228600" y="990600"/>
            <a:ext cx="8382000" cy="5355312"/>
          </a:xfrm>
          <a:prstGeom prst="rect">
            <a:avLst/>
          </a:prstGeom>
          <a:noFill/>
        </p:spPr>
        <p:txBody>
          <a:bodyPr wrap="square" rtlCol="0">
            <a:spAutoFit/>
          </a:bodyPr>
          <a:lstStyle/>
          <a:p>
            <a:pPr fontAlgn="t"/>
            <a:r>
              <a:rPr lang="en-US" dirty="0" smtClean="0"/>
              <a:t>void main()</a:t>
            </a:r>
          </a:p>
          <a:p>
            <a:pPr fontAlgn="t"/>
            <a:r>
              <a:rPr lang="en-US" dirty="0" smtClean="0"/>
              <a:t>{ </a:t>
            </a:r>
            <a:r>
              <a:rPr lang="en-US" dirty="0" err="1" smtClean="0"/>
              <a:t>int</a:t>
            </a:r>
            <a:r>
              <a:rPr lang="en-US" dirty="0" smtClean="0"/>
              <a:t> num,  </a:t>
            </a:r>
            <a:r>
              <a:rPr lang="en-US" dirty="0" err="1" smtClean="0"/>
              <a:t>i</a:t>
            </a:r>
            <a:r>
              <a:rPr lang="en-US" dirty="0" smtClean="0"/>
              <a:t>, item, found = 0, array[num];</a:t>
            </a:r>
          </a:p>
          <a:p>
            <a:pPr fontAlgn="t"/>
            <a:r>
              <a:rPr lang="en-US" dirty="0" smtClean="0"/>
              <a:t> </a:t>
            </a:r>
            <a:r>
              <a:rPr lang="en-US" dirty="0" err="1" smtClean="0"/>
              <a:t>printf</a:t>
            </a:r>
            <a:r>
              <a:rPr lang="en-US" dirty="0" smtClean="0"/>
              <a:t>("Enter the number of elements ");</a:t>
            </a:r>
          </a:p>
          <a:p>
            <a:pPr fontAlgn="t"/>
            <a:r>
              <a:rPr lang="en-US" dirty="0" err="1" smtClean="0"/>
              <a:t>scanf</a:t>
            </a:r>
            <a:r>
              <a:rPr lang="en-US" dirty="0" smtClean="0"/>
              <a:t>("%d", &amp;num);</a:t>
            </a:r>
          </a:p>
          <a:p>
            <a:pPr fontAlgn="t"/>
            <a:r>
              <a:rPr lang="en-US" dirty="0" err="1" smtClean="0"/>
              <a:t>printf</a:t>
            </a:r>
            <a:r>
              <a:rPr lang="en-US" dirty="0" smtClean="0"/>
              <a:t>("Enter the elements of array </a:t>
            </a:r>
            <a:r>
              <a:rPr lang="en-US" b="1" dirty="0" smtClean="0"/>
              <a:t>\n</a:t>
            </a:r>
            <a:r>
              <a:rPr lang="en-US" dirty="0" smtClean="0"/>
              <a:t>");</a:t>
            </a:r>
          </a:p>
          <a:p>
            <a:pPr fontAlgn="t"/>
            <a:r>
              <a:rPr lang="en-US" dirty="0" smtClean="0"/>
              <a:t>for (</a:t>
            </a:r>
            <a:r>
              <a:rPr lang="en-US" dirty="0" err="1" smtClean="0"/>
              <a:t>i</a:t>
            </a:r>
            <a:r>
              <a:rPr lang="en-US" dirty="0" smtClean="0"/>
              <a:t> = 0; </a:t>
            </a:r>
            <a:r>
              <a:rPr lang="en-US" dirty="0" err="1" smtClean="0"/>
              <a:t>i</a:t>
            </a:r>
            <a:r>
              <a:rPr lang="en-US" dirty="0" smtClean="0"/>
              <a:t> &lt; num; </a:t>
            </a:r>
            <a:r>
              <a:rPr lang="en-US" dirty="0" err="1" smtClean="0"/>
              <a:t>i</a:t>
            </a:r>
            <a:r>
              <a:rPr lang="en-US" dirty="0" smtClean="0"/>
              <a:t>++)</a:t>
            </a:r>
          </a:p>
          <a:p>
            <a:pPr fontAlgn="t"/>
            <a:r>
              <a:rPr lang="en-US" dirty="0" smtClean="0"/>
              <a:t>{  </a:t>
            </a:r>
            <a:r>
              <a:rPr lang="en-US" dirty="0" err="1" smtClean="0"/>
              <a:t>scanf</a:t>
            </a:r>
            <a:r>
              <a:rPr lang="en-US" dirty="0" smtClean="0"/>
              <a:t>("%d", &amp;array[</a:t>
            </a:r>
            <a:r>
              <a:rPr lang="en-US" dirty="0" err="1" smtClean="0"/>
              <a:t>i</a:t>
            </a:r>
            <a:r>
              <a:rPr lang="en-US" dirty="0" smtClean="0"/>
              <a:t>]); }</a:t>
            </a:r>
          </a:p>
          <a:p>
            <a:pPr fontAlgn="t"/>
            <a:r>
              <a:rPr lang="en-US" dirty="0" smtClean="0"/>
              <a:t> </a:t>
            </a:r>
            <a:r>
              <a:rPr lang="en-US" dirty="0" err="1" smtClean="0"/>
              <a:t>printf</a:t>
            </a:r>
            <a:r>
              <a:rPr lang="en-US" dirty="0" smtClean="0"/>
              <a:t>("Enter the element to be searched ");</a:t>
            </a:r>
          </a:p>
          <a:p>
            <a:pPr fontAlgn="t"/>
            <a:r>
              <a:rPr lang="en-US" dirty="0" err="1" smtClean="0"/>
              <a:t>scanf</a:t>
            </a:r>
            <a:r>
              <a:rPr lang="en-US" dirty="0" smtClean="0"/>
              <a:t>("%d", &amp;item);</a:t>
            </a:r>
          </a:p>
          <a:p>
            <a:pPr fontAlgn="t"/>
            <a:r>
              <a:rPr lang="en-US" dirty="0" smtClean="0"/>
              <a:t>for (</a:t>
            </a:r>
            <a:r>
              <a:rPr lang="en-US" dirty="0" err="1" smtClean="0"/>
              <a:t>i</a:t>
            </a:r>
            <a:r>
              <a:rPr lang="en-US" dirty="0" smtClean="0"/>
              <a:t> = 0; </a:t>
            </a:r>
            <a:r>
              <a:rPr lang="en-US" dirty="0" err="1" smtClean="0"/>
              <a:t>i</a:t>
            </a:r>
            <a:r>
              <a:rPr lang="en-US" dirty="0" smtClean="0"/>
              <a:t> &lt; num ; </a:t>
            </a:r>
            <a:r>
              <a:rPr lang="en-US" dirty="0" err="1" smtClean="0"/>
              <a:t>i</a:t>
            </a:r>
            <a:r>
              <a:rPr lang="en-US" dirty="0" smtClean="0"/>
              <a:t>++)</a:t>
            </a:r>
          </a:p>
          <a:p>
            <a:pPr fontAlgn="t"/>
            <a:r>
              <a:rPr lang="en-US" dirty="0" smtClean="0"/>
              <a:t>{  if (item == array[</a:t>
            </a:r>
            <a:r>
              <a:rPr lang="en-US" dirty="0" err="1" smtClean="0"/>
              <a:t>i</a:t>
            </a:r>
            <a:r>
              <a:rPr lang="en-US" dirty="0" smtClean="0"/>
              <a:t>] )</a:t>
            </a:r>
          </a:p>
          <a:p>
            <a:pPr fontAlgn="t"/>
            <a:r>
              <a:rPr lang="en-US" dirty="0" smtClean="0"/>
              <a:t>{</a:t>
            </a:r>
          </a:p>
          <a:p>
            <a:pPr fontAlgn="t"/>
            <a:r>
              <a:rPr lang="en-US" dirty="0" smtClean="0"/>
              <a:t>found = 1;</a:t>
            </a:r>
          </a:p>
          <a:p>
            <a:pPr fontAlgn="t"/>
            <a:r>
              <a:rPr lang="en-US" b="1" dirty="0" smtClean="0"/>
              <a:t>break</a:t>
            </a:r>
            <a:r>
              <a:rPr lang="en-US" dirty="0" smtClean="0"/>
              <a:t>;  } }</a:t>
            </a:r>
          </a:p>
          <a:p>
            <a:pPr fontAlgn="t"/>
            <a:r>
              <a:rPr lang="en-US" dirty="0" smtClean="0"/>
              <a:t>if (found == 1)</a:t>
            </a:r>
          </a:p>
          <a:p>
            <a:pPr fontAlgn="t"/>
            <a:r>
              <a:rPr lang="en-US" dirty="0" err="1" smtClean="0"/>
              <a:t>printf</a:t>
            </a:r>
            <a:r>
              <a:rPr lang="en-US" dirty="0" smtClean="0"/>
              <a:t>("Element is present in the array at position %d",i+1);</a:t>
            </a:r>
          </a:p>
          <a:p>
            <a:pPr fontAlgn="t"/>
            <a:r>
              <a:rPr lang="en-US" dirty="0" smtClean="0"/>
              <a:t>else</a:t>
            </a:r>
          </a:p>
          <a:p>
            <a:pPr fontAlgn="t"/>
            <a:r>
              <a:rPr lang="en-US" dirty="0" err="1" smtClean="0"/>
              <a:t>printf</a:t>
            </a:r>
            <a:r>
              <a:rPr lang="en-US" dirty="0" smtClean="0"/>
              <a:t>("Element is not present in the array</a:t>
            </a:r>
            <a:r>
              <a:rPr lang="en-US" b="1" dirty="0" smtClean="0"/>
              <a:t>\n</a:t>
            </a:r>
            <a:r>
              <a:rPr lang="en-US" dirty="0" smtClean="0"/>
              <a:t>");</a:t>
            </a:r>
          </a:p>
          <a:p>
            <a:pPr fontAlgn="t"/>
            <a:r>
              <a:rPr lang="en-US" dirty="0" smtClean="0"/>
              <a:t>}</a:t>
            </a:r>
            <a:endParaRPr lang="en-US" dirty="0"/>
          </a:p>
        </p:txBody>
      </p:sp>
    </p:spTree>
    <p:extLst>
      <p:ext uri="{BB962C8B-B14F-4D97-AF65-F5344CB8AC3E}">
        <p14:creationId xmlns:p14="http://schemas.microsoft.com/office/powerpoint/2010/main" val="12020689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8305800" cy="7571303"/>
          </a:xfrm>
          <a:prstGeom prst="rect">
            <a:avLst/>
          </a:prstGeom>
          <a:noFill/>
        </p:spPr>
        <p:txBody>
          <a:bodyPr wrap="square" rtlCol="0">
            <a:spAutoFit/>
          </a:bodyPr>
          <a:lstStyle/>
          <a:p>
            <a:r>
              <a:rPr lang="en-US" dirty="0" smtClean="0"/>
              <a:t> </a:t>
            </a:r>
          </a:p>
          <a:p>
            <a:r>
              <a:rPr lang="en-US" dirty="0" smtClean="0"/>
              <a:t> </a:t>
            </a:r>
            <a:r>
              <a:rPr lang="en-US" dirty="0" err="1" smtClean="0"/>
              <a:t>int</a:t>
            </a:r>
            <a:r>
              <a:rPr lang="en-US" dirty="0" smtClean="0"/>
              <a:t> c, first, last, middle, n, search, array[50];</a:t>
            </a:r>
          </a:p>
          <a:p>
            <a:r>
              <a:rPr lang="en-US" dirty="0" smtClean="0"/>
              <a:t>  </a:t>
            </a:r>
            <a:r>
              <a:rPr lang="en-US" dirty="0" err="1" smtClean="0"/>
              <a:t>printf</a:t>
            </a:r>
            <a:r>
              <a:rPr lang="en-US" dirty="0" smtClean="0"/>
              <a:t>("Enter number of elements</a:t>
            </a:r>
            <a:r>
              <a:rPr lang="en-US" b="1" dirty="0" smtClean="0"/>
              <a:t>\n</a:t>
            </a:r>
            <a:r>
              <a:rPr lang="en-US" dirty="0" smtClean="0"/>
              <a:t>");</a:t>
            </a:r>
            <a:br>
              <a:rPr lang="en-US" dirty="0" smtClean="0"/>
            </a:br>
            <a:r>
              <a:rPr lang="en-US" dirty="0" smtClean="0"/>
              <a:t>  </a:t>
            </a:r>
            <a:r>
              <a:rPr lang="en-US" dirty="0" err="1" smtClean="0"/>
              <a:t>scanf</a:t>
            </a:r>
            <a:r>
              <a:rPr lang="en-US" dirty="0" smtClean="0"/>
              <a:t>("%d", &amp;n);</a:t>
            </a:r>
          </a:p>
          <a:p>
            <a:r>
              <a:rPr lang="en-US" dirty="0" smtClean="0"/>
              <a:t>  </a:t>
            </a:r>
            <a:r>
              <a:rPr lang="en-US" dirty="0" err="1" smtClean="0"/>
              <a:t>printf</a:t>
            </a:r>
            <a:r>
              <a:rPr lang="en-US" dirty="0" smtClean="0"/>
              <a:t>("Enter %d integers</a:t>
            </a:r>
            <a:r>
              <a:rPr lang="en-US" b="1" dirty="0" smtClean="0"/>
              <a:t>\n</a:t>
            </a:r>
            <a:r>
              <a:rPr lang="en-US" dirty="0" smtClean="0"/>
              <a:t>", n);</a:t>
            </a:r>
          </a:p>
          <a:p>
            <a:r>
              <a:rPr lang="en-US" dirty="0" smtClean="0"/>
              <a:t>  for (c = 0; c &lt; n; </a:t>
            </a:r>
            <a:r>
              <a:rPr lang="en-US" dirty="0" err="1" smtClean="0"/>
              <a:t>c++</a:t>
            </a:r>
            <a:r>
              <a:rPr lang="en-US" dirty="0" smtClean="0"/>
              <a:t>)</a:t>
            </a:r>
            <a:br>
              <a:rPr lang="en-US" dirty="0" smtClean="0"/>
            </a:br>
            <a:r>
              <a:rPr lang="en-US" dirty="0" smtClean="0"/>
              <a:t>    </a:t>
            </a:r>
            <a:r>
              <a:rPr lang="en-US" dirty="0" err="1" smtClean="0"/>
              <a:t>scanf</a:t>
            </a:r>
            <a:r>
              <a:rPr lang="en-US" dirty="0" smtClean="0"/>
              <a:t>("%d", &amp;array[c]);</a:t>
            </a:r>
          </a:p>
          <a:p>
            <a:r>
              <a:rPr lang="en-US" dirty="0" smtClean="0"/>
              <a:t>  </a:t>
            </a:r>
            <a:r>
              <a:rPr lang="en-US" dirty="0" err="1" smtClean="0"/>
              <a:t>printf</a:t>
            </a:r>
            <a:r>
              <a:rPr lang="en-US" dirty="0" smtClean="0"/>
              <a:t>("Enter value to find</a:t>
            </a:r>
            <a:r>
              <a:rPr lang="en-US" b="1" dirty="0" smtClean="0"/>
              <a:t>\n</a:t>
            </a:r>
            <a:r>
              <a:rPr lang="en-US" dirty="0" smtClean="0"/>
              <a:t>");</a:t>
            </a:r>
            <a:br>
              <a:rPr lang="en-US" dirty="0" smtClean="0"/>
            </a:br>
            <a:r>
              <a:rPr lang="en-US" dirty="0" smtClean="0"/>
              <a:t>  </a:t>
            </a:r>
            <a:r>
              <a:rPr lang="en-US" dirty="0" err="1" smtClean="0"/>
              <a:t>scanf</a:t>
            </a:r>
            <a:r>
              <a:rPr lang="en-US" dirty="0" smtClean="0"/>
              <a:t>("%d", &amp;search);</a:t>
            </a:r>
          </a:p>
          <a:p>
            <a:r>
              <a:rPr lang="en-US" dirty="0" smtClean="0"/>
              <a:t>  first = 0;</a:t>
            </a:r>
            <a:br>
              <a:rPr lang="en-US" dirty="0" smtClean="0"/>
            </a:br>
            <a:r>
              <a:rPr lang="en-US" dirty="0" smtClean="0"/>
              <a:t>  last = n - 1;</a:t>
            </a:r>
            <a:br>
              <a:rPr lang="en-US" dirty="0" smtClean="0"/>
            </a:br>
            <a:r>
              <a:rPr lang="en-US" dirty="0" smtClean="0"/>
              <a:t>  middle = (</a:t>
            </a:r>
            <a:r>
              <a:rPr lang="en-US" dirty="0" err="1" smtClean="0"/>
              <a:t>first+last</a:t>
            </a:r>
            <a:r>
              <a:rPr lang="en-US" dirty="0" smtClean="0"/>
              <a:t>)/2;</a:t>
            </a:r>
          </a:p>
          <a:p>
            <a:r>
              <a:rPr lang="en-US" dirty="0" smtClean="0"/>
              <a:t>  while (first &lt;= last) {</a:t>
            </a:r>
            <a:br>
              <a:rPr lang="en-US" dirty="0" smtClean="0"/>
            </a:br>
            <a:r>
              <a:rPr lang="en-US" dirty="0" smtClean="0"/>
              <a:t>    		if (array[middle] &lt; search)</a:t>
            </a:r>
            <a:br>
              <a:rPr lang="en-US" dirty="0" smtClean="0"/>
            </a:br>
            <a:r>
              <a:rPr lang="en-US" dirty="0" smtClean="0"/>
              <a:t>    	 	 first = middle + 1;</a:t>
            </a:r>
            <a:br>
              <a:rPr lang="en-US" dirty="0" smtClean="0"/>
            </a:br>
            <a:r>
              <a:rPr lang="en-US" dirty="0" smtClean="0"/>
              <a:t>    		else if (array[middle] == search) {</a:t>
            </a:r>
            <a:br>
              <a:rPr lang="en-US" dirty="0" smtClean="0"/>
            </a:br>
            <a:r>
              <a:rPr lang="en-US" dirty="0" smtClean="0"/>
              <a:t>    	  	</a:t>
            </a:r>
            <a:r>
              <a:rPr lang="en-US" dirty="0" err="1" smtClean="0"/>
              <a:t>printf</a:t>
            </a:r>
            <a:r>
              <a:rPr lang="en-US" dirty="0" smtClean="0"/>
              <a:t>("%d found at location %d.</a:t>
            </a:r>
            <a:r>
              <a:rPr lang="en-US" b="1" dirty="0" smtClean="0"/>
              <a:t>\n</a:t>
            </a:r>
            <a:r>
              <a:rPr lang="en-US" dirty="0" smtClean="0"/>
              <a:t>", search, middle+1);</a:t>
            </a:r>
            <a:br>
              <a:rPr lang="en-US" dirty="0" smtClean="0"/>
            </a:br>
            <a:r>
              <a:rPr lang="en-US" dirty="0" smtClean="0"/>
              <a:t>     		 </a:t>
            </a:r>
            <a:r>
              <a:rPr lang="en-US" b="1" dirty="0" smtClean="0"/>
              <a:t>break</a:t>
            </a:r>
            <a:r>
              <a:rPr lang="en-US" dirty="0" smtClean="0"/>
              <a:t>;     }</a:t>
            </a:r>
            <a:br>
              <a:rPr lang="en-US" dirty="0" smtClean="0"/>
            </a:br>
            <a:r>
              <a:rPr lang="en-US" dirty="0" smtClean="0"/>
              <a:t>    else</a:t>
            </a:r>
            <a:br>
              <a:rPr lang="en-US" dirty="0" smtClean="0"/>
            </a:br>
            <a:r>
              <a:rPr lang="en-US" dirty="0" smtClean="0"/>
              <a:t>      last = middle - 1;</a:t>
            </a:r>
          </a:p>
          <a:p>
            <a:r>
              <a:rPr lang="en-US" dirty="0" smtClean="0"/>
              <a:t>    middle = (first + last)/2;</a:t>
            </a:r>
            <a:br>
              <a:rPr lang="en-US" dirty="0" smtClean="0"/>
            </a:br>
            <a:r>
              <a:rPr lang="en-US" dirty="0" smtClean="0"/>
              <a:t>  }</a:t>
            </a:r>
            <a:br>
              <a:rPr lang="en-US" dirty="0" smtClean="0"/>
            </a:br>
            <a:r>
              <a:rPr lang="en-US" dirty="0" smtClean="0"/>
              <a:t>  if (first &gt; last)</a:t>
            </a:r>
            <a:br>
              <a:rPr lang="en-US" dirty="0" smtClean="0"/>
            </a:br>
            <a:r>
              <a:rPr lang="en-US" dirty="0" smtClean="0"/>
              <a:t>    </a:t>
            </a:r>
            <a:r>
              <a:rPr lang="en-US" dirty="0" err="1" smtClean="0"/>
              <a:t>printf</a:t>
            </a:r>
            <a:r>
              <a:rPr lang="en-US" dirty="0" smtClean="0"/>
              <a:t>("Not found! %d isn't present in the list.</a:t>
            </a:r>
            <a:r>
              <a:rPr lang="en-US" b="1" dirty="0" smtClean="0"/>
              <a:t>\n</a:t>
            </a:r>
            <a:r>
              <a:rPr lang="en-US" dirty="0" smtClean="0"/>
              <a:t>", search);</a:t>
            </a:r>
          </a:p>
          <a:p>
            <a:r>
              <a:rPr lang="en-US" dirty="0" smtClean="0"/>
              <a:t>  </a:t>
            </a:r>
            <a:br>
              <a:rPr lang="en-US" dirty="0" smtClean="0"/>
            </a:br>
            <a:endParaRPr lang="en-US" dirty="0" smtClean="0"/>
          </a:p>
          <a:p>
            <a:endParaRPr lang="en-US" dirty="0"/>
          </a:p>
        </p:txBody>
      </p:sp>
      <p:sp>
        <p:nvSpPr>
          <p:cNvPr id="3" name="TextBox 2"/>
          <p:cNvSpPr txBox="1"/>
          <p:nvPr/>
        </p:nvSpPr>
        <p:spPr>
          <a:xfrm>
            <a:off x="304800" y="43934"/>
            <a:ext cx="7239000" cy="369332"/>
          </a:xfrm>
          <a:prstGeom prst="rect">
            <a:avLst/>
          </a:prstGeom>
          <a:noFill/>
        </p:spPr>
        <p:txBody>
          <a:bodyPr wrap="square" rtlCol="0">
            <a:spAutoFit/>
          </a:bodyPr>
          <a:lstStyle/>
          <a:p>
            <a:r>
              <a:rPr lang="en-US" b="1" dirty="0" smtClean="0"/>
              <a:t>Binary Search</a:t>
            </a:r>
            <a:endParaRPr lang="en-US" b="1" dirty="0"/>
          </a:p>
        </p:txBody>
      </p:sp>
    </p:spTree>
    <p:extLst>
      <p:ext uri="{BB962C8B-B14F-4D97-AF65-F5344CB8AC3E}">
        <p14:creationId xmlns:p14="http://schemas.microsoft.com/office/powerpoint/2010/main" val="212515320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3230562"/>
          </a:xfrm>
        </p:spPr>
        <p:txBody>
          <a:bodyPr/>
          <a:lstStyle/>
          <a:p>
            <a:pPr algn="l"/>
            <a:r>
              <a:rPr lang="en-US" dirty="0" smtClean="0"/>
              <a:t>WAP to accept username and pw from a user. After 4</a:t>
            </a:r>
            <a:r>
              <a:rPr lang="en-US" baseline="30000" dirty="0" smtClean="0"/>
              <a:t>th</a:t>
            </a:r>
            <a:r>
              <a:rPr lang="en-US" dirty="0" smtClean="0"/>
              <a:t> attempt print access denied. </a:t>
            </a:r>
            <a:r>
              <a:rPr lang="en-US" dirty="0"/>
              <a:t/>
            </a:r>
            <a:br>
              <a:rPr lang="en-US" dirty="0"/>
            </a:br>
            <a:r>
              <a:rPr lang="en-US" dirty="0" smtClean="0"/>
              <a:t>If the id and password matches print “successful logged” otherwise print “wrong password and try again”</a:t>
            </a:r>
            <a:endParaRPr lang="en-US" dirty="0"/>
          </a:p>
        </p:txBody>
      </p:sp>
    </p:spTree>
    <p:extLst>
      <p:ext uri="{BB962C8B-B14F-4D97-AF65-F5344CB8AC3E}">
        <p14:creationId xmlns:p14="http://schemas.microsoft.com/office/powerpoint/2010/main" val="373141597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457200"/>
            <a:ext cx="8610600" cy="5693866"/>
          </a:xfrm>
          <a:prstGeom prst="rect">
            <a:avLst/>
          </a:prstGeom>
          <a:noFill/>
        </p:spPr>
        <p:txBody>
          <a:bodyPr wrap="square" rtlCol="0">
            <a:spAutoFit/>
          </a:bodyPr>
          <a:lstStyle/>
          <a:p>
            <a:r>
              <a:rPr lang="en-US" sz="2800" dirty="0" err="1"/>
              <a:t>int</a:t>
            </a:r>
            <a:r>
              <a:rPr lang="en-US" sz="2800" dirty="0"/>
              <a:t> main</a:t>
            </a:r>
            <a:r>
              <a:rPr lang="en-US" sz="2800" dirty="0" smtClean="0"/>
              <a:t>()</a:t>
            </a:r>
          </a:p>
          <a:p>
            <a:r>
              <a:rPr lang="en-US" sz="2800" dirty="0" smtClean="0"/>
              <a:t>{    </a:t>
            </a:r>
            <a:r>
              <a:rPr lang="en-US" sz="2800" dirty="0"/>
              <a:t>char ID[]="</a:t>
            </a:r>
            <a:r>
              <a:rPr lang="en-US" sz="2800" dirty="0" smtClean="0"/>
              <a:t>programming“;</a:t>
            </a:r>
          </a:p>
          <a:p>
            <a:r>
              <a:rPr lang="en-US" sz="2800" dirty="0"/>
              <a:t>c</a:t>
            </a:r>
            <a:r>
              <a:rPr lang="en-US" sz="2800" dirty="0" smtClean="0"/>
              <a:t>har password</a:t>
            </a:r>
            <a:r>
              <a:rPr lang="en-US" sz="2800" dirty="0"/>
              <a:t>[]="123@gehu", </a:t>
            </a:r>
            <a:r>
              <a:rPr lang="en-US" sz="2800" dirty="0" smtClean="0"/>
              <a:t> id[20</a:t>
            </a:r>
            <a:r>
              <a:rPr lang="en-US" sz="2800" dirty="0"/>
              <a:t>], p[20];   </a:t>
            </a:r>
            <a:endParaRPr lang="en-US" sz="2800" dirty="0" smtClean="0"/>
          </a:p>
          <a:p>
            <a:r>
              <a:rPr lang="en-US" sz="2800" dirty="0" smtClean="0"/>
              <a:t> </a:t>
            </a:r>
            <a:r>
              <a:rPr lang="en-US" sz="2800" dirty="0" err="1"/>
              <a:t>int</a:t>
            </a:r>
            <a:r>
              <a:rPr lang="en-US" sz="2800" dirty="0"/>
              <a:t> s=1, a, b;    </a:t>
            </a:r>
            <a:endParaRPr lang="en-US" sz="2800" dirty="0" smtClean="0"/>
          </a:p>
          <a:p>
            <a:r>
              <a:rPr lang="en-US" sz="2800" dirty="0" smtClean="0"/>
              <a:t>do</a:t>
            </a:r>
            <a:r>
              <a:rPr lang="en-US" sz="2800" dirty="0"/>
              <a:t>{         </a:t>
            </a:r>
            <a:endParaRPr lang="en-US" sz="2800" dirty="0" smtClean="0"/>
          </a:p>
          <a:p>
            <a:r>
              <a:rPr lang="en-US" sz="2800" dirty="0" smtClean="0"/>
              <a:t>        </a:t>
            </a:r>
            <a:r>
              <a:rPr lang="en-US" sz="2800" dirty="0" err="1" smtClean="0"/>
              <a:t>printf</a:t>
            </a:r>
            <a:r>
              <a:rPr lang="en-US" sz="2800" dirty="0"/>
              <a:t>("\</a:t>
            </a:r>
            <a:r>
              <a:rPr lang="en-US" sz="2800" dirty="0" err="1"/>
              <a:t>nEnter</a:t>
            </a:r>
            <a:r>
              <a:rPr lang="en-US" sz="2800" dirty="0"/>
              <a:t> ID:");         </a:t>
            </a:r>
            <a:endParaRPr lang="en-US" sz="2800" dirty="0" smtClean="0"/>
          </a:p>
          <a:p>
            <a:r>
              <a:rPr lang="en-US" sz="2800" dirty="0" smtClean="0">
                <a:solidFill>
                  <a:srgbClr val="FF0000"/>
                </a:solidFill>
              </a:rPr>
              <a:t>       </a:t>
            </a:r>
            <a:r>
              <a:rPr lang="en-US" sz="2800" dirty="0" err="1" smtClean="0">
                <a:solidFill>
                  <a:srgbClr val="FF0000"/>
                </a:solidFill>
              </a:rPr>
              <a:t>scanf</a:t>
            </a:r>
            <a:r>
              <a:rPr lang="en-US" sz="2800" dirty="0">
                <a:solidFill>
                  <a:srgbClr val="FF0000"/>
                </a:solidFill>
              </a:rPr>
              <a:t>("%s", id);        </a:t>
            </a:r>
            <a:endParaRPr lang="en-US" sz="2800" dirty="0" smtClean="0">
              <a:solidFill>
                <a:srgbClr val="FF0000"/>
              </a:solidFill>
            </a:endParaRPr>
          </a:p>
          <a:p>
            <a:r>
              <a:rPr lang="en-US" sz="2800" dirty="0" smtClean="0"/>
              <a:t>      </a:t>
            </a:r>
            <a:r>
              <a:rPr lang="en-US" sz="2800" dirty="0" err="1"/>
              <a:t>fflush</a:t>
            </a:r>
            <a:r>
              <a:rPr lang="en-US" sz="2800" dirty="0"/>
              <a:t>(</a:t>
            </a:r>
            <a:r>
              <a:rPr lang="en-US" sz="2800" dirty="0" err="1"/>
              <a:t>stdout</a:t>
            </a:r>
            <a:r>
              <a:rPr lang="en-US" sz="2800" dirty="0"/>
              <a:t>);        </a:t>
            </a:r>
            <a:endParaRPr lang="en-US" sz="2800" dirty="0" smtClean="0"/>
          </a:p>
          <a:p>
            <a:r>
              <a:rPr lang="en-US" sz="2800" dirty="0" smtClean="0"/>
              <a:t>      </a:t>
            </a:r>
            <a:r>
              <a:rPr lang="en-US" sz="2800" dirty="0" err="1"/>
              <a:t>printf</a:t>
            </a:r>
            <a:r>
              <a:rPr lang="en-US" sz="2800" dirty="0"/>
              <a:t>("\</a:t>
            </a:r>
            <a:r>
              <a:rPr lang="en-US" sz="2800" dirty="0" err="1"/>
              <a:t>nEnter</a:t>
            </a:r>
            <a:r>
              <a:rPr lang="en-US" sz="2800" dirty="0"/>
              <a:t> Password:");        </a:t>
            </a:r>
            <a:endParaRPr lang="en-US" sz="2800" dirty="0" smtClean="0"/>
          </a:p>
          <a:p>
            <a:r>
              <a:rPr lang="en-US" sz="2800" dirty="0" smtClean="0"/>
              <a:t>     </a:t>
            </a:r>
            <a:r>
              <a:rPr lang="en-US" sz="2800" dirty="0" err="1" smtClean="0">
                <a:solidFill>
                  <a:srgbClr val="FF0000"/>
                </a:solidFill>
              </a:rPr>
              <a:t>scanf</a:t>
            </a:r>
            <a:r>
              <a:rPr lang="en-US" sz="2800" dirty="0">
                <a:solidFill>
                  <a:srgbClr val="FF0000"/>
                </a:solidFill>
              </a:rPr>
              <a:t>("%s", p);        </a:t>
            </a:r>
            <a:endParaRPr lang="en-US" sz="2800" dirty="0" smtClean="0">
              <a:solidFill>
                <a:srgbClr val="FF0000"/>
              </a:solidFill>
            </a:endParaRPr>
          </a:p>
          <a:p>
            <a:r>
              <a:rPr lang="en-US" sz="2800" dirty="0" smtClean="0"/>
              <a:t>    </a:t>
            </a:r>
            <a:r>
              <a:rPr lang="en-US" sz="2800" dirty="0" err="1" smtClean="0"/>
              <a:t>fflush</a:t>
            </a:r>
            <a:r>
              <a:rPr lang="en-US" sz="2800" dirty="0" smtClean="0"/>
              <a:t>(</a:t>
            </a:r>
            <a:r>
              <a:rPr lang="en-US" sz="2800" dirty="0" err="1" smtClean="0"/>
              <a:t>stdout</a:t>
            </a:r>
            <a:r>
              <a:rPr lang="en-US" sz="2800" dirty="0"/>
              <a:t>);         </a:t>
            </a:r>
            <a:endParaRPr lang="en-US" sz="2800" dirty="0" smtClean="0"/>
          </a:p>
          <a:p>
            <a:r>
              <a:rPr lang="en-US" sz="2800" dirty="0" smtClean="0">
                <a:solidFill>
                  <a:srgbClr val="FF0000"/>
                </a:solidFill>
              </a:rPr>
              <a:t>    a=</a:t>
            </a:r>
            <a:r>
              <a:rPr lang="en-US" sz="2800" dirty="0" err="1" smtClean="0">
                <a:solidFill>
                  <a:srgbClr val="FF0000"/>
                </a:solidFill>
              </a:rPr>
              <a:t>strcmp</a:t>
            </a:r>
            <a:r>
              <a:rPr lang="en-US" sz="2800" dirty="0" smtClean="0">
                <a:solidFill>
                  <a:srgbClr val="FF0000"/>
                </a:solidFill>
              </a:rPr>
              <a:t>(id</a:t>
            </a:r>
            <a:r>
              <a:rPr lang="en-US" sz="2800" dirty="0">
                <a:solidFill>
                  <a:srgbClr val="FF0000"/>
                </a:solidFill>
              </a:rPr>
              <a:t>, ID);        </a:t>
            </a:r>
            <a:endParaRPr lang="en-US" sz="2800" dirty="0" smtClean="0">
              <a:solidFill>
                <a:srgbClr val="FF0000"/>
              </a:solidFill>
            </a:endParaRPr>
          </a:p>
          <a:p>
            <a:r>
              <a:rPr lang="en-US" sz="2800" dirty="0" smtClean="0">
                <a:solidFill>
                  <a:srgbClr val="FF0000"/>
                </a:solidFill>
              </a:rPr>
              <a:t>    b=</a:t>
            </a:r>
            <a:r>
              <a:rPr lang="en-US" sz="2800" dirty="0" err="1" smtClean="0">
                <a:solidFill>
                  <a:srgbClr val="FF0000"/>
                </a:solidFill>
              </a:rPr>
              <a:t>strcmp</a:t>
            </a:r>
            <a:r>
              <a:rPr lang="en-US" sz="2800" dirty="0" smtClean="0">
                <a:solidFill>
                  <a:srgbClr val="FF0000"/>
                </a:solidFill>
              </a:rPr>
              <a:t>(p</a:t>
            </a:r>
            <a:r>
              <a:rPr lang="en-US" sz="2800" dirty="0">
                <a:solidFill>
                  <a:srgbClr val="FF0000"/>
                </a:solidFill>
              </a:rPr>
              <a:t>, password);</a:t>
            </a:r>
          </a:p>
        </p:txBody>
      </p:sp>
    </p:spTree>
    <p:extLst>
      <p:ext uri="{BB962C8B-B14F-4D97-AF65-F5344CB8AC3E}">
        <p14:creationId xmlns:p14="http://schemas.microsoft.com/office/powerpoint/2010/main" val="7604075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077200" cy="6124754"/>
          </a:xfrm>
          <a:prstGeom prst="rect">
            <a:avLst/>
          </a:prstGeom>
          <a:noFill/>
        </p:spPr>
        <p:txBody>
          <a:bodyPr wrap="square" rtlCol="0">
            <a:spAutoFit/>
          </a:bodyPr>
          <a:lstStyle/>
          <a:p>
            <a:r>
              <a:rPr lang="en-US" sz="2800" dirty="0"/>
              <a:t>if(a==0 &amp;&amp; b==0</a:t>
            </a:r>
            <a:r>
              <a:rPr lang="en-US" sz="2800" dirty="0" smtClean="0"/>
              <a:t>)</a:t>
            </a:r>
          </a:p>
          <a:p>
            <a:r>
              <a:rPr lang="en-US" sz="2800" dirty="0" smtClean="0"/>
              <a:t>{  </a:t>
            </a:r>
            <a:r>
              <a:rPr lang="en-US" sz="2800" dirty="0" err="1"/>
              <a:t>printf</a:t>
            </a:r>
            <a:r>
              <a:rPr lang="en-US" sz="2800" dirty="0"/>
              <a:t>("\</a:t>
            </a:r>
            <a:r>
              <a:rPr lang="en-US" sz="2800" dirty="0" err="1"/>
              <a:t>nSucessfully</a:t>
            </a:r>
            <a:r>
              <a:rPr lang="en-US" sz="2800" dirty="0"/>
              <a:t> Logged In");    </a:t>
            </a:r>
            <a:endParaRPr lang="en-US" sz="2800" dirty="0" smtClean="0"/>
          </a:p>
          <a:p>
            <a:r>
              <a:rPr lang="en-US" sz="2800" dirty="0" smtClean="0"/>
              <a:t>                     break</a:t>
            </a:r>
            <a:r>
              <a:rPr lang="en-US" sz="2800" dirty="0"/>
              <a:t>;        </a:t>
            </a:r>
            <a:r>
              <a:rPr lang="en-US" sz="2800" dirty="0" smtClean="0"/>
              <a:t>}</a:t>
            </a:r>
          </a:p>
          <a:p>
            <a:r>
              <a:rPr lang="en-US" sz="2800" dirty="0" smtClean="0"/>
              <a:t> else</a:t>
            </a:r>
          </a:p>
          <a:p>
            <a:r>
              <a:rPr lang="en-US" sz="2800" dirty="0" smtClean="0"/>
              <a:t>          { </a:t>
            </a:r>
            <a:r>
              <a:rPr lang="en-US" sz="2800" dirty="0" err="1" smtClean="0"/>
              <a:t>printf</a:t>
            </a:r>
            <a:r>
              <a:rPr lang="en-US" sz="2800" dirty="0"/>
              <a:t>("\</a:t>
            </a:r>
            <a:r>
              <a:rPr lang="en-US" sz="2800" dirty="0" err="1"/>
              <a:t>nWrong</a:t>
            </a:r>
            <a:r>
              <a:rPr lang="en-US" sz="2800" dirty="0"/>
              <a:t> Password, try again");   </a:t>
            </a:r>
            <a:r>
              <a:rPr lang="en-US" sz="2800" dirty="0" smtClean="0"/>
              <a:t>}              </a:t>
            </a:r>
          </a:p>
          <a:p>
            <a:r>
              <a:rPr lang="en-US" sz="2800" dirty="0" smtClean="0"/>
              <a:t>  </a:t>
            </a:r>
          </a:p>
          <a:p>
            <a:r>
              <a:rPr lang="en-US" sz="2800" dirty="0" smtClean="0"/>
              <a:t> </a:t>
            </a:r>
            <a:r>
              <a:rPr lang="en-US" sz="2800" dirty="0"/>
              <a:t>s</a:t>
            </a:r>
            <a:r>
              <a:rPr lang="en-US" sz="2800" dirty="0" smtClean="0"/>
              <a:t>++;     </a:t>
            </a:r>
          </a:p>
          <a:p>
            <a:endParaRPr lang="en-US" sz="2800" dirty="0"/>
          </a:p>
          <a:p>
            <a:r>
              <a:rPr lang="en-US" sz="2800" dirty="0" smtClean="0"/>
              <a:t> </a:t>
            </a:r>
            <a:r>
              <a:rPr lang="en-US" sz="2800" dirty="0" smtClean="0">
                <a:solidFill>
                  <a:srgbClr val="FF0000"/>
                </a:solidFill>
              </a:rPr>
              <a:t>if(s&gt;4)</a:t>
            </a:r>
          </a:p>
          <a:p>
            <a:r>
              <a:rPr lang="en-US" sz="2800" dirty="0" smtClean="0">
                <a:solidFill>
                  <a:srgbClr val="FF0000"/>
                </a:solidFill>
              </a:rPr>
              <a:t>{          </a:t>
            </a:r>
            <a:r>
              <a:rPr lang="en-US" sz="2800" dirty="0" err="1">
                <a:solidFill>
                  <a:srgbClr val="FF0000"/>
                </a:solidFill>
              </a:rPr>
              <a:t>printf</a:t>
            </a:r>
            <a:r>
              <a:rPr lang="en-US" sz="2800" dirty="0">
                <a:solidFill>
                  <a:srgbClr val="FF0000"/>
                </a:solidFill>
              </a:rPr>
              <a:t>("\</a:t>
            </a:r>
            <a:r>
              <a:rPr lang="en-US" sz="2800" dirty="0" err="1">
                <a:solidFill>
                  <a:srgbClr val="FF0000"/>
                </a:solidFill>
              </a:rPr>
              <a:t>nAccess</a:t>
            </a:r>
            <a:r>
              <a:rPr lang="en-US" sz="2800" dirty="0">
                <a:solidFill>
                  <a:srgbClr val="FF0000"/>
                </a:solidFill>
              </a:rPr>
              <a:t> Denied");      </a:t>
            </a:r>
            <a:r>
              <a:rPr lang="en-US" sz="2800" dirty="0" smtClean="0"/>
              <a:t>   </a:t>
            </a:r>
            <a:r>
              <a:rPr lang="en-US" sz="2800" dirty="0"/>
              <a:t>}  </a:t>
            </a:r>
            <a:endParaRPr lang="en-US" sz="2800" dirty="0" smtClean="0"/>
          </a:p>
          <a:p>
            <a:r>
              <a:rPr lang="en-US" sz="2800" dirty="0" smtClean="0"/>
              <a:t>    </a:t>
            </a:r>
          </a:p>
          <a:p>
            <a:r>
              <a:rPr lang="en-US" sz="2800" dirty="0" smtClean="0"/>
              <a:t> }  // closing of do</a:t>
            </a:r>
          </a:p>
          <a:p>
            <a:r>
              <a:rPr lang="en-US" sz="2800" dirty="0" smtClean="0"/>
              <a:t>while </a:t>
            </a:r>
            <a:r>
              <a:rPr lang="en-US" sz="2800" dirty="0"/>
              <a:t>(s</a:t>
            </a:r>
            <a:r>
              <a:rPr lang="en-US" sz="2800" dirty="0" smtClean="0"/>
              <a:t>&lt;=4);</a:t>
            </a:r>
          </a:p>
          <a:p>
            <a:r>
              <a:rPr lang="en-US" sz="2800" dirty="0" smtClean="0"/>
              <a:t>} // closing of while</a:t>
            </a:r>
            <a:endParaRPr lang="en-US" sz="2800" dirty="0"/>
          </a:p>
        </p:txBody>
      </p:sp>
    </p:spTree>
    <p:extLst>
      <p:ext uri="{BB962C8B-B14F-4D97-AF65-F5344CB8AC3E}">
        <p14:creationId xmlns:p14="http://schemas.microsoft.com/office/powerpoint/2010/main" val="877703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914400"/>
            <a:ext cx="8229600" cy="1754326"/>
          </a:xfrm>
          <a:prstGeom prst="rect">
            <a:avLst/>
          </a:prstGeom>
          <a:noFill/>
        </p:spPr>
        <p:txBody>
          <a:bodyPr wrap="square" rtlCol="0">
            <a:spAutoFit/>
          </a:bodyPr>
          <a:lstStyle/>
          <a:p>
            <a:r>
              <a:rPr lang="en-US" dirty="0" smtClean="0"/>
              <a:t>Program to print the larger and smaller of the two numbers</a:t>
            </a:r>
          </a:p>
          <a:p>
            <a:endParaRPr lang="en-US" dirty="0" smtClean="0"/>
          </a:p>
          <a:p>
            <a:r>
              <a:rPr lang="en-US" dirty="0" smtClean="0"/>
              <a:t>if (a&gt;b)</a:t>
            </a:r>
          </a:p>
          <a:p>
            <a:r>
              <a:rPr lang="en-US" dirty="0" err="1" smtClean="0"/>
              <a:t>printf</a:t>
            </a:r>
            <a:r>
              <a:rPr lang="en-US" dirty="0" smtClean="0"/>
              <a:t>(“a is largest”)</a:t>
            </a:r>
          </a:p>
          <a:p>
            <a:r>
              <a:rPr lang="en-US" dirty="0" smtClean="0"/>
              <a:t>else</a:t>
            </a:r>
          </a:p>
          <a:p>
            <a:r>
              <a:rPr lang="en-US" dirty="0" err="1" smtClean="0"/>
              <a:t>printf</a:t>
            </a:r>
            <a:r>
              <a:rPr lang="en-US" dirty="0" smtClean="0"/>
              <a:t>(“b is largest”);</a:t>
            </a:r>
          </a:p>
        </p:txBody>
      </p:sp>
    </p:spTree>
    <p:extLst>
      <p:ext uri="{BB962C8B-B14F-4D97-AF65-F5344CB8AC3E}">
        <p14:creationId xmlns:p14="http://schemas.microsoft.com/office/powerpoint/2010/main" val="332727007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693"/>
            <a:ext cx="9144000" cy="6463308"/>
          </a:xfrm>
          <a:prstGeom prst="rect">
            <a:avLst/>
          </a:prstGeom>
          <a:noFill/>
        </p:spPr>
        <p:txBody>
          <a:bodyPr wrap="square" rtlCol="0">
            <a:spAutoFit/>
          </a:bodyPr>
          <a:lstStyle/>
          <a:p>
            <a:r>
              <a:rPr lang="en-US" dirty="0" smtClean="0">
                <a:solidFill>
                  <a:srgbClr val="FF0000"/>
                </a:solidFill>
              </a:rPr>
              <a:t>Initialization of I-D Array</a:t>
            </a:r>
          </a:p>
          <a:p>
            <a:endParaRPr lang="en-US" dirty="0" smtClean="0"/>
          </a:p>
          <a:p>
            <a:r>
              <a:rPr lang="en-US" dirty="0" err="1" smtClean="0"/>
              <a:t>int</a:t>
            </a:r>
            <a:r>
              <a:rPr lang="en-US" dirty="0" smtClean="0"/>
              <a:t> marks[5] = {50, 85, 70, 65, 95}</a:t>
            </a:r>
          </a:p>
          <a:p>
            <a:endParaRPr lang="en-US" dirty="0" smtClean="0"/>
          </a:p>
          <a:p>
            <a:pPr algn="just"/>
            <a:r>
              <a:rPr lang="en-US" dirty="0" smtClean="0"/>
              <a:t>While initializing I-D arrays, It is optional to specify the size of the array. If the size is omitted during initialization then the compiler assumes the size of array equal to the number of </a:t>
            </a:r>
            <a:r>
              <a:rPr lang="en-US" dirty="0" err="1" smtClean="0"/>
              <a:t>initializers</a:t>
            </a:r>
            <a:endParaRPr lang="en-US" dirty="0" smtClean="0"/>
          </a:p>
          <a:p>
            <a:pPr algn="just"/>
            <a:endParaRPr lang="en-US" dirty="0" smtClean="0"/>
          </a:p>
          <a:p>
            <a:pPr algn="just"/>
            <a:r>
              <a:rPr lang="en-US" dirty="0" smtClean="0"/>
              <a:t>. For example- </a:t>
            </a:r>
          </a:p>
          <a:p>
            <a:pPr algn="just"/>
            <a:endParaRPr lang="en-US" dirty="0" smtClean="0"/>
          </a:p>
          <a:p>
            <a:pPr algn="just"/>
            <a:r>
              <a:rPr lang="en-US" dirty="0" smtClean="0"/>
              <a:t> </a:t>
            </a:r>
            <a:r>
              <a:rPr lang="en-US" dirty="0" err="1" smtClean="0"/>
              <a:t>int</a:t>
            </a:r>
            <a:r>
              <a:rPr lang="en-US" dirty="0" smtClean="0"/>
              <a:t> marks[] = { 99, 78, 50,45, 67, 89}; </a:t>
            </a:r>
          </a:p>
          <a:p>
            <a:pPr algn="just"/>
            <a:endParaRPr lang="en-US" dirty="0" smtClean="0"/>
          </a:p>
          <a:p>
            <a:pPr algn="just"/>
            <a:r>
              <a:rPr lang="en-US" dirty="0" smtClean="0"/>
              <a:t>float </a:t>
            </a:r>
            <a:r>
              <a:rPr lang="en-US" dirty="0" err="1" smtClean="0"/>
              <a:t>sal</a:t>
            </a:r>
            <a:r>
              <a:rPr lang="en-US" dirty="0" smtClean="0"/>
              <a:t>[] = { 25.5, 38.5, 24.7};</a:t>
            </a:r>
          </a:p>
          <a:p>
            <a:pPr algn="just"/>
            <a:endParaRPr lang="en-US" dirty="0" smtClean="0"/>
          </a:p>
          <a:p>
            <a:pPr algn="just"/>
            <a:r>
              <a:rPr lang="en-US" dirty="0" smtClean="0"/>
              <a:t>here the size of array marks is assumed to be 6 and that of </a:t>
            </a:r>
            <a:r>
              <a:rPr lang="en-US" dirty="0" err="1" smtClean="0"/>
              <a:t>sal</a:t>
            </a:r>
            <a:r>
              <a:rPr lang="en-US" dirty="0" smtClean="0"/>
              <a:t> is assumed to be 3</a:t>
            </a:r>
          </a:p>
          <a:p>
            <a:pPr algn="just"/>
            <a:endParaRPr lang="en-US" dirty="0" smtClean="0"/>
          </a:p>
          <a:p>
            <a:pPr algn="just"/>
            <a:r>
              <a:rPr lang="en-US" dirty="0" smtClean="0"/>
              <a:t>If during initialization the number of </a:t>
            </a:r>
            <a:r>
              <a:rPr lang="en-US" dirty="0" err="1" smtClean="0"/>
              <a:t>initializers</a:t>
            </a:r>
            <a:r>
              <a:rPr lang="en-US" dirty="0" smtClean="0"/>
              <a:t> is less than the size of array then, all the remaining elements of array are assigned value zero. </a:t>
            </a:r>
          </a:p>
          <a:p>
            <a:pPr algn="just"/>
            <a:endParaRPr lang="en-US" dirty="0" smtClean="0"/>
          </a:p>
          <a:p>
            <a:pPr algn="just"/>
            <a:r>
              <a:rPr lang="en-US" dirty="0" smtClean="0"/>
              <a:t>For example- </a:t>
            </a:r>
            <a:r>
              <a:rPr lang="en-US" dirty="0" err="1" smtClean="0"/>
              <a:t>int</a:t>
            </a:r>
            <a:r>
              <a:rPr lang="en-US" dirty="0" smtClean="0"/>
              <a:t> marks[5] = { 99, 78}; </a:t>
            </a:r>
          </a:p>
          <a:p>
            <a:pPr algn="just"/>
            <a:r>
              <a:rPr lang="en-US" dirty="0" smtClean="0"/>
              <a:t>Here the size of array is 5 while there are only 2 </a:t>
            </a:r>
            <a:r>
              <a:rPr lang="en-US" dirty="0" err="1" smtClean="0"/>
              <a:t>initializers</a:t>
            </a:r>
            <a:r>
              <a:rPr lang="en-US" dirty="0" smtClean="0"/>
              <a:t>.  After this initialization the value of the elements are as- </a:t>
            </a:r>
          </a:p>
          <a:p>
            <a:pPr algn="just"/>
            <a:r>
              <a:rPr lang="en-US" dirty="0" smtClean="0"/>
              <a:t> marks[0] : 99, 	marks[l]: 78, 	marks[2]: 0, 	marks[3]: 0, marks[4]: 0</a:t>
            </a:r>
            <a:endParaRPr lang="en-US" dirty="0"/>
          </a:p>
        </p:txBody>
      </p:sp>
    </p:spTree>
    <p:extLst>
      <p:ext uri="{BB962C8B-B14F-4D97-AF65-F5344CB8AC3E}">
        <p14:creationId xmlns:p14="http://schemas.microsoft.com/office/powerpoint/2010/main" val="276077891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8229600" cy="923330"/>
          </a:xfrm>
          <a:prstGeom prst="rect">
            <a:avLst/>
          </a:prstGeom>
          <a:noFill/>
        </p:spPr>
        <p:txBody>
          <a:bodyPr wrap="square" rtlCol="0">
            <a:spAutoFit/>
          </a:bodyPr>
          <a:lstStyle/>
          <a:p>
            <a:r>
              <a:rPr lang="en-US" dirty="0" err="1" smtClean="0"/>
              <a:t>int</a:t>
            </a:r>
            <a:r>
              <a:rPr lang="en-US" dirty="0" smtClean="0"/>
              <a:t> </a:t>
            </a:r>
            <a:r>
              <a:rPr lang="en-US" dirty="0" err="1" smtClean="0"/>
              <a:t>arr</a:t>
            </a:r>
            <a:r>
              <a:rPr lang="en-US" smtClean="0"/>
              <a:t>[I0] </a:t>
            </a:r>
            <a:r>
              <a:rPr lang="en-US" dirty="0" smtClean="0"/>
              <a:t>= {0};</a:t>
            </a:r>
          </a:p>
          <a:p>
            <a:endParaRPr lang="en-US" dirty="0" smtClean="0"/>
          </a:p>
          <a:p>
            <a:r>
              <a:rPr lang="en-US" dirty="0" smtClean="0"/>
              <a:t> then all the elements of </a:t>
            </a:r>
            <a:r>
              <a:rPr lang="en-US" dirty="0" err="1" smtClean="0"/>
              <a:t>arr</a:t>
            </a:r>
            <a:r>
              <a:rPr lang="en-US" dirty="0" smtClean="0"/>
              <a:t> will be initialized to zero</a:t>
            </a:r>
            <a:endParaRPr lang="en-US" dirty="0"/>
          </a:p>
        </p:txBody>
      </p:sp>
    </p:spTree>
    <p:extLst>
      <p:ext uri="{BB962C8B-B14F-4D97-AF65-F5344CB8AC3E}">
        <p14:creationId xmlns:p14="http://schemas.microsoft.com/office/powerpoint/2010/main" val="125657950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1020762"/>
          </a:xfrm>
        </p:spPr>
        <p:txBody>
          <a:bodyPr/>
          <a:lstStyle/>
          <a:p>
            <a:r>
              <a:rPr lang="en-US" b="1" dirty="0" smtClean="0"/>
              <a:t>Write a C program to count the positive negative and zeros in given array</a:t>
            </a:r>
            <a:r>
              <a:rPr lang="en-US" dirty="0" smtClean="0"/>
              <a:t>.</a:t>
            </a:r>
            <a:endParaRPr lang="en-US" dirty="0"/>
          </a:p>
        </p:txBody>
      </p:sp>
      <p:sp>
        <p:nvSpPr>
          <p:cNvPr id="3" name="TextBox 2"/>
          <p:cNvSpPr txBox="1"/>
          <p:nvPr/>
        </p:nvSpPr>
        <p:spPr>
          <a:xfrm>
            <a:off x="152400" y="1225689"/>
            <a:ext cx="8229600" cy="5632311"/>
          </a:xfrm>
          <a:prstGeom prst="rect">
            <a:avLst/>
          </a:prstGeom>
          <a:noFill/>
        </p:spPr>
        <p:txBody>
          <a:bodyPr wrap="square" rtlCol="0">
            <a:spAutoFit/>
          </a:bodyPr>
          <a:lstStyle/>
          <a:p>
            <a:r>
              <a:rPr lang="en-US" sz="2400" dirty="0" smtClean="0"/>
              <a:t>#include&lt;</a:t>
            </a:r>
            <a:r>
              <a:rPr lang="en-US" sz="2400" dirty="0" err="1" smtClean="0"/>
              <a:t>stdio.h</a:t>
            </a:r>
            <a:r>
              <a:rPr lang="en-US" sz="2400" dirty="0" smtClean="0"/>
              <a:t>&gt; </a:t>
            </a:r>
          </a:p>
          <a:p>
            <a:r>
              <a:rPr lang="en-US" sz="2400" dirty="0" err="1" smtClean="0"/>
              <a:t>int</a:t>
            </a:r>
            <a:r>
              <a:rPr lang="en-US" sz="2400" dirty="0" smtClean="0"/>
              <a:t> main() { </a:t>
            </a:r>
          </a:p>
          <a:p>
            <a:r>
              <a:rPr lang="en-US" sz="2400" dirty="0" err="1" smtClean="0"/>
              <a:t>int</a:t>
            </a:r>
            <a:r>
              <a:rPr lang="en-US" sz="2400" dirty="0" smtClean="0"/>
              <a:t> a[100], n, </a:t>
            </a:r>
            <a:r>
              <a:rPr lang="en-US" sz="2400" dirty="0" err="1" smtClean="0"/>
              <a:t>i</a:t>
            </a:r>
            <a:r>
              <a:rPr lang="en-US" sz="2400" dirty="0" smtClean="0"/>
              <a:t>, positive=0, negative=0, zero=0;</a:t>
            </a:r>
          </a:p>
          <a:p>
            <a:endParaRPr lang="en-US" sz="2400" dirty="0" smtClean="0"/>
          </a:p>
          <a:p>
            <a:r>
              <a:rPr lang="en-US" sz="2400" dirty="0" smtClean="0"/>
              <a:t> </a:t>
            </a:r>
            <a:r>
              <a:rPr lang="en-US" sz="2400" dirty="0" err="1" smtClean="0"/>
              <a:t>printf</a:t>
            </a:r>
            <a:r>
              <a:rPr lang="en-US" sz="2400" dirty="0" smtClean="0"/>
              <a:t>("Enter array size [1-100]: "); </a:t>
            </a:r>
          </a:p>
          <a:p>
            <a:r>
              <a:rPr lang="en-US" sz="2400" dirty="0" err="1" smtClean="0"/>
              <a:t>scanf</a:t>
            </a:r>
            <a:r>
              <a:rPr lang="en-US" sz="2400" dirty="0" smtClean="0"/>
              <a:t>("%d", &amp;n);</a:t>
            </a:r>
          </a:p>
          <a:p>
            <a:r>
              <a:rPr lang="en-US" sz="2400" dirty="0" smtClean="0"/>
              <a:t> </a:t>
            </a:r>
            <a:r>
              <a:rPr lang="en-US" sz="2400" dirty="0" err="1" smtClean="0"/>
              <a:t>printf</a:t>
            </a:r>
            <a:r>
              <a:rPr lang="en-US" sz="2400" dirty="0" smtClean="0"/>
              <a:t>("Enter %d elements: ",n);</a:t>
            </a:r>
          </a:p>
          <a:p>
            <a:r>
              <a:rPr lang="en-US" sz="2400" dirty="0" smtClean="0"/>
              <a:t> for(</a:t>
            </a:r>
            <a:r>
              <a:rPr lang="en-US" sz="2400" dirty="0" err="1" smtClean="0"/>
              <a:t>i</a:t>
            </a:r>
            <a:r>
              <a:rPr lang="en-US" sz="2400" dirty="0" smtClean="0"/>
              <a:t>=0; </a:t>
            </a:r>
            <a:r>
              <a:rPr lang="en-US" sz="2400" dirty="0" err="1" smtClean="0"/>
              <a:t>i</a:t>
            </a:r>
            <a:r>
              <a:rPr lang="en-US" sz="2400" dirty="0" smtClean="0"/>
              <a:t>&lt;n; </a:t>
            </a:r>
            <a:r>
              <a:rPr lang="en-US" sz="2400" dirty="0" err="1" smtClean="0"/>
              <a:t>i</a:t>
            </a:r>
            <a:r>
              <a:rPr lang="en-US" sz="2400" dirty="0" smtClean="0"/>
              <a:t>++)  </a:t>
            </a:r>
          </a:p>
          <a:p>
            <a:r>
              <a:rPr lang="en-US" sz="2400" dirty="0" smtClean="0"/>
              <a:t>{     </a:t>
            </a:r>
            <a:r>
              <a:rPr lang="en-US" sz="2400" dirty="0" err="1" smtClean="0"/>
              <a:t>scanf</a:t>
            </a:r>
            <a:r>
              <a:rPr lang="en-US" sz="2400" dirty="0" smtClean="0"/>
              <a:t>("%d", &amp;a[</a:t>
            </a:r>
            <a:r>
              <a:rPr lang="en-US" sz="2400" dirty="0" err="1" smtClean="0"/>
              <a:t>i</a:t>
            </a:r>
            <a:r>
              <a:rPr lang="en-US" sz="2400" dirty="0" smtClean="0"/>
              <a:t>]); </a:t>
            </a:r>
          </a:p>
          <a:p>
            <a:r>
              <a:rPr lang="en-US" sz="2400" dirty="0" smtClean="0"/>
              <a:t>             if(a[</a:t>
            </a:r>
            <a:r>
              <a:rPr lang="en-US" sz="2400" dirty="0" err="1" smtClean="0"/>
              <a:t>i</a:t>
            </a:r>
            <a:r>
              <a:rPr lang="en-US" sz="2400" dirty="0" smtClean="0"/>
              <a:t>]&gt;0) </a:t>
            </a:r>
          </a:p>
          <a:p>
            <a:r>
              <a:rPr lang="en-US" sz="2400" dirty="0" smtClean="0"/>
              <a:t>                   positive++;</a:t>
            </a:r>
          </a:p>
          <a:p>
            <a:r>
              <a:rPr lang="en-US" sz="2400" dirty="0" smtClean="0"/>
              <a:t>                        else if(a[</a:t>
            </a:r>
            <a:r>
              <a:rPr lang="en-US" sz="2400" dirty="0" err="1" smtClean="0"/>
              <a:t>i</a:t>
            </a:r>
            <a:r>
              <a:rPr lang="en-US" sz="2400" dirty="0" smtClean="0"/>
              <a:t>]==0)</a:t>
            </a:r>
          </a:p>
          <a:p>
            <a:r>
              <a:rPr lang="en-US" sz="2400" dirty="0" smtClean="0"/>
              <a:t>                            zero++; </a:t>
            </a:r>
          </a:p>
          <a:p>
            <a:r>
              <a:rPr lang="en-US" sz="2400" dirty="0" smtClean="0"/>
              <a:t>                       else</a:t>
            </a:r>
          </a:p>
          <a:p>
            <a:r>
              <a:rPr lang="en-US" sz="2400" dirty="0" smtClean="0"/>
              <a:t>                           negative++; }</a:t>
            </a:r>
            <a:endParaRPr lang="en-US" sz="2400" dirty="0"/>
          </a:p>
        </p:txBody>
      </p:sp>
    </p:spTree>
    <p:extLst>
      <p:ext uri="{BB962C8B-B14F-4D97-AF65-F5344CB8AC3E}">
        <p14:creationId xmlns:p14="http://schemas.microsoft.com/office/powerpoint/2010/main" val="13698020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325562"/>
          </a:xfrm>
        </p:spPr>
        <p:txBody>
          <a:bodyPr/>
          <a:lstStyle/>
          <a:p>
            <a:r>
              <a:rPr lang="en-US" dirty="0" smtClean="0"/>
              <a:t>Find Smallest and Largest Number with their Position in Array using C</a:t>
            </a:r>
            <a:br>
              <a:rPr lang="en-US" dirty="0" smtClean="0"/>
            </a:br>
            <a:endParaRPr lang="en-US" dirty="0"/>
          </a:p>
        </p:txBody>
      </p:sp>
      <p:sp>
        <p:nvSpPr>
          <p:cNvPr id="4" name="TextBox 3"/>
          <p:cNvSpPr txBox="1"/>
          <p:nvPr/>
        </p:nvSpPr>
        <p:spPr>
          <a:xfrm>
            <a:off x="457200" y="2057400"/>
            <a:ext cx="7620000" cy="4801314"/>
          </a:xfrm>
          <a:prstGeom prst="rect">
            <a:avLst/>
          </a:prstGeom>
          <a:noFill/>
        </p:spPr>
        <p:txBody>
          <a:bodyPr wrap="square" rtlCol="0">
            <a:spAutoFit/>
          </a:bodyPr>
          <a:lstStyle/>
          <a:p>
            <a:r>
              <a:rPr lang="en-US" dirty="0" smtClean="0"/>
              <a:t>#include&lt;</a:t>
            </a:r>
            <a:r>
              <a:rPr lang="en-US" dirty="0" err="1" smtClean="0"/>
              <a:t>stdio.h</a:t>
            </a:r>
            <a:r>
              <a:rPr lang="en-US" dirty="0" smtClean="0"/>
              <a:t>&gt;</a:t>
            </a:r>
          </a:p>
          <a:p>
            <a:r>
              <a:rPr lang="en-US" dirty="0" smtClean="0"/>
              <a:t> </a:t>
            </a:r>
            <a:r>
              <a:rPr lang="en-US" dirty="0" err="1" smtClean="0"/>
              <a:t>int</a:t>
            </a:r>
            <a:r>
              <a:rPr lang="en-US" dirty="0" smtClean="0"/>
              <a:t> main() </a:t>
            </a:r>
          </a:p>
          <a:p>
            <a:r>
              <a:rPr lang="en-US" dirty="0" smtClean="0"/>
              <a:t>{ </a:t>
            </a:r>
            <a:r>
              <a:rPr lang="en-US" dirty="0" err="1" smtClean="0"/>
              <a:t>int</a:t>
            </a:r>
            <a:r>
              <a:rPr lang="en-US" dirty="0" smtClean="0"/>
              <a:t> a[100], n, </a:t>
            </a:r>
            <a:r>
              <a:rPr lang="en-US" dirty="0" err="1" smtClean="0"/>
              <a:t>i</a:t>
            </a:r>
            <a:r>
              <a:rPr lang="en-US" dirty="0" smtClean="0"/>
              <a:t>, max, min, </a:t>
            </a:r>
            <a:r>
              <a:rPr lang="en-US" dirty="0" err="1" smtClean="0"/>
              <a:t>maxPos</a:t>
            </a:r>
            <a:r>
              <a:rPr lang="en-US" dirty="0" smtClean="0"/>
              <a:t>, </a:t>
            </a:r>
            <a:r>
              <a:rPr lang="en-US" dirty="0" err="1" smtClean="0"/>
              <a:t>minPos</a:t>
            </a:r>
            <a:r>
              <a:rPr lang="en-US" dirty="0" smtClean="0"/>
              <a:t>; </a:t>
            </a:r>
          </a:p>
          <a:p>
            <a:r>
              <a:rPr lang="en-US" dirty="0" smtClean="0"/>
              <a:t>("Enter array size [1-100]: "); </a:t>
            </a:r>
          </a:p>
          <a:p>
            <a:r>
              <a:rPr lang="en-US" dirty="0" err="1" smtClean="0"/>
              <a:t>scanf</a:t>
            </a:r>
            <a:r>
              <a:rPr lang="en-US" dirty="0" smtClean="0"/>
              <a:t>("%</a:t>
            </a:r>
            <a:r>
              <a:rPr lang="en-US" dirty="0" err="1" smtClean="0"/>
              <a:t>d",&amp;n</a:t>
            </a:r>
            <a:r>
              <a:rPr lang="en-US" dirty="0" smtClean="0"/>
              <a:t>); </a:t>
            </a:r>
          </a:p>
          <a:p>
            <a:r>
              <a:rPr lang="en-US" dirty="0" err="1" smtClean="0"/>
              <a:t>maxPos</a:t>
            </a:r>
            <a:r>
              <a:rPr lang="en-US" dirty="0" smtClean="0"/>
              <a:t>=</a:t>
            </a:r>
            <a:r>
              <a:rPr lang="en-US" dirty="0" err="1" smtClean="0"/>
              <a:t>minPos</a:t>
            </a:r>
            <a:r>
              <a:rPr lang="en-US" dirty="0" smtClean="0"/>
              <a:t>=0; //Take array elements and find min and max </a:t>
            </a:r>
            <a:r>
              <a:rPr lang="en-US" dirty="0" err="1" smtClean="0"/>
              <a:t>printf</a:t>
            </a:r>
            <a:r>
              <a:rPr lang="en-US" dirty="0" smtClean="0"/>
              <a:t>("Enter array elements: "); </a:t>
            </a:r>
          </a:p>
          <a:p>
            <a:r>
              <a:rPr lang="en-US" dirty="0" err="1" smtClean="0"/>
              <a:t>scanf</a:t>
            </a:r>
            <a:r>
              <a:rPr lang="en-US" dirty="0" smtClean="0"/>
              <a:t>("%</a:t>
            </a:r>
            <a:r>
              <a:rPr lang="en-US" dirty="0" err="1" smtClean="0"/>
              <a:t>d",&amp;a</a:t>
            </a:r>
            <a:r>
              <a:rPr lang="en-US" dirty="0" smtClean="0"/>
              <a:t>[0]); </a:t>
            </a:r>
          </a:p>
          <a:p>
            <a:r>
              <a:rPr lang="en-US" dirty="0" smtClean="0"/>
              <a:t>max=min=a[0]; </a:t>
            </a:r>
          </a:p>
          <a:p>
            <a:r>
              <a:rPr lang="en-US" dirty="0" smtClean="0"/>
              <a:t>for(</a:t>
            </a:r>
            <a:r>
              <a:rPr lang="en-US" dirty="0" err="1" smtClean="0"/>
              <a:t>i</a:t>
            </a:r>
            <a:r>
              <a:rPr lang="en-US" dirty="0" smtClean="0"/>
              <a:t>=1; </a:t>
            </a:r>
            <a:r>
              <a:rPr lang="en-US" dirty="0" err="1" smtClean="0"/>
              <a:t>i</a:t>
            </a:r>
            <a:r>
              <a:rPr lang="en-US" dirty="0" smtClean="0"/>
              <a:t>&lt;n; </a:t>
            </a:r>
            <a:r>
              <a:rPr lang="en-US" dirty="0" err="1" smtClean="0"/>
              <a:t>i</a:t>
            </a:r>
            <a:r>
              <a:rPr lang="en-US" dirty="0" smtClean="0"/>
              <a:t>++) </a:t>
            </a:r>
          </a:p>
          <a:p>
            <a:r>
              <a:rPr lang="en-US" dirty="0" smtClean="0"/>
              <a:t>{ </a:t>
            </a:r>
            <a:r>
              <a:rPr lang="en-US" dirty="0" err="1" smtClean="0"/>
              <a:t>scanf</a:t>
            </a:r>
            <a:r>
              <a:rPr lang="en-US" dirty="0" smtClean="0"/>
              <a:t>("%</a:t>
            </a:r>
            <a:r>
              <a:rPr lang="en-US" dirty="0" err="1" smtClean="0"/>
              <a:t>d",&amp;a</a:t>
            </a:r>
            <a:r>
              <a:rPr lang="en-US" dirty="0" smtClean="0"/>
              <a:t>[</a:t>
            </a:r>
            <a:r>
              <a:rPr lang="en-US" dirty="0" err="1" smtClean="0"/>
              <a:t>i</a:t>
            </a:r>
            <a:r>
              <a:rPr lang="en-US" dirty="0" smtClean="0"/>
              <a:t>]); </a:t>
            </a:r>
          </a:p>
          <a:p>
            <a:r>
              <a:rPr lang="en-US" dirty="0" smtClean="0"/>
              <a:t>if(max&lt;a[</a:t>
            </a:r>
            <a:r>
              <a:rPr lang="en-US" dirty="0" err="1" smtClean="0"/>
              <a:t>i</a:t>
            </a:r>
            <a:r>
              <a:rPr lang="en-US" dirty="0" smtClean="0"/>
              <a:t>]) </a:t>
            </a:r>
          </a:p>
          <a:p>
            <a:r>
              <a:rPr lang="en-US" dirty="0" smtClean="0"/>
              <a:t>{ min=a[</a:t>
            </a:r>
            <a:r>
              <a:rPr lang="en-US" dirty="0" err="1" smtClean="0"/>
              <a:t>i</a:t>
            </a:r>
            <a:r>
              <a:rPr lang="en-US" dirty="0" smtClean="0"/>
              <a:t>]; </a:t>
            </a:r>
          </a:p>
          <a:p>
            <a:r>
              <a:rPr lang="en-US" dirty="0" err="1" smtClean="0"/>
              <a:t>minPos</a:t>
            </a:r>
            <a:r>
              <a:rPr lang="en-US" dirty="0" smtClean="0"/>
              <a:t>=</a:t>
            </a:r>
            <a:r>
              <a:rPr lang="en-US" dirty="0" err="1" smtClean="0"/>
              <a:t>i</a:t>
            </a:r>
            <a:r>
              <a:rPr lang="en-US" dirty="0" smtClean="0"/>
              <a:t>; } </a:t>
            </a:r>
          </a:p>
          <a:p>
            <a:r>
              <a:rPr lang="en-US" dirty="0" smtClean="0"/>
              <a:t>if(min&gt;a[</a:t>
            </a:r>
            <a:r>
              <a:rPr lang="en-US" dirty="0" err="1" smtClean="0"/>
              <a:t>i</a:t>
            </a:r>
            <a:r>
              <a:rPr lang="en-US" dirty="0" smtClean="0"/>
              <a:t>]) </a:t>
            </a:r>
          </a:p>
          <a:p>
            <a:r>
              <a:rPr lang="en-US" dirty="0" smtClean="0"/>
              <a:t>{ min=a[</a:t>
            </a:r>
            <a:r>
              <a:rPr lang="en-US" dirty="0" err="1" smtClean="0"/>
              <a:t>i</a:t>
            </a:r>
            <a:r>
              <a:rPr lang="en-US" dirty="0" smtClean="0"/>
              <a:t>]; </a:t>
            </a:r>
          </a:p>
          <a:p>
            <a:r>
              <a:rPr lang="en-US" dirty="0" err="1" smtClean="0"/>
              <a:t>minPos</a:t>
            </a:r>
            <a:r>
              <a:rPr lang="en-US" dirty="0" smtClean="0"/>
              <a:t>=</a:t>
            </a:r>
            <a:r>
              <a:rPr lang="en-US" dirty="0" err="1" smtClean="0"/>
              <a:t>i</a:t>
            </a:r>
            <a:r>
              <a:rPr lang="en-US" dirty="0" smtClean="0"/>
              <a:t>; } }</a:t>
            </a:r>
            <a:endParaRPr lang="en-US" dirty="0"/>
          </a:p>
        </p:txBody>
      </p:sp>
    </p:spTree>
    <p:extLst>
      <p:ext uri="{BB962C8B-B14F-4D97-AF65-F5344CB8AC3E}">
        <p14:creationId xmlns:p14="http://schemas.microsoft.com/office/powerpoint/2010/main" val="18437528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524000"/>
            <a:ext cx="5562600" cy="1754326"/>
          </a:xfrm>
          <a:prstGeom prst="rect">
            <a:avLst/>
          </a:prstGeom>
        </p:spPr>
        <p:txBody>
          <a:bodyPr wrap="square">
            <a:spAutoFit/>
          </a:bodyPr>
          <a:lstStyle/>
          <a:p>
            <a:r>
              <a:rPr lang="en-US" dirty="0" err="1" smtClean="0"/>
              <a:t>printf</a:t>
            </a:r>
            <a:r>
              <a:rPr lang="en-US" dirty="0" smtClean="0"/>
              <a:t>("Positive number count is %d", positive); </a:t>
            </a:r>
            <a:r>
              <a:rPr lang="en-US" dirty="0" err="1" smtClean="0"/>
              <a:t>printf</a:t>
            </a:r>
            <a:r>
              <a:rPr lang="en-US" dirty="0" smtClean="0"/>
              <a:t>("\</a:t>
            </a:r>
            <a:r>
              <a:rPr lang="en-US" dirty="0" err="1" smtClean="0"/>
              <a:t>nNegative</a:t>
            </a:r>
            <a:r>
              <a:rPr lang="en-US" dirty="0" smtClean="0"/>
              <a:t> number count is %d", negative); </a:t>
            </a:r>
            <a:r>
              <a:rPr lang="en-US" dirty="0" err="1" smtClean="0"/>
              <a:t>printf</a:t>
            </a:r>
            <a:r>
              <a:rPr lang="en-US" dirty="0" smtClean="0"/>
              <a:t>("\</a:t>
            </a:r>
            <a:r>
              <a:rPr lang="en-US" dirty="0" err="1" smtClean="0"/>
              <a:t>nZeros</a:t>
            </a:r>
            <a:r>
              <a:rPr lang="en-US" dirty="0" smtClean="0"/>
              <a:t> count is %d", zero); </a:t>
            </a:r>
          </a:p>
          <a:p>
            <a:endParaRPr lang="en-US" dirty="0" smtClean="0"/>
          </a:p>
          <a:p>
            <a:r>
              <a:rPr lang="en-US" dirty="0" smtClean="0"/>
              <a:t>return 0;</a:t>
            </a:r>
          </a:p>
          <a:p>
            <a:r>
              <a:rPr lang="en-US" dirty="0" smtClean="0"/>
              <a:t> }</a:t>
            </a:r>
            <a:endParaRPr lang="en-US" dirty="0"/>
          </a:p>
        </p:txBody>
      </p:sp>
    </p:spTree>
    <p:extLst>
      <p:ext uri="{BB962C8B-B14F-4D97-AF65-F5344CB8AC3E}">
        <p14:creationId xmlns:p14="http://schemas.microsoft.com/office/powerpoint/2010/main" val="41883706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7848600" cy="6463308"/>
          </a:xfrm>
          <a:prstGeom prst="rect">
            <a:avLst/>
          </a:prstGeom>
          <a:noFill/>
        </p:spPr>
        <p:txBody>
          <a:bodyPr wrap="square" rtlCol="0">
            <a:spAutoFit/>
          </a:bodyPr>
          <a:lstStyle/>
          <a:p>
            <a:pPr algn="ctr"/>
            <a:r>
              <a:rPr lang="en-US" b="1" dirty="0" smtClean="0">
                <a:solidFill>
                  <a:srgbClr val="FF0000"/>
                </a:solidFill>
              </a:rPr>
              <a:t>2D Array</a:t>
            </a:r>
          </a:p>
          <a:p>
            <a:pPr algn="just"/>
            <a:r>
              <a:rPr lang="en-US" dirty="0" smtClean="0"/>
              <a:t>A two-dimensional array is an array of arrays that has two values 1) number of rows and 2) number of columns in each row. It can be considered as a matrix with rows and columns.</a:t>
            </a:r>
            <a:endParaRPr lang="en-US" b="1" dirty="0" smtClean="0"/>
          </a:p>
          <a:p>
            <a:endParaRPr lang="en-US" dirty="0" smtClean="0"/>
          </a:p>
          <a:p>
            <a:r>
              <a:rPr lang="en-US" b="1" dirty="0" smtClean="0"/>
              <a:t>syntax to declare a two-dimensional array in C</a:t>
            </a:r>
            <a:endParaRPr lang="en-US" dirty="0" smtClean="0"/>
          </a:p>
          <a:p>
            <a:r>
              <a:rPr lang="en-US" dirty="0" smtClean="0"/>
              <a:t>type </a:t>
            </a:r>
            <a:r>
              <a:rPr lang="en-US" dirty="0" err="1" smtClean="0"/>
              <a:t>array_name</a:t>
            </a:r>
            <a:r>
              <a:rPr lang="en-US" dirty="0" smtClean="0"/>
              <a:t>[rows] [columns];</a:t>
            </a:r>
          </a:p>
          <a:p>
            <a:endParaRPr lang="en-US" b="1" dirty="0" smtClean="0"/>
          </a:p>
          <a:p>
            <a:endParaRPr lang="en-US" b="1" dirty="0" smtClean="0"/>
          </a:p>
          <a:p>
            <a:r>
              <a:rPr lang="en-US" b="1" dirty="0" smtClean="0"/>
              <a:t>Initialization of 2D Array</a:t>
            </a:r>
          </a:p>
          <a:p>
            <a:endParaRPr lang="en-US" dirty="0" smtClean="0"/>
          </a:p>
          <a:p>
            <a:endParaRPr lang="en-US" dirty="0" smtClean="0"/>
          </a:p>
          <a:p>
            <a:r>
              <a:rPr lang="en-US" dirty="0" err="1" smtClean="0"/>
              <a:t>int</a:t>
            </a:r>
            <a:r>
              <a:rPr lang="en-US" dirty="0" smtClean="0"/>
              <a:t> </a:t>
            </a:r>
            <a:r>
              <a:rPr lang="en-US" dirty="0" err="1" smtClean="0"/>
              <a:t>disp</a:t>
            </a:r>
            <a:r>
              <a:rPr lang="en-US" dirty="0" smtClean="0"/>
              <a:t>[2][4] = { {10, 11, 12, 13}, </a:t>
            </a:r>
          </a:p>
          <a:p>
            <a:r>
              <a:rPr lang="en-US" dirty="0" smtClean="0"/>
              <a:t>	        {14, 15, 16, 17} };</a:t>
            </a:r>
          </a:p>
          <a:p>
            <a:endParaRPr lang="en-US" dirty="0" smtClean="0"/>
          </a:p>
          <a:p>
            <a:r>
              <a:rPr lang="fr-FR" dirty="0" err="1" smtClean="0"/>
              <a:t>int</a:t>
            </a:r>
            <a:r>
              <a:rPr lang="fr-FR" dirty="0" smtClean="0"/>
              <a:t> </a:t>
            </a:r>
            <a:r>
              <a:rPr lang="fr-FR" dirty="0" err="1" smtClean="0"/>
              <a:t>disp</a:t>
            </a:r>
            <a:r>
              <a:rPr lang="fr-FR" dirty="0" smtClean="0"/>
              <a:t>[2][4] = { 10, 11, 12, 13, 14, 15, 16, 17};</a:t>
            </a:r>
          </a:p>
          <a:p>
            <a:endParaRPr lang="fr-FR" dirty="0" smtClean="0"/>
          </a:p>
          <a:p>
            <a:r>
              <a:rPr lang="en-US" dirty="0" smtClean="0"/>
              <a:t>// Different ways to initialize two-dimensional array </a:t>
            </a:r>
          </a:p>
          <a:p>
            <a:endParaRPr lang="en-US" dirty="0" smtClean="0"/>
          </a:p>
          <a:p>
            <a:r>
              <a:rPr lang="en-US" dirty="0" err="1" smtClean="0"/>
              <a:t>int</a:t>
            </a:r>
            <a:r>
              <a:rPr lang="en-US" dirty="0" smtClean="0"/>
              <a:t> c[2][3] = {{1, 3, 0}, {-1, 5, 9}};</a:t>
            </a:r>
          </a:p>
          <a:p>
            <a:r>
              <a:rPr lang="en-US" dirty="0" smtClean="0"/>
              <a:t> </a:t>
            </a:r>
            <a:r>
              <a:rPr lang="en-US" dirty="0" err="1" smtClean="0"/>
              <a:t>int</a:t>
            </a:r>
            <a:r>
              <a:rPr lang="en-US" dirty="0" smtClean="0"/>
              <a:t> c[][3] = {{1, 3, 0}, {-1, 5, 9}}; </a:t>
            </a:r>
          </a:p>
          <a:p>
            <a:r>
              <a:rPr lang="en-US" dirty="0" err="1" smtClean="0"/>
              <a:t>int</a:t>
            </a:r>
            <a:r>
              <a:rPr lang="en-US" dirty="0" smtClean="0"/>
              <a:t> c[2][3] = {1, 3, 0, -1, 5, 9};</a:t>
            </a:r>
          </a:p>
          <a:p>
            <a:endParaRPr lang="en-US" dirty="0"/>
          </a:p>
        </p:txBody>
      </p:sp>
    </p:spTree>
    <p:extLst>
      <p:ext uri="{BB962C8B-B14F-4D97-AF65-F5344CB8AC3E}">
        <p14:creationId xmlns:p14="http://schemas.microsoft.com/office/powerpoint/2010/main" val="170434330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Dimensional Arrays in C"/>
          <p:cNvPicPr>
            <a:picLocks noChangeAspect="1" noChangeArrowheads="1"/>
          </p:cNvPicPr>
          <p:nvPr/>
        </p:nvPicPr>
        <p:blipFill>
          <a:blip r:embed="rId2"/>
          <a:srcRect/>
          <a:stretch>
            <a:fillRect/>
          </a:stretch>
        </p:blipFill>
        <p:spPr bwMode="auto">
          <a:xfrm>
            <a:off x="1219200" y="1447800"/>
            <a:ext cx="4067175" cy="1190625"/>
          </a:xfrm>
          <a:prstGeom prst="rect">
            <a:avLst/>
          </a:prstGeom>
          <a:noFill/>
        </p:spPr>
      </p:pic>
    </p:spTree>
    <p:extLst>
      <p:ext uri="{BB962C8B-B14F-4D97-AF65-F5344CB8AC3E}">
        <p14:creationId xmlns:p14="http://schemas.microsoft.com/office/powerpoint/2010/main" val="92916856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Matrix Multiplication</a:t>
            </a:r>
            <a:br>
              <a:rPr lang="en-US" b="1" dirty="0" smtClean="0"/>
            </a:br>
            <a:endParaRPr lang="en-US" dirty="0"/>
          </a:p>
        </p:txBody>
      </p:sp>
      <p:sp>
        <p:nvSpPr>
          <p:cNvPr id="4" name="Rectangle 3"/>
          <p:cNvSpPr/>
          <p:nvPr/>
        </p:nvSpPr>
        <p:spPr>
          <a:xfrm>
            <a:off x="685800" y="1600200"/>
            <a:ext cx="8077200" cy="1477328"/>
          </a:xfrm>
          <a:prstGeom prst="rect">
            <a:avLst/>
          </a:prstGeom>
        </p:spPr>
        <p:txBody>
          <a:bodyPr wrap="square">
            <a:spAutoFit/>
          </a:bodyPr>
          <a:lstStyle/>
          <a:p>
            <a:r>
              <a:rPr lang="en-US" dirty="0" smtClean="0"/>
              <a:t>Two matrices can be multiplied only and only if number of columns in the first matrix is same as number of rows in second matrix. </a:t>
            </a:r>
          </a:p>
          <a:p>
            <a:endParaRPr lang="en-US" dirty="0" smtClean="0"/>
          </a:p>
          <a:p>
            <a:endParaRPr lang="en-US" dirty="0" smtClean="0"/>
          </a:p>
          <a:p>
            <a:endParaRPr lang="en-US" dirty="0"/>
          </a:p>
        </p:txBody>
      </p:sp>
      <p:pic>
        <p:nvPicPr>
          <p:cNvPr id="214018" name="Picture 2" descr="https://static.packt-cdn.com/products/9781838641108/graphics/assets/655cf601-5e0c-424f-ba47-932259913ba3.png"/>
          <p:cNvPicPr>
            <a:picLocks noChangeAspect="1" noChangeArrowheads="1"/>
          </p:cNvPicPr>
          <p:nvPr/>
        </p:nvPicPr>
        <p:blipFill>
          <a:blip r:embed="rId2"/>
          <a:srcRect/>
          <a:stretch>
            <a:fillRect/>
          </a:stretch>
        </p:blipFill>
        <p:spPr bwMode="auto">
          <a:xfrm>
            <a:off x="838200" y="2438400"/>
            <a:ext cx="6400800" cy="2390776"/>
          </a:xfrm>
          <a:prstGeom prst="rect">
            <a:avLst/>
          </a:prstGeom>
          <a:noFill/>
        </p:spPr>
      </p:pic>
    </p:spTree>
    <p:extLst>
      <p:ext uri="{BB962C8B-B14F-4D97-AF65-F5344CB8AC3E}">
        <p14:creationId xmlns:p14="http://schemas.microsoft.com/office/powerpoint/2010/main" val="424593800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1"/>
            <a:ext cx="8915400" cy="2031325"/>
          </a:xfrm>
          <a:prstGeom prst="rect">
            <a:avLst/>
          </a:prstGeom>
        </p:spPr>
        <p:txBody>
          <a:bodyPr wrap="square">
            <a:spAutoFit/>
          </a:bodyPr>
          <a:lstStyle/>
          <a:p>
            <a:r>
              <a:rPr lang="en-US" dirty="0" smtClean="0"/>
              <a:t>The resultant matrix will be of the order </a:t>
            </a:r>
            <a:r>
              <a:rPr lang="en-US" b="1" dirty="0" smtClean="0"/>
              <a:t>2 x 4</a:t>
            </a:r>
            <a:r>
              <a:rPr lang="en-US" dirty="0" smtClean="0"/>
              <a:t>, that is, the resultant matrix will have the same number of rows as the first matrix and the same number of columns as the second matrix:</a:t>
            </a:r>
          </a:p>
          <a:p>
            <a:endParaRPr lang="en-US" dirty="0" smtClean="0"/>
          </a:p>
          <a:p>
            <a:endParaRPr lang="en-US" dirty="0" smtClean="0"/>
          </a:p>
          <a:p>
            <a:r>
              <a:rPr lang="en-US" dirty="0" smtClean="0"/>
              <a:t/>
            </a:r>
            <a:br>
              <a:rPr lang="en-US" dirty="0" smtClean="0"/>
            </a:br>
            <a:endParaRPr lang="en-US" dirty="0"/>
          </a:p>
        </p:txBody>
      </p:sp>
      <p:pic>
        <p:nvPicPr>
          <p:cNvPr id="215042" name="Picture 2" descr="https://static.packt-cdn.com/products/9781838641108/graphics/assets/6d962de0-0dfb-4bbb-9f54-7958be3cdcb6.png"/>
          <p:cNvPicPr>
            <a:picLocks noChangeAspect="1" noChangeArrowheads="1"/>
          </p:cNvPicPr>
          <p:nvPr/>
        </p:nvPicPr>
        <p:blipFill>
          <a:blip r:embed="rId2"/>
          <a:srcRect/>
          <a:stretch>
            <a:fillRect/>
          </a:stretch>
        </p:blipFill>
        <p:spPr bwMode="auto">
          <a:xfrm>
            <a:off x="1905000" y="1066800"/>
            <a:ext cx="5876925" cy="1676400"/>
          </a:xfrm>
          <a:prstGeom prst="rect">
            <a:avLst/>
          </a:prstGeom>
          <a:noFill/>
        </p:spPr>
      </p:pic>
      <p:pic>
        <p:nvPicPr>
          <p:cNvPr id="215044" name="Picture 4" descr="https://static.packt-cdn.com/products/9781838641108/graphics/assets/b55ec5fe-7b01-4f23-87f4-b0e3a6a3fa91.png"/>
          <p:cNvPicPr>
            <a:picLocks noChangeAspect="1" noChangeArrowheads="1"/>
          </p:cNvPicPr>
          <p:nvPr/>
        </p:nvPicPr>
        <p:blipFill>
          <a:blip r:embed="rId3"/>
          <a:srcRect/>
          <a:stretch>
            <a:fillRect/>
          </a:stretch>
        </p:blipFill>
        <p:spPr bwMode="auto">
          <a:xfrm>
            <a:off x="381000" y="3124200"/>
            <a:ext cx="8229600" cy="3733800"/>
          </a:xfrm>
          <a:prstGeom prst="rect">
            <a:avLst/>
          </a:prstGeom>
          <a:noFill/>
        </p:spPr>
      </p:pic>
    </p:spTree>
    <p:extLst>
      <p:ext uri="{BB962C8B-B14F-4D97-AF65-F5344CB8AC3E}">
        <p14:creationId xmlns:p14="http://schemas.microsoft.com/office/powerpoint/2010/main" val="19305861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https://static.packt-cdn.com/products/9781838641108/graphics/assets/767866de-9455-4475-aaac-bb18f895746f.png"/>
          <p:cNvPicPr>
            <a:picLocks noChangeAspect="1" noChangeArrowheads="1"/>
          </p:cNvPicPr>
          <p:nvPr/>
        </p:nvPicPr>
        <p:blipFill>
          <a:blip r:embed="rId2"/>
          <a:srcRect/>
          <a:stretch>
            <a:fillRect/>
          </a:stretch>
        </p:blipFill>
        <p:spPr bwMode="auto">
          <a:xfrm>
            <a:off x="304800" y="228600"/>
            <a:ext cx="8401050" cy="4762500"/>
          </a:xfrm>
          <a:prstGeom prst="rect">
            <a:avLst/>
          </a:prstGeom>
          <a:noFill/>
        </p:spPr>
      </p:pic>
    </p:spTree>
    <p:extLst>
      <p:ext uri="{BB962C8B-B14F-4D97-AF65-F5344CB8AC3E}">
        <p14:creationId xmlns:p14="http://schemas.microsoft.com/office/powerpoint/2010/main" val="497254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7848600" cy="5509200"/>
          </a:xfrm>
          <a:prstGeom prst="rect">
            <a:avLst/>
          </a:prstGeom>
          <a:noFill/>
        </p:spPr>
        <p:txBody>
          <a:bodyPr wrap="square" rtlCol="0">
            <a:spAutoFit/>
          </a:bodyPr>
          <a:lstStyle/>
          <a:p>
            <a:r>
              <a:rPr lang="en-US" sz="3200" dirty="0" smtClean="0"/>
              <a:t>In a company an employee is paid as under:</a:t>
            </a:r>
          </a:p>
          <a:p>
            <a:endParaRPr lang="en-US" sz="3200" dirty="0" smtClean="0"/>
          </a:p>
          <a:p>
            <a:pPr algn="just"/>
            <a:r>
              <a:rPr lang="en-US" sz="3200" dirty="0" smtClean="0"/>
              <a:t>If his basic salary is less than Rs. 1500, then HRA = 10% of basic salary and DA = 90% of basic salary. If his salary is either equal to or above Rs. 1500, then HRA = Rs. 500 and DA = 98% of basic salary. If the employee's salary is input through the keyboard write a program to find his gross salary</a:t>
            </a:r>
            <a:r>
              <a:rPr lang="en-US" dirty="0" smtClean="0"/>
              <a:t>.</a:t>
            </a:r>
            <a:endParaRPr lang="en-US" dirty="0"/>
          </a:p>
        </p:txBody>
      </p:sp>
    </p:spTree>
    <p:extLst>
      <p:ext uri="{BB962C8B-B14F-4D97-AF65-F5344CB8AC3E}">
        <p14:creationId xmlns:p14="http://schemas.microsoft.com/office/powerpoint/2010/main" val="33811450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descr="matrix-multiply"/>
          <p:cNvPicPr>
            <a:picLocks noChangeAspect="1" noChangeArrowheads="1"/>
          </p:cNvPicPr>
          <p:nvPr/>
        </p:nvPicPr>
        <p:blipFill>
          <a:blip r:embed="rId2"/>
          <a:srcRect/>
          <a:stretch>
            <a:fillRect/>
          </a:stretch>
        </p:blipFill>
        <p:spPr bwMode="auto">
          <a:xfrm>
            <a:off x="1143000" y="609600"/>
            <a:ext cx="4953000" cy="1323975"/>
          </a:xfrm>
          <a:prstGeom prst="rect">
            <a:avLst/>
          </a:prstGeom>
          <a:noFill/>
        </p:spPr>
      </p:pic>
      <p:sp>
        <p:nvSpPr>
          <p:cNvPr id="3" name="TextBox 2"/>
          <p:cNvSpPr txBox="1"/>
          <p:nvPr/>
        </p:nvSpPr>
        <p:spPr>
          <a:xfrm>
            <a:off x="533400" y="2590800"/>
            <a:ext cx="6553200" cy="2308324"/>
          </a:xfrm>
          <a:prstGeom prst="rect">
            <a:avLst/>
          </a:prstGeom>
          <a:noFill/>
        </p:spPr>
        <p:txBody>
          <a:bodyPr wrap="square" rtlCol="0">
            <a:spAutoFit/>
          </a:bodyPr>
          <a:lstStyle/>
          <a:p>
            <a:r>
              <a:rPr lang="en-US" dirty="0" smtClean="0"/>
              <a:t>(1, 2, 3) • (7, 9, 11) = 1×7 + 2×9 + 3×11 = 58</a:t>
            </a:r>
          </a:p>
          <a:p>
            <a:r>
              <a:rPr lang="en-US" dirty="0" smtClean="0"/>
              <a:t>(1, 2, 3) • (8, 10, 12) = 1×8 + 2×10 + 3×12 = 64</a:t>
            </a:r>
          </a:p>
          <a:p>
            <a:r>
              <a:rPr lang="en-US" dirty="0" smtClean="0"/>
              <a:t>(4, 5, 6) • (7, 9, 11) = 4×7 + 5×9 + 6×11 = 139</a:t>
            </a:r>
          </a:p>
          <a:p>
            <a:r>
              <a:rPr lang="en-US" dirty="0" smtClean="0"/>
              <a:t>(4, 5, 6) • (8, 10, 12) = 4×8 + 5×10 + 6×12 = 154</a:t>
            </a:r>
          </a:p>
          <a:p>
            <a:endParaRPr lang="en-US" dirty="0" smtClean="0"/>
          </a:p>
          <a:p>
            <a:r>
              <a:rPr lang="en-US" dirty="0" smtClean="0"/>
              <a:t>To multiply a matrix by another matrix we need to do the “dot product” of rows and columns</a:t>
            </a:r>
          </a:p>
          <a:p>
            <a:endParaRPr lang="en-US" dirty="0"/>
          </a:p>
        </p:txBody>
      </p:sp>
    </p:spTree>
    <p:extLst>
      <p:ext uri="{BB962C8B-B14F-4D97-AF65-F5344CB8AC3E}">
        <p14:creationId xmlns:p14="http://schemas.microsoft.com/office/powerpoint/2010/main" val="363970458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838200"/>
            <a:ext cx="8077200" cy="5816977"/>
          </a:xfrm>
          <a:prstGeom prst="rect">
            <a:avLst/>
          </a:prstGeom>
          <a:noFill/>
        </p:spPr>
        <p:txBody>
          <a:bodyPr wrap="square" rtlCol="0">
            <a:spAutoFit/>
          </a:bodyPr>
          <a:lstStyle/>
          <a:p>
            <a:r>
              <a:rPr lang="en-US" sz="2400" dirty="0" err="1" smtClean="0"/>
              <a:t>int</a:t>
            </a:r>
            <a:r>
              <a:rPr lang="en-US" sz="2400" dirty="0" smtClean="0"/>
              <a:t> a[5][5],b[5][5],c[5][5],i,j,k,r1,c1,r2,c2;</a:t>
            </a:r>
          </a:p>
          <a:p>
            <a:r>
              <a:rPr lang="en-US" sz="2400" dirty="0" smtClean="0"/>
              <a:t>      </a:t>
            </a:r>
          </a:p>
          <a:p>
            <a:r>
              <a:rPr lang="en-US" sz="2400" dirty="0" smtClean="0"/>
              <a:t>    </a:t>
            </a:r>
            <a:r>
              <a:rPr lang="en-US" sz="2400" dirty="0" err="1" smtClean="0"/>
              <a:t>printf</a:t>
            </a:r>
            <a:r>
              <a:rPr lang="en-US" sz="2400" dirty="0" smtClean="0"/>
              <a:t>("\n  Enter the row and column of matrix 1 :");</a:t>
            </a:r>
          </a:p>
          <a:p>
            <a:r>
              <a:rPr lang="en-US" sz="2400" dirty="0" smtClean="0"/>
              <a:t>    </a:t>
            </a:r>
            <a:r>
              <a:rPr lang="en-US" sz="2400" dirty="0" err="1" smtClean="0"/>
              <a:t>scanf</a:t>
            </a:r>
            <a:r>
              <a:rPr lang="en-US" sz="2400" dirty="0" smtClean="0"/>
              <a:t>("%d %d",&amp;r1,&amp;c1);</a:t>
            </a:r>
          </a:p>
          <a:p>
            <a:r>
              <a:rPr lang="en-US" sz="2400" dirty="0" smtClean="0"/>
              <a:t>     </a:t>
            </a:r>
          </a:p>
          <a:p>
            <a:r>
              <a:rPr lang="en-US" sz="2400" dirty="0" smtClean="0"/>
              <a:t>    </a:t>
            </a:r>
            <a:r>
              <a:rPr lang="en-US" sz="2400" dirty="0" err="1" smtClean="0"/>
              <a:t>printf</a:t>
            </a:r>
            <a:r>
              <a:rPr lang="en-US" sz="2400" dirty="0" smtClean="0"/>
              <a:t>("\n  Enter the row and column of matrix 2 :");</a:t>
            </a:r>
          </a:p>
          <a:p>
            <a:r>
              <a:rPr lang="en-US" sz="2400" dirty="0" smtClean="0"/>
              <a:t>    </a:t>
            </a:r>
            <a:r>
              <a:rPr lang="en-US" sz="2400" dirty="0" err="1" smtClean="0"/>
              <a:t>scanf</a:t>
            </a:r>
            <a:r>
              <a:rPr lang="en-US" sz="2400" dirty="0" smtClean="0"/>
              <a:t>("%d %d",&amp;r2,&amp;c2);</a:t>
            </a:r>
          </a:p>
          <a:p>
            <a:r>
              <a:rPr lang="en-US" sz="2400" dirty="0" smtClean="0"/>
              <a:t>if(c1!=r2)</a:t>
            </a:r>
          </a:p>
          <a:p>
            <a:r>
              <a:rPr lang="en-US" sz="2400" dirty="0" smtClean="0"/>
              <a:t>    {</a:t>
            </a:r>
          </a:p>
          <a:p>
            <a:r>
              <a:rPr lang="en-US" sz="2400" dirty="0" smtClean="0"/>
              <a:t>        </a:t>
            </a:r>
            <a:r>
              <a:rPr lang="en-US" sz="2400" dirty="0" err="1" smtClean="0"/>
              <a:t>printf</a:t>
            </a:r>
            <a:r>
              <a:rPr lang="en-US" sz="2400" dirty="0" smtClean="0"/>
              <a:t>("\n  Matrix </a:t>
            </a:r>
            <a:r>
              <a:rPr lang="en-US" sz="2400" dirty="0" err="1" smtClean="0"/>
              <a:t>mutiplication</a:t>
            </a:r>
            <a:r>
              <a:rPr lang="en-US" sz="2400" dirty="0" smtClean="0"/>
              <a:t> is not possible");</a:t>
            </a:r>
          </a:p>
          <a:p>
            <a:r>
              <a:rPr lang="en-US" sz="2400" dirty="0" smtClean="0"/>
              <a:t>        </a:t>
            </a:r>
            <a:r>
              <a:rPr lang="en-US" sz="2400" dirty="0" err="1" smtClean="0"/>
              <a:t>printf</a:t>
            </a:r>
            <a:r>
              <a:rPr lang="en-US" sz="2400" dirty="0" smtClean="0"/>
              <a:t>("\n\n  Column of 'matrix 1' must be same as row of 'matrix 2'");</a:t>
            </a:r>
          </a:p>
          <a:p>
            <a:r>
              <a:rPr lang="en-US" sz="2400" dirty="0" smtClean="0"/>
              <a:t>    }</a:t>
            </a:r>
          </a:p>
          <a:p>
            <a:r>
              <a:rPr lang="en-US" sz="2400" dirty="0" smtClean="0"/>
              <a:t>    else</a:t>
            </a:r>
          </a:p>
          <a:p>
            <a:endParaRPr lang="en-US" dirty="0" smtClean="0"/>
          </a:p>
          <a:p>
            <a:endParaRPr lang="en-US" dirty="0"/>
          </a:p>
        </p:txBody>
      </p:sp>
    </p:spTree>
    <p:extLst>
      <p:ext uri="{BB962C8B-B14F-4D97-AF65-F5344CB8AC3E}">
        <p14:creationId xmlns:p14="http://schemas.microsoft.com/office/powerpoint/2010/main" val="12219961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7620000" cy="5909310"/>
          </a:xfrm>
          <a:prstGeom prst="rect">
            <a:avLst/>
          </a:prstGeom>
          <a:noFill/>
        </p:spPr>
        <p:txBody>
          <a:bodyPr wrap="square" rtlCol="0">
            <a:spAutoFit/>
          </a:bodyPr>
          <a:lstStyle/>
          <a:p>
            <a:r>
              <a:rPr lang="en-US" dirty="0" smtClean="0"/>
              <a:t>{</a:t>
            </a:r>
          </a:p>
          <a:p>
            <a:r>
              <a:rPr lang="en-US" dirty="0" smtClean="0"/>
              <a:t>        </a:t>
            </a:r>
            <a:r>
              <a:rPr lang="en-US" dirty="0" err="1" smtClean="0"/>
              <a:t>printf</a:t>
            </a:r>
            <a:r>
              <a:rPr lang="en-US" dirty="0" smtClean="0"/>
              <a:t>("\n  Enter the matrix 1 :\n\n");</a:t>
            </a:r>
          </a:p>
          <a:p>
            <a:r>
              <a:rPr lang="en-US" dirty="0" smtClean="0"/>
              <a:t>        for(</a:t>
            </a:r>
            <a:r>
              <a:rPr lang="en-US" dirty="0" err="1" smtClean="0"/>
              <a:t>i</a:t>
            </a:r>
            <a:r>
              <a:rPr lang="en-US" dirty="0" smtClean="0"/>
              <a:t>=0;i&lt;r1;i++)</a:t>
            </a:r>
          </a:p>
          <a:p>
            <a:r>
              <a:rPr lang="en-US" dirty="0" smtClean="0"/>
              <a:t>        {</a:t>
            </a:r>
          </a:p>
          <a:p>
            <a:r>
              <a:rPr lang="en-US" dirty="0" smtClean="0"/>
              <a:t>            for(j=0;j&lt;c1;j++)</a:t>
            </a:r>
          </a:p>
          <a:p>
            <a:r>
              <a:rPr lang="en-US" dirty="0" smtClean="0"/>
              <a:t>            {</a:t>
            </a:r>
          </a:p>
          <a:p>
            <a:r>
              <a:rPr lang="en-US" dirty="0" smtClean="0"/>
              <a:t>                </a:t>
            </a:r>
            <a:r>
              <a:rPr lang="en-US" dirty="0" err="1" smtClean="0"/>
              <a:t>scanf</a:t>
            </a:r>
            <a:r>
              <a:rPr lang="en-US" dirty="0" smtClean="0"/>
              <a:t>("%</a:t>
            </a:r>
            <a:r>
              <a:rPr lang="en-US" dirty="0" err="1" smtClean="0"/>
              <a:t>d",&amp;a</a:t>
            </a:r>
            <a:r>
              <a:rPr lang="en-US" dirty="0" smtClean="0"/>
              <a:t>[</a:t>
            </a:r>
            <a:r>
              <a:rPr lang="en-US" dirty="0" err="1" smtClean="0"/>
              <a:t>i</a:t>
            </a:r>
            <a:r>
              <a:rPr lang="en-US" dirty="0" smtClean="0"/>
              <a:t>][j]);</a:t>
            </a:r>
          </a:p>
          <a:p>
            <a:r>
              <a:rPr lang="en-US" dirty="0" smtClean="0"/>
              <a:t>            }</a:t>
            </a:r>
          </a:p>
          <a:p>
            <a:r>
              <a:rPr lang="en-US" dirty="0" smtClean="0"/>
              <a:t>        }</a:t>
            </a:r>
          </a:p>
          <a:p>
            <a:endParaRPr lang="en-US" dirty="0" smtClean="0"/>
          </a:p>
          <a:p>
            <a:endParaRPr lang="en-US" dirty="0" smtClean="0"/>
          </a:p>
          <a:p>
            <a:r>
              <a:rPr lang="en-US" dirty="0" smtClean="0"/>
              <a:t>   </a:t>
            </a:r>
            <a:r>
              <a:rPr lang="en-US" dirty="0" err="1" smtClean="0"/>
              <a:t>printf</a:t>
            </a:r>
            <a:r>
              <a:rPr lang="en-US" dirty="0" smtClean="0"/>
              <a:t>("\n  Enter the matrix 2 :\n\n");</a:t>
            </a:r>
          </a:p>
          <a:p>
            <a:r>
              <a:rPr lang="en-US" dirty="0" smtClean="0"/>
              <a:t>        for(</a:t>
            </a:r>
            <a:r>
              <a:rPr lang="en-US" dirty="0" err="1" smtClean="0"/>
              <a:t>i</a:t>
            </a:r>
            <a:r>
              <a:rPr lang="en-US" dirty="0" smtClean="0"/>
              <a:t>=0;i&lt;r2;i++)</a:t>
            </a:r>
          </a:p>
          <a:p>
            <a:r>
              <a:rPr lang="en-US" dirty="0" smtClean="0"/>
              <a:t>        {</a:t>
            </a:r>
          </a:p>
          <a:p>
            <a:r>
              <a:rPr lang="en-US" dirty="0" smtClean="0"/>
              <a:t>            for(j=0;j&lt;c2;j++)</a:t>
            </a:r>
          </a:p>
          <a:p>
            <a:r>
              <a:rPr lang="en-US" dirty="0" smtClean="0"/>
              <a:t>            {</a:t>
            </a:r>
          </a:p>
          <a:p>
            <a:r>
              <a:rPr lang="en-US" dirty="0" smtClean="0"/>
              <a:t>                </a:t>
            </a:r>
            <a:r>
              <a:rPr lang="en-US" dirty="0" err="1" smtClean="0"/>
              <a:t>scanf</a:t>
            </a:r>
            <a:r>
              <a:rPr lang="en-US" dirty="0" smtClean="0"/>
              <a:t>("%</a:t>
            </a:r>
            <a:r>
              <a:rPr lang="en-US" dirty="0" err="1" smtClean="0"/>
              <a:t>d",&amp;b</a:t>
            </a:r>
            <a:r>
              <a:rPr lang="en-US" dirty="0" smtClean="0"/>
              <a:t>[</a:t>
            </a:r>
            <a:r>
              <a:rPr lang="en-US" dirty="0" err="1" smtClean="0"/>
              <a:t>i</a:t>
            </a:r>
            <a:r>
              <a:rPr lang="en-US" dirty="0" smtClean="0"/>
              <a:t>][j]);</a:t>
            </a:r>
          </a:p>
          <a:p>
            <a:r>
              <a:rPr lang="en-US" dirty="0" smtClean="0"/>
              <a:t>            }</a:t>
            </a:r>
          </a:p>
          <a:p>
            <a:r>
              <a:rPr lang="en-US" dirty="0" smtClean="0"/>
              <a:t>        }</a:t>
            </a:r>
          </a:p>
          <a:p>
            <a:r>
              <a:rPr lang="en-US" dirty="0" smtClean="0"/>
              <a:t>         </a:t>
            </a:r>
          </a:p>
          <a:p>
            <a:endParaRPr lang="en-US" dirty="0"/>
          </a:p>
        </p:txBody>
      </p:sp>
    </p:spTree>
    <p:extLst>
      <p:ext uri="{BB962C8B-B14F-4D97-AF65-F5344CB8AC3E}">
        <p14:creationId xmlns:p14="http://schemas.microsoft.com/office/powerpoint/2010/main" val="12920885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8077200" cy="6801862"/>
          </a:xfrm>
          <a:prstGeom prst="rect">
            <a:avLst/>
          </a:prstGeom>
          <a:noFill/>
        </p:spPr>
        <p:txBody>
          <a:bodyPr wrap="square" rtlCol="0">
            <a:spAutoFit/>
          </a:bodyPr>
          <a:lstStyle/>
          <a:p>
            <a:r>
              <a:rPr lang="en-US" sz="2000" dirty="0" smtClean="0"/>
              <a:t>for(</a:t>
            </a:r>
            <a:r>
              <a:rPr lang="en-US" sz="2000" dirty="0" err="1" smtClean="0"/>
              <a:t>i</a:t>
            </a:r>
            <a:r>
              <a:rPr lang="en-US" sz="2000" dirty="0" smtClean="0"/>
              <a:t>=0;i&lt;r1;i++)</a:t>
            </a:r>
          </a:p>
          <a:p>
            <a:r>
              <a:rPr lang="en-US" sz="2000" dirty="0" smtClean="0"/>
              <a:t>        {</a:t>
            </a:r>
          </a:p>
          <a:p>
            <a:r>
              <a:rPr lang="en-US" sz="2000" dirty="0" smtClean="0"/>
              <a:t>            for(j=0;j&lt;c2;j++)</a:t>
            </a:r>
          </a:p>
          <a:p>
            <a:r>
              <a:rPr lang="en-US" sz="2000" dirty="0" smtClean="0"/>
              <a:t>            {</a:t>
            </a:r>
          </a:p>
          <a:p>
            <a:r>
              <a:rPr lang="en-US" sz="2000" dirty="0" smtClean="0"/>
              <a:t>                c[</a:t>
            </a:r>
            <a:r>
              <a:rPr lang="en-US" sz="2000" dirty="0" err="1" smtClean="0"/>
              <a:t>i</a:t>
            </a:r>
            <a:r>
              <a:rPr lang="en-US" sz="2000" dirty="0" smtClean="0"/>
              <a:t>][j]=0;</a:t>
            </a:r>
          </a:p>
          <a:p>
            <a:r>
              <a:rPr lang="en-US" sz="2000" dirty="0" smtClean="0"/>
              <a:t>                for(k=0;k&lt;c1;k++)</a:t>
            </a:r>
          </a:p>
          <a:p>
            <a:r>
              <a:rPr lang="en-US" sz="2000" dirty="0" smtClean="0"/>
              <a:t>                {</a:t>
            </a:r>
          </a:p>
          <a:p>
            <a:r>
              <a:rPr lang="en-US" sz="2000" dirty="0" smtClean="0"/>
              <a:t>                    c[</a:t>
            </a:r>
            <a:r>
              <a:rPr lang="en-US" sz="2000" dirty="0" err="1" smtClean="0"/>
              <a:t>i</a:t>
            </a:r>
            <a:r>
              <a:rPr lang="en-US" sz="2000" dirty="0" smtClean="0"/>
              <a:t>][j]=c[</a:t>
            </a:r>
            <a:r>
              <a:rPr lang="en-US" sz="2000" dirty="0" err="1" smtClean="0"/>
              <a:t>i</a:t>
            </a:r>
            <a:r>
              <a:rPr lang="en-US" sz="2000" dirty="0" smtClean="0"/>
              <a:t>][j]+a[</a:t>
            </a:r>
            <a:r>
              <a:rPr lang="en-US" sz="2000" dirty="0" err="1" smtClean="0"/>
              <a:t>i</a:t>
            </a:r>
            <a:r>
              <a:rPr lang="en-US" sz="2000" dirty="0" smtClean="0"/>
              <a:t>][k]*b[k][j];</a:t>
            </a:r>
          </a:p>
          <a:p>
            <a:r>
              <a:rPr lang="en-US" sz="2000" dirty="0" smtClean="0"/>
              <a:t>                }             }         }</a:t>
            </a:r>
          </a:p>
          <a:p>
            <a:endParaRPr lang="en-US" sz="2000" dirty="0" smtClean="0"/>
          </a:p>
          <a:p>
            <a:r>
              <a:rPr lang="en-US" sz="2000" dirty="0" err="1" smtClean="0"/>
              <a:t>printf</a:t>
            </a:r>
            <a:r>
              <a:rPr lang="en-US" sz="2000" dirty="0" smtClean="0"/>
              <a:t>("\n  The product matrix is :\n\n");</a:t>
            </a:r>
          </a:p>
          <a:p>
            <a:r>
              <a:rPr lang="en-US" sz="2000" dirty="0" smtClean="0"/>
              <a:t>        for(</a:t>
            </a:r>
            <a:r>
              <a:rPr lang="en-US" sz="2000" dirty="0" err="1" smtClean="0"/>
              <a:t>i</a:t>
            </a:r>
            <a:r>
              <a:rPr lang="en-US" sz="2000" dirty="0" smtClean="0"/>
              <a:t>=0;i&lt;r1;i++)</a:t>
            </a:r>
          </a:p>
          <a:p>
            <a:r>
              <a:rPr lang="en-US" sz="2000" dirty="0" smtClean="0"/>
              <a:t>        {</a:t>
            </a:r>
          </a:p>
          <a:p>
            <a:r>
              <a:rPr lang="en-US" sz="2000" dirty="0" smtClean="0"/>
              <a:t>            for(j=0;j&lt;c2;j++)</a:t>
            </a:r>
          </a:p>
          <a:p>
            <a:r>
              <a:rPr lang="en-US" sz="2000" dirty="0" smtClean="0"/>
              <a:t>            {</a:t>
            </a:r>
          </a:p>
          <a:p>
            <a:r>
              <a:rPr lang="en-US" sz="2000" dirty="0" smtClean="0"/>
              <a:t>                </a:t>
            </a:r>
            <a:r>
              <a:rPr lang="en-US" sz="2000" dirty="0" err="1" smtClean="0"/>
              <a:t>printf</a:t>
            </a:r>
            <a:r>
              <a:rPr lang="en-US" sz="2000" dirty="0" smtClean="0"/>
              <a:t>("  %d  ",c[</a:t>
            </a:r>
            <a:r>
              <a:rPr lang="en-US" sz="2000" dirty="0" err="1" smtClean="0"/>
              <a:t>i</a:t>
            </a:r>
            <a:r>
              <a:rPr lang="en-US" sz="2000" dirty="0" smtClean="0"/>
              <a:t>][j]);</a:t>
            </a:r>
          </a:p>
          <a:p>
            <a:r>
              <a:rPr lang="en-US" sz="2000" dirty="0" smtClean="0"/>
              <a:t>            }</a:t>
            </a:r>
          </a:p>
          <a:p>
            <a:r>
              <a:rPr lang="en-US" sz="2000" dirty="0" smtClean="0"/>
              <a:t>            </a:t>
            </a:r>
            <a:r>
              <a:rPr lang="en-US" sz="2000" dirty="0" err="1" smtClean="0"/>
              <a:t>printf</a:t>
            </a:r>
            <a:r>
              <a:rPr lang="en-US" sz="2000" dirty="0" smtClean="0"/>
              <a:t>("\n");</a:t>
            </a:r>
          </a:p>
          <a:p>
            <a:r>
              <a:rPr lang="en-US" sz="2000" dirty="0" smtClean="0"/>
              <a:t>        }       }</a:t>
            </a:r>
          </a:p>
          <a:p>
            <a:r>
              <a:rPr lang="en-US" sz="2000" dirty="0" smtClean="0"/>
              <a:t>    </a:t>
            </a:r>
            <a:r>
              <a:rPr lang="en-US" sz="2000" dirty="0" err="1" smtClean="0"/>
              <a:t>getch</a:t>
            </a:r>
            <a:r>
              <a:rPr lang="en-US" sz="2000" dirty="0" smtClean="0"/>
              <a:t>(); }</a:t>
            </a:r>
          </a:p>
          <a:p>
            <a:endParaRPr lang="en-US" dirty="0" smtClean="0"/>
          </a:p>
          <a:p>
            <a:endParaRPr lang="en-US" dirty="0"/>
          </a:p>
        </p:txBody>
      </p:sp>
    </p:spTree>
    <p:extLst>
      <p:ext uri="{BB962C8B-B14F-4D97-AF65-F5344CB8AC3E}">
        <p14:creationId xmlns:p14="http://schemas.microsoft.com/office/powerpoint/2010/main" val="237805909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http://4.bp.blogspot.com/_ynkoLGkpwXY/SzyP5eysaqI/AAAAAAAAAI4/rW7uc86cmAg/s320/diagonal+addition.bmp"/>
          <p:cNvPicPr>
            <a:picLocks noChangeAspect="1" noChangeArrowheads="1"/>
          </p:cNvPicPr>
          <p:nvPr/>
        </p:nvPicPr>
        <p:blipFill>
          <a:blip r:embed="rId2"/>
          <a:srcRect/>
          <a:stretch>
            <a:fillRect/>
          </a:stretch>
        </p:blipFill>
        <p:spPr bwMode="auto">
          <a:xfrm>
            <a:off x="1143000" y="381000"/>
            <a:ext cx="1657350" cy="1438275"/>
          </a:xfrm>
          <a:prstGeom prst="rect">
            <a:avLst/>
          </a:prstGeom>
          <a:noFill/>
        </p:spPr>
      </p:pic>
      <p:sp>
        <p:nvSpPr>
          <p:cNvPr id="3" name="TextBox 2"/>
          <p:cNvSpPr txBox="1"/>
          <p:nvPr/>
        </p:nvSpPr>
        <p:spPr>
          <a:xfrm>
            <a:off x="3276600" y="533400"/>
            <a:ext cx="4953000" cy="1200329"/>
          </a:xfrm>
          <a:prstGeom prst="rect">
            <a:avLst/>
          </a:prstGeom>
          <a:noFill/>
        </p:spPr>
        <p:txBody>
          <a:bodyPr wrap="square" rtlCol="0">
            <a:spAutoFit/>
          </a:bodyPr>
          <a:lstStyle/>
          <a:p>
            <a:r>
              <a:rPr lang="en-US" dirty="0" smtClean="0"/>
              <a:t>add a[0][0],a[1][1],a[2][2]</a:t>
            </a:r>
            <a:r>
              <a:rPr lang="pt-BR" dirty="0" smtClean="0"/>
              <a:t>]</a:t>
            </a:r>
          </a:p>
          <a:p>
            <a:endParaRPr lang="pt-BR" dirty="0" smtClean="0"/>
          </a:p>
          <a:p>
            <a:r>
              <a:rPr lang="en-US" dirty="0" smtClean="0"/>
              <a:t>when </a:t>
            </a:r>
            <a:r>
              <a:rPr lang="en-US" dirty="0" err="1" smtClean="0"/>
              <a:t>i</a:t>
            </a:r>
            <a:r>
              <a:rPr lang="en-US" dirty="0" smtClean="0"/>
              <a:t> = j Condition is true then and then only we have to add the elements</a:t>
            </a:r>
            <a:endParaRPr lang="en-US" dirty="0"/>
          </a:p>
        </p:txBody>
      </p:sp>
      <p:sp>
        <p:nvSpPr>
          <p:cNvPr id="4" name="TextBox 3"/>
          <p:cNvSpPr txBox="1"/>
          <p:nvPr/>
        </p:nvSpPr>
        <p:spPr>
          <a:xfrm>
            <a:off x="1143000" y="3657600"/>
            <a:ext cx="7467600" cy="2031325"/>
          </a:xfrm>
          <a:prstGeom prst="rect">
            <a:avLst/>
          </a:prstGeom>
          <a:noFill/>
        </p:spPr>
        <p:txBody>
          <a:bodyPr wrap="square" rtlCol="0">
            <a:spAutoFit/>
          </a:bodyPr>
          <a:lstStyle/>
          <a:p>
            <a:r>
              <a:rPr lang="en-US" dirty="0" smtClean="0"/>
              <a:t>for (</a:t>
            </a:r>
            <a:r>
              <a:rPr lang="en-US" dirty="0" err="1" smtClean="0"/>
              <a:t>i</a:t>
            </a:r>
            <a:r>
              <a:rPr lang="en-US" dirty="0" smtClean="0"/>
              <a:t> = 0; </a:t>
            </a:r>
            <a:r>
              <a:rPr lang="en-US" dirty="0" err="1" smtClean="0"/>
              <a:t>i</a:t>
            </a:r>
            <a:r>
              <a:rPr lang="en-US" dirty="0" smtClean="0"/>
              <a:t> &lt; row; </a:t>
            </a:r>
            <a:r>
              <a:rPr lang="en-US" dirty="0" err="1" smtClean="0"/>
              <a:t>i</a:t>
            </a:r>
            <a:r>
              <a:rPr lang="en-US" dirty="0" smtClean="0"/>
              <a:t>++) {</a:t>
            </a:r>
          </a:p>
          <a:p>
            <a:r>
              <a:rPr lang="en-US" dirty="0" smtClean="0"/>
              <a:t>      for (j = 0; j &lt; </a:t>
            </a:r>
            <a:r>
              <a:rPr lang="en-US" dirty="0" err="1" smtClean="0"/>
              <a:t>col</a:t>
            </a:r>
            <a:r>
              <a:rPr lang="en-US" dirty="0" smtClean="0"/>
              <a:t>; j++) {</a:t>
            </a:r>
          </a:p>
          <a:p>
            <a:r>
              <a:rPr lang="en-US" dirty="0" smtClean="0"/>
              <a:t>         if (</a:t>
            </a:r>
            <a:r>
              <a:rPr lang="en-US" dirty="0" err="1" smtClean="0"/>
              <a:t>i</a:t>
            </a:r>
            <a:r>
              <a:rPr lang="en-US" dirty="0" smtClean="0"/>
              <a:t> == j)</a:t>
            </a:r>
          </a:p>
          <a:p>
            <a:r>
              <a:rPr lang="en-US" dirty="0" smtClean="0"/>
              <a:t>            sum = sum + mat[</a:t>
            </a:r>
            <a:r>
              <a:rPr lang="en-US" dirty="0" err="1" smtClean="0"/>
              <a:t>i</a:t>
            </a:r>
            <a:r>
              <a:rPr lang="en-US" dirty="0" smtClean="0"/>
              <a:t>][j];</a:t>
            </a:r>
          </a:p>
          <a:p>
            <a:endParaRPr lang="en-US" dirty="0" smtClean="0"/>
          </a:p>
          <a:p>
            <a:r>
              <a:rPr lang="en-US" dirty="0" err="1" smtClean="0"/>
              <a:t>printf</a:t>
            </a:r>
            <a:r>
              <a:rPr lang="en-US" dirty="0" smtClean="0"/>
              <a:t>("\</a:t>
            </a:r>
            <a:r>
              <a:rPr lang="en-US" dirty="0" err="1" smtClean="0"/>
              <a:t>nSum</a:t>
            </a:r>
            <a:r>
              <a:rPr lang="en-US" dirty="0" smtClean="0"/>
              <a:t> of Diagonal Elements in Matrix : %d", sum);</a:t>
            </a:r>
          </a:p>
          <a:p>
            <a:endParaRPr lang="en-US" dirty="0"/>
          </a:p>
        </p:txBody>
      </p:sp>
      <p:sp>
        <p:nvSpPr>
          <p:cNvPr id="6" name="Rectangle 5"/>
          <p:cNvSpPr/>
          <p:nvPr/>
        </p:nvSpPr>
        <p:spPr>
          <a:xfrm>
            <a:off x="1752600" y="2362200"/>
            <a:ext cx="4544834" cy="369332"/>
          </a:xfrm>
          <a:prstGeom prst="rect">
            <a:avLst/>
          </a:prstGeom>
        </p:spPr>
        <p:txBody>
          <a:bodyPr wrap="none">
            <a:spAutoFit/>
          </a:bodyPr>
          <a:lstStyle/>
          <a:p>
            <a:r>
              <a:rPr lang="en-US" b="1" dirty="0" smtClean="0"/>
              <a:t>Addition of Diagonal Elements in Matrix</a:t>
            </a:r>
            <a:endParaRPr lang="en-US" dirty="0"/>
          </a:p>
        </p:txBody>
      </p:sp>
    </p:spTree>
    <p:extLst>
      <p:ext uri="{BB962C8B-B14F-4D97-AF65-F5344CB8AC3E}">
        <p14:creationId xmlns:p14="http://schemas.microsoft.com/office/powerpoint/2010/main" val="131258369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descr="http://2.bp.blogspot.com/_ynkoLGkpwXY/Szyfjq4lBjI/AAAAAAAAAJQ/afVdKmwWzzU/s640/Upper-Triangular.bmp"/>
          <p:cNvPicPr>
            <a:picLocks noChangeAspect="1" noChangeArrowheads="1"/>
          </p:cNvPicPr>
          <p:nvPr/>
        </p:nvPicPr>
        <p:blipFill>
          <a:blip r:embed="rId2"/>
          <a:srcRect/>
          <a:stretch>
            <a:fillRect/>
          </a:stretch>
        </p:blipFill>
        <p:spPr bwMode="auto">
          <a:xfrm>
            <a:off x="457200" y="609600"/>
            <a:ext cx="1781175" cy="2924176"/>
          </a:xfrm>
          <a:prstGeom prst="rect">
            <a:avLst/>
          </a:prstGeom>
          <a:noFill/>
        </p:spPr>
      </p:pic>
      <p:sp>
        <p:nvSpPr>
          <p:cNvPr id="3" name="TextBox 2"/>
          <p:cNvSpPr txBox="1"/>
          <p:nvPr/>
        </p:nvSpPr>
        <p:spPr>
          <a:xfrm>
            <a:off x="3048000" y="609600"/>
            <a:ext cx="5257800" cy="923330"/>
          </a:xfrm>
          <a:prstGeom prst="rect">
            <a:avLst/>
          </a:prstGeom>
          <a:noFill/>
        </p:spPr>
        <p:txBody>
          <a:bodyPr wrap="square" rtlCol="0">
            <a:spAutoFit/>
          </a:bodyPr>
          <a:lstStyle/>
          <a:p>
            <a:r>
              <a:rPr lang="en-US" b="1" dirty="0" err="1" smtClean="0"/>
              <a:t>Clculate</a:t>
            </a:r>
            <a:r>
              <a:rPr lang="en-US" b="1" dirty="0" smtClean="0"/>
              <a:t> sum of Upper Triangular Elements in C</a:t>
            </a:r>
          </a:p>
          <a:p>
            <a:endParaRPr lang="en-US" dirty="0"/>
          </a:p>
        </p:txBody>
      </p:sp>
      <p:sp>
        <p:nvSpPr>
          <p:cNvPr id="4" name="TextBox 3"/>
          <p:cNvSpPr txBox="1"/>
          <p:nvPr/>
        </p:nvSpPr>
        <p:spPr>
          <a:xfrm>
            <a:off x="3276600" y="1524000"/>
            <a:ext cx="5105400" cy="3693319"/>
          </a:xfrm>
          <a:prstGeom prst="rect">
            <a:avLst/>
          </a:prstGeom>
          <a:noFill/>
        </p:spPr>
        <p:txBody>
          <a:bodyPr wrap="square" rtlCol="0">
            <a:spAutoFit/>
          </a:bodyPr>
          <a:lstStyle/>
          <a:p>
            <a:r>
              <a:rPr lang="en-US" dirty="0" smtClean="0"/>
              <a:t>//Addition of all Diagonal Elements</a:t>
            </a:r>
          </a:p>
          <a:p>
            <a:r>
              <a:rPr lang="en-US" dirty="0" smtClean="0"/>
              <a:t>   sum = 0;</a:t>
            </a:r>
          </a:p>
          <a:p>
            <a:r>
              <a:rPr lang="en-US" dirty="0" smtClean="0"/>
              <a:t>   for (</a:t>
            </a:r>
            <a:r>
              <a:rPr lang="en-US" dirty="0" err="1" smtClean="0"/>
              <a:t>i</a:t>
            </a:r>
            <a:r>
              <a:rPr lang="en-US" dirty="0" smtClean="0"/>
              <a:t> = 0; </a:t>
            </a:r>
            <a:r>
              <a:rPr lang="en-US" dirty="0" err="1" smtClean="0"/>
              <a:t>i</a:t>
            </a:r>
            <a:r>
              <a:rPr lang="en-US" dirty="0" smtClean="0"/>
              <a:t> &lt; rows; </a:t>
            </a:r>
            <a:r>
              <a:rPr lang="en-US" dirty="0" err="1" smtClean="0"/>
              <a:t>i</a:t>
            </a:r>
            <a:r>
              <a:rPr lang="en-US" dirty="0" smtClean="0"/>
              <a:t>++)</a:t>
            </a:r>
          </a:p>
          <a:p>
            <a:r>
              <a:rPr lang="en-US" dirty="0" smtClean="0"/>
              <a:t>      for (j = 0; j &lt; columns; j++) {</a:t>
            </a:r>
          </a:p>
          <a:p>
            <a:r>
              <a:rPr lang="en-US" dirty="0" smtClean="0"/>
              <a:t>         // Condition for Upper Triangle</a:t>
            </a:r>
          </a:p>
          <a:p>
            <a:r>
              <a:rPr lang="en-US" dirty="0" smtClean="0"/>
              <a:t>         if (</a:t>
            </a:r>
            <a:r>
              <a:rPr lang="en-US" dirty="0" err="1" smtClean="0"/>
              <a:t>i</a:t>
            </a:r>
            <a:r>
              <a:rPr lang="en-US" dirty="0" smtClean="0"/>
              <a:t> &lt; j) {</a:t>
            </a:r>
          </a:p>
          <a:p>
            <a:r>
              <a:rPr lang="en-US" dirty="0" smtClean="0"/>
              <a:t>            sum = sum + a[</a:t>
            </a:r>
            <a:r>
              <a:rPr lang="en-US" dirty="0" err="1" smtClean="0"/>
              <a:t>i</a:t>
            </a:r>
            <a:r>
              <a:rPr lang="en-US" dirty="0" smtClean="0"/>
              <a:t>][j];</a:t>
            </a:r>
          </a:p>
          <a:p>
            <a:r>
              <a:rPr lang="en-US" dirty="0" smtClean="0"/>
              <a:t>         }</a:t>
            </a:r>
          </a:p>
          <a:p>
            <a:r>
              <a:rPr lang="en-US" dirty="0" smtClean="0"/>
              <a:t>      }</a:t>
            </a:r>
          </a:p>
          <a:p>
            <a:endParaRPr lang="en-US" dirty="0" smtClean="0"/>
          </a:p>
          <a:p>
            <a:endParaRPr lang="en-US" dirty="0" smtClean="0"/>
          </a:p>
          <a:p>
            <a:r>
              <a:rPr lang="en-US" dirty="0" err="1" smtClean="0"/>
              <a:t>printf</a:t>
            </a:r>
            <a:r>
              <a:rPr lang="en-US" dirty="0" smtClean="0"/>
              <a:t>("\</a:t>
            </a:r>
            <a:r>
              <a:rPr lang="en-US" dirty="0" err="1" smtClean="0"/>
              <a:t>nSum</a:t>
            </a:r>
            <a:r>
              <a:rPr lang="en-US" dirty="0" smtClean="0"/>
              <a:t> of Upper Triangle Elements : %d", sum);</a:t>
            </a:r>
            <a:endParaRPr lang="en-US" dirty="0"/>
          </a:p>
        </p:txBody>
      </p:sp>
    </p:spTree>
    <p:extLst>
      <p:ext uri="{BB962C8B-B14F-4D97-AF65-F5344CB8AC3E}">
        <p14:creationId xmlns:p14="http://schemas.microsoft.com/office/powerpoint/2010/main" val="363451994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28600"/>
            <a:ext cx="8153400" cy="7294305"/>
          </a:xfrm>
          <a:prstGeom prst="rect">
            <a:avLst/>
          </a:prstGeom>
        </p:spPr>
        <p:txBody>
          <a:bodyPr wrap="square">
            <a:spAutoFit/>
          </a:bodyPr>
          <a:lstStyle/>
          <a:p>
            <a:r>
              <a:rPr lang="en-US" smtClean="0"/>
              <a:t>i</a:t>
            </a:r>
            <a:endParaRPr lang="en-US" dirty="0" smtClean="0"/>
          </a:p>
          <a:p>
            <a:r>
              <a:rPr lang="en-US" dirty="0" smtClean="0"/>
              <a:t>   </a:t>
            </a:r>
            <a:r>
              <a:rPr lang="en-US" dirty="0" err="1" smtClean="0"/>
              <a:t>int</a:t>
            </a:r>
            <a:r>
              <a:rPr lang="en-US" dirty="0" smtClean="0"/>
              <a:t> </a:t>
            </a:r>
            <a:r>
              <a:rPr lang="en-US" dirty="0" err="1" smtClean="0"/>
              <a:t>i</a:t>
            </a:r>
            <a:r>
              <a:rPr lang="en-US" dirty="0" smtClean="0"/>
              <a:t>, j, a[10][10], sum, rows, columns;</a:t>
            </a:r>
          </a:p>
          <a:p>
            <a:r>
              <a:rPr lang="en-US" dirty="0" smtClean="0"/>
              <a:t> </a:t>
            </a:r>
          </a:p>
          <a:p>
            <a:r>
              <a:rPr lang="en-US" dirty="0" smtClean="0"/>
              <a:t>   </a:t>
            </a:r>
            <a:r>
              <a:rPr lang="en-US" dirty="0" err="1" smtClean="0"/>
              <a:t>printf</a:t>
            </a:r>
            <a:r>
              <a:rPr lang="en-US" dirty="0" smtClean="0"/>
              <a:t>("\</a:t>
            </a:r>
            <a:r>
              <a:rPr lang="en-US" dirty="0" err="1" smtClean="0"/>
              <a:t>nEnter</a:t>
            </a:r>
            <a:r>
              <a:rPr lang="en-US" dirty="0" smtClean="0"/>
              <a:t> the number of Rows : ");</a:t>
            </a:r>
          </a:p>
          <a:p>
            <a:r>
              <a:rPr lang="en-US" dirty="0" smtClean="0"/>
              <a:t>   </a:t>
            </a:r>
            <a:r>
              <a:rPr lang="en-US" dirty="0" err="1" smtClean="0"/>
              <a:t>scanf</a:t>
            </a:r>
            <a:r>
              <a:rPr lang="en-US" dirty="0" smtClean="0"/>
              <a:t>("%d", &amp;rows);</a:t>
            </a:r>
          </a:p>
          <a:p>
            <a:r>
              <a:rPr lang="en-US" dirty="0" smtClean="0"/>
              <a:t> </a:t>
            </a:r>
          </a:p>
          <a:p>
            <a:r>
              <a:rPr lang="en-US" dirty="0" smtClean="0"/>
              <a:t>   </a:t>
            </a:r>
            <a:r>
              <a:rPr lang="en-US" dirty="0" err="1" smtClean="0"/>
              <a:t>printf</a:t>
            </a:r>
            <a:r>
              <a:rPr lang="en-US" dirty="0" smtClean="0"/>
              <a:t>("\</a:t>
            </a:r>
            <a:r>
              <a:rPr lang="en-US" dirty="0" err="1" smtClean="0"/>
              <a:t>nEnter</a:t>
            </a:r>
            <a:r>
              <a:rPr lang="en-US" dirty="0" smtClean="0"/>
              <a:t> the number of Columns : ");</a:t>
            </a:r>
          </a:p>
          <a:p>
            <a:r>
              <a:rPr lang="en-US" dirty="0" smtClean="0"/>
              <a:t>   </a:t>
            </a:r>
            <a:r>
              <a:rPr lang="en-US" dirty="0" err="1" smtClean="0"/>
              <a:t>scanf</a:t>
            </a:r>
            <a:r>
              <a:rPr lang="en-US" dirty="0" smtClean="0"/>
              <a:t>("%d", &amp;columns);</a:t>
            </a:r>
          </a:p>
          <a:p>
            <a:r>
              <a:rPr lang="en-US" dirty="0" smtClean="0"/>
              <a:t> </a:t>
            </a:r>
          </a:p>
          <a:p>
            <a:r>
              <a:rPr lang="en-US" dirty="0" smtClean="0"/>
              <a:t>   //Accept the Elements in Matrix</a:t>
            </a:r>
          </a:p>
          <a:p>
            <a:r>
              <a:rPr lang="en-US" dirty="0" smtClean="0"/>
              <a:t>   for (</a:t>
            </a:r>
            <a:r>
              <a:rPr lang="en-US" dirty="0" err="1" smtClean="0"/>
              <a:t>i</a:t>
            </a:r>
            <a:r>
              <a:rPr lang="en-US" dirty="0" smtClean="0"/>
              <a:t> = 0; </a:t>
            </a:r>
            <a:r>
              <a:rPr lang="en-US" dirty="0" err="1" smtClean="0"/>
              <a:t>i</a:t>
            </a:r>
            <a:r>
              <a:rPr lang="en-US" dirty="0" smtClean="0"/>
              <a:t> &lt; rows; </a:t>
            </a:r>
            <a:r>
              <a:rPr lang="en-US" dirty="0" err="1" smtClean="0"/>
              <a:t>i</a:t>
            </a:r>
            <a:r>
              <a:rPr lang="en-US" dirty="0" smtClean="0"/>
              <a:t>++)</a:t>
            </a:r>
          </a:p>
          <a:p>
            <a:r>
              <a:rPr lang="en-US" dirty="0" smtClean="0"/>
              <a:t>      for (j = 0; j &lt; columns; j++) {</a:t>
            </a:r>
          </a:p>
          <a:p>
            <a:r>
              <a:rPr lang="en-US" dirty="0" smtClean="0"/>
              <a:t>         </a:t>
            </a:r>
            <a:r>
              <a:rPr lang="en-US" dirty="0" err="1" smtClean="0"/>
              <a:t>printf</a:t>
            </a:r>
            <a:r>
              <a:rPr lang="en-US" dirty="0" smtClean="0"/>
              <a:t>("\</a:t>
            </a:r>
            <a:r>
              <a:rPr lang="en-US" dirty="0" err="1" smtClean="0"/>
              <a:t>nEnter</a:t>
            </a:r>
            <a:r>
              <a:rPr lang="en-US" dirty="0" smtClean="0"/>
              <a:t> the Element a[%d][%d] : ", </a:t>
            </a:r>
            <a:r>
              <a:rPr lang="en-US" dirty="0" err="1" smtClean="0"/>
              <a:t>i</a:t>
            </a:r>
            <a:r>
              <a:rPr lang="en-US" dirty="0" smtClean="0"/>
              <a:t>, j);</a:t>
            </a:r>
          </a:p>
          <a:p>
            <a:r>
              <a:rPr lang="en-US" dirty="0" smtClean="0"/>
              <a:t>         </a:t>
            </a:r>
            <a:r>
              <a:rPr lang="en-US" dirty="0" err="1" smtClean="0"/>
              <a:t>scanf</a:t>
            </a:r>
            <a:r>
              <a:rPr lang="en-US" dirty="0" smtClean="0"/>
              <a:t>("%d", &amp;a[</a:t>
            </a:r>
            <a:r>
              <a:rPr lang="en-US" dirty="0" err="1" smtClean="0"/>
              <a:t>i</a:t>
            </a:r>
            <a:r>
              <a:rPr lang="en-US" dirty="0" smtClean="0"/>
              <a:t>][j]);</a:t>
            </a:r>
          </a:p>
          <a:p>
            <a:r>
              <a:rPr lang="en-US" dirty="0" smtClean="0"/>
              <a:t>      }</a:t>
            </a:r>
          </a:p>
          <a:p>
            <a:r>
              <a:rPr lang="en-US" dirty="0" smtClean="0"/>
              <a:t> </a:t>
            </a:r>
          </a:p>
          <a:p>
            <a:r>
              <a:rPr lang="en-US" dirty="0" smtClean="0"/>
              <a:t>   //Addition of all Diagonal Elements</a:t>
            </a:r>
          </a:p>
          <a:p>
            <a:r>
              <a:rPr lang="en-US" dirty="0" smtClean="0"/>
              <a:t>   sum = 0;</a:t>
            </a:r>
          </a:p>
          <a:p>
            <a:r>
              <a:rPr lang="en-US" dirty="0" smtClean="0"/>
              <a:t>   for (</a:t>
            </a:r>
            <a:r>
              <a:rPr lang="en-US" dirty="0" err="1" smtClean="0"/>
              <a:t>i</a:t>
            </a:r>
            <a:r>
              <a:rPr lang="en-US" dirty="0" smtClean="0"/>
              <a:t> = 0; </a:t>
            </a:r>
            <a:r>
              <a:rPr lang="en-US" dirty="0" err="1" smtClean="0"/>
              <a:t>i</a:t>
            </a:r>
            <a:r>
              <a:rPr lang="en-US" dirty="0" smtClean="0"/>
              <a:t> &lt; rows; </a:t>
            </a:r>
            <a:r>
              <a:rPr lang="en-US" dirty="0" err="1" smtClean="0"/>
              <a:t>i</a:t>
            </a:r>
            <a:r>
              <a:rPr lang="en-US" dirty="0" smtClean="0"/>
              <a:t>++)</a:t>
            </a:r>
          </a:p>
          <a:p>
            <a:r>
              <a:rPr lang="en-US" dirty="0" smtClean="0"/>
              <a:t>      for (j = 0; j &lt; columns; j++) {</a:t>
            </a:r>
          </a:p>
          <a:p>
            <a:r>
              <a:rPr lang="en-US" dirty="0" smtClean="0"/>
              <a:t>         // Condition for Upper Triangle</a:t>
            </a:r>
          </a:p>
          <a:p>
            <a:r>
              <a:rPr lang="en-US" dirty="0" smtClean="0"/>
              <a:t>         if (</a:t>
            </a:r>
            <a:r>
              <a:rPr lang="en-US" dirty="0" err="1" smtClean="0"/>
              <a:t>i</a:t>
            </a:r>
            <a:r>
              <a:rPr lang="en-US" dirty="0" smtClean="0"/>
              <a:t> &lt; j) {</a:t>
            </a:r>
          </a:p>
          <a:p>
            <a:r>
              <a:rPr lang="en-US" dirty="0" smtClean="0"/>
              <a:t>            sum = sum + a[</a:t>
            </a:r>
            <a:r>
              <a:rPr lang="en-US" dirty="0" err="1" smtClean="0"/>
              <a:t>i</a:t>
            </a:r>
            <a:r>
              <a:rPr lang="en-US" dirty="0" smtClean="0"/>
              <a:t>][j];</a:t>
            </a:r>
          </a:p>
          <a:p>
            <a:r>
              <a:rPr lang="en-US" dirty="0" smtClean="0"/>
              <a:t>         }</a:t>
            </a:r>
          </a:p>
          <a:p>
            <a:r>
              <a:rPr lang="en-US" dirty="0" smtClean="0"/>
              <a:t>      }</a:t>
            </a:r>
          </a:p>
          <a:p>
            <a:r>
              <a:rPr lang="en-US" dirty="0" smtClean="0"/>
              <a:t> </a:t>
            </a:r>
            <a:endParaRPr lang="en-US" dirty="0"/>
          </a:p>
        </p:txBody>
      </p:sp>
    </p:spTree>
    <p:extLst>
      <p:ext uri="{BB962C8B-B14F-4D97-AF65-F5344CB8AC3E}">
        <p14:creationId xmlns:p14="http://schemas.microsoft.com/office/powerpoint/2010/main" val="352171393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4876800" cy="762000"/>
          </a:xfrm>
        </p:spPr>
        <p:txBody>
          <a:bodyPr/>
          <a:lstStyle/>
          <a:p>
            <a:r>
              <a:rPr lang="en-US" b="1" dirty="0" smtClean="0"/>
              <a:t>Strings in C</a:t>
            </a:r>
            <a:br>
              <a:rPr lang="en-US" b="1" dirty="0" smtClean="0"/>
            </a:br>
            <a:endParaRPr lang="en-US" dirty="0"/>
          </a:p>
        </p:txBody>
      </p:sp>
      <p:sp>
        <p:nvSpPr>
          <p:cNvPr id="3" name="TextBox 2"/>
          <p:cNvSpPr txBox="1"/>
          <p:nvPr/>
        </p:nvSpPr>
        <p:spPr>
          <a:xfrm>
            <a:off x="381000" y="1143000"/>
            <a:ext cx="8077200" cy="4093428"/>
          </a:xfrm>
          <a:prstGeom prst="rect">
            <a:avLst/>
          </a:prstGeom>
          <a:noFill/>
        </p:spPr>
        <p:txBody>
          <a:bodyPr wrap="square" rtlCol="0">
            <a:spAutoFit/>
          </a:bodyPr>
          <a:lstStyle/>
          <a:p>
            <a:pPr algn="just"/>
            <a:r>
              <a:rPr lang="en-US" sz="2000" dirty="0" smtClean="0"/>
              <a:t>Strings are defined as an array of characters.  Strings are one-dimensional array of characters terminated by a </a:t>
            </a:r>
            <a:r>
              <a:rPr lang="en-US" sz="2000" b="1" dirty="0" smtClean="0"/>
              <a:t>null</a:t>
            </a:r>
            <a:r>
              <a:rPr lang="en-US" sz="2000" dirty="0" smtClean="0"/>
              <a:t> character '\0'</a:t>
            </a:r>
          </a:p>
          <a:p>
            <a:pPr algn="just"/>
            <a:endParaRPr lang="en-US" sz="2000" dirty="0" smtClean="0"/>
          </a:p>
          <a:p>
            <a:r>
              <a:rPr lang="en-US" sz="2000" dirty="0" smtClean="0"/>
              <a:t>Null character (‘\0’) used to indicate the termination of string</a:t>
            </a:r>
          </a:p>
          <a:p>
            <a:r>
              <a:rPr lang="en-US" b="1" dirty="0" smtClean="0"/>
              <a:t>I</a:t>
            </a:r>
          </a:p>
          <a:p>
            <a:endParaRPr lang="en-US" b="1" dirty="0" smtClean="0"/>
          </a:p>
          <a:p>
            <a:endParaRPr lang="en-US" b="1" dirty="0" smtClean="0"/>
          </a:p>
          <a:p>
            <a:endParaRPr lang="en-US" b="1" dirty="0" smtClean="0"/>
          </a:p>
          <a:p>
            <a:endParaRPr lang="en-US" b="1" dirty="0" smtClean="0"/>
          </a:p>
          <a:p>
            <a:endParaRPr lang="en-US" b="1" dirty="0" smtClean="0"/>
          </a:p>
          <a:p>
            <a:endParaRPr lang="en-US" dirty="0" smtClean="0"/>
          </a:p>
          <a:p>
            <a:r>
              <a:rPr lang="en-US" dirty="0" smtClean="0"/>
              <a:t>      </a:t>
            </a:r>
          </a:p>
          <a:p>
            <a:r>
              <a:rPr lang="en-US" dirty="0" smtClean="0"/>
              <a:t>    </a:t>
            </a:r>
          </a:p>
          <a:p>
            <a:endParaRPr lang="en-US" dirty="0"/>
          </a:p>
        </p:txBody>
      </p:sp>
      <p:sp>
        <p:nvSpPr>
          <p:cNvPr id="32770" name="AutoShape 2" descr="C - String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2772" name="AutoShape 4" descr="C - String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2774" name="Picture 6" descr="String Presentation in C/C++"/>
          <p:cNvPicPr>
            <a:picLocks noChangeAspect="1" noChangeArrowheads="1"/>
          </p:cNvPicPr>
          <p:nvPr/>
        </p:nvPicPr>
        <p:blipFill>
          <a:blip r:embed="rId2"/>
          <a:srcRect/>
          <a:stretch>
            <a:fillRect/>
          </a:stretch>
        </p:blipFill>
        <p:spPr bwMode="auto">
          <a:xfrm>
            <a:off x="2133600" y="2743200"/>
            <a:ext cx="5334000" cy="2514600"/>
          </a:xfrm>
          <a:prstGeom prst="rect">
            <a:avLst/>
          </a:prstGeom>
          <a:noFill/>
        </p:spPr>
      </p:pic>
    </p:spTree>
    <p:extLst>
      <p:ext uri="{BB962C8B-B14F-4D97-AF65-F5344CB8AC3E}">
        <p14:creationId xmlns:p14="http://schemas.microsoft.com/office/powerpoint/2010/main" val="11723260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Initialize string</a:t>
            </a:r>
            <a:br>
              <a:rPr lang="en-US" b="1" dirty="0" smtClean="0"/>
            </a:br>
            <a:endParaRPr lang="en-US" dirty="0"/>
          </a:p>
        </p:txBody>
      </p:sp>
      <p:sp>
        <p:nvSpPr>
          <p:cNvPr id="3" name="TextBox 2"/>
          <p:cNvSpPr txBox="1"/>
          <p:nvPr/>
        </p:nvSpPr>
        <p:spPr>
          <a:xfrm>
            <a:off x="533400" y="1676400"/>
            <a:ext cx="7162800" cy="3323987"/>
          </a:xfrm>
          <a:prstGeom prst="rect">
            <a:avLst/>
          </a:prstGeom>
          <a:noFill/>
        </p:spPr>
        <p:txBody>
          <a:bodyPr wrap="square" rtlCol="0">
            <a:spAutoFit/>
          </a:bodyPr>
          <a:lstStyle/>
          <a:p>
            <a:endParaRPr lang="en-US" sz="3200" dirty="0" smtClean="0"/>
          </a:p>
          <a:p>
            <a:r>
              <a:rPr lang="en-US" sz="3200" dirty="0" smtClean="0"/>
              <a:t>char c[] = “Hello";</a:t>
            </a:r>
          </a:p>
          <a:p>
            <a:r>
              <a:rPr lang="en-US" sz="3200" dirty="0" smtClean="0"/>
              <a:t>char c[] = "</a:t>
            </a:r>
            <a:r>
              <a:rPr lang="en-US" sz="3200" dirty="0" err="1" smtClean="0"/>
              <a:t>abcd</a:t>
            </a:r>
            <a:r>
              <a:rPr lang="en-US" sz="3200" dirty="0" smtClean="0"/>
              <a:t>"; </a:t>
            </a:r>
          </a:p>
          <a:p>
            <a:r>
              <a:rPr lang="en-US" sz="3200" dirty="0" smtClean="0"/>
              <a:t>char c[50] = "</a:t>
            </a:r>
            <a:r>
              <a:rPr lang="en-US" sz="3200" dirty="0" err="1" smtClean="0"/>
              <a:t>abcd</a:t>
            </a:r>
            <a:r>
              <a:rPr lang="en-US" sz="3200" dirty="0" smtClean="0"/>
              <a:t>";</a:t>
            </a:r>
          </a:p>
          <a:p>
            <a:r>
              <a:rPr lang="en-US" sz="3200" dirty="0" smtClean="0"/>
              <a:t> char c[] = {'a', 'b', 'c', 'd', '\0'};</a:t>
            </a:r>
          </a:p>
          <a:p>
            <a:r>
              <a:rPr lang="en-US" sz="3200" dirty="0" smtClean="0"/>
              <a:t> char c[5] = {'a', 'b', 'c', 'd', '\0'};</a:t>
            </a:r>
          </a:p>
          <a:p>
            <a:endParaRPr lang="en-US" dirty="0"/>
          </a:p>
        </p:txBody>
      </p:sp>
    </p:spTree>
    <p:extLst>
      <p:ext uri="{BB962C8B-B14F-4D97-AF65-F5344CB8AC3E}">
        <p14:creationId xmlns:p14="http://schemas.microsoft.com/office/powerpoint/2010/main" val="11811895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228600"/>
            <a:ext cx="7924800" cy="5078313"/>
          </a:xfrm>
          <a:prstGeom prst="rect">
            <a:avLst/>
          </a:prstGeom>
          <a:noFill/>
        </p:spPr>
        <p:txBody>
          <a:bodyPr wrap="square" rtlCol="0">
            <a:spAutoFit/>
          </a:bodyPr>
          <a:lstStyle/>
          <a:p>
            <a:r>
              <a:rPr lang="en-US" b="1" dirty="0" err="1" smtClean="0"/>
              <a:t>scanf</a:t>
            </a:r>
            <a:r>
              <a:rPr lang="en-US" b="1" dirty="0" smtClean="0"/>
              <a:t>() to read a string</a:t>
            </a:r>
          </a:p>
          <a:p>
            <a:endParaRPr lang="en-US" dirty="0" smtClean="0"/>
          </a:p>
          <a:p>
            <a:r>
              <a:rPr lang="en-US" dirty="0" smtClean="0">
                <a:solidFill>
                  <a:srgbClr val="7030A0"/>
                </a:solidFill>
              </a:rPr>
              <a:t>#include &lt;</a:t>
            </a:r>
            <a:r>
              <a:rPr lang="en-US" dirty="0" err="1" smtClean="0">
                <a:solidFill>
                  <a:srgbClr val="7030A0"/>
                </a:solidFill>
              </a:rPr>
              <a:t>stdio.h</a:t>
            </a:r>
            <a:r>
              <a:rPr lang="en-US" dirty="0" smtClean="0">
                <a:solidFill>
                  <a:srgbClr val="7030A0"/>
                </a:solidFill>
              </a:rPr>
              <a:t>&gt; </a:t>
            </a:r>
          </a:p>
          <a:p>
            <a:r>
              <a:rPr lang="en-US" dirty="0" smtClean="0">
                <a:solidFill>
                  <a:srgbClr val="7030A0"/>
                </a:solidFill>
              </a:rPr>
              <a:t>void main() </a:t>
            </a:r>
          </a:p>
          <a:p>
            <a:r>
              <a:rPr lang="en-US" dirty="0" smtClean="0">
                <a:solidFill>
                  <a:srgbClr val="7030A0"/>
                </a:solidFill>
              </a:rPr>
              <a:t>{ char name[20];</a:t>
            </a:r>
          </a:p>
          <a:p>
            <a:r>
              <a:rPr lang="en-US" dirty="0" err="1" smtClean="0">
                <a:solidFill>
                  <a:srgbClr val="7030A0"/>
                </a:solidFill>
              </a:rPr>
              <a:t>printf</a:t>
            </a:r>
            <a:r>
              <a:rPr lang="en-US" dirty="0" smtClean="0">
                <a:solidFill>
                  <a:srgbClr val="7030A0"/>
                </a:solidFill>
              </a:rPr>
              <a:t>("Enter name: ");                                                  </a:t>
            </a:r>
          </a:p>
          <a:p>
            <a:r>
              <a:rPr lang="en-US" dirty="0" err="1" smtClean="0">
                <a:solidFill>
                  <a:srgbClr val="7030A0"/>
                </a:solidFill>
              </a:rPr>
              <a:t>scanf</a:t>
            </a:r>
            <a:r>
              <a:rPr lang="en-US" dirty="0" smtClean="0">
                <a:solidFill>
                  <a:srgbClr val="7030A0"/>
                </a:solidFill>
              </a:rPr>
              <a:t>("%s", name); 			                   </a:t>
            </a:r>
            <a:r>
              <a:rPr lang="en-US" dirty="0" err="1" smtClean="0">
                <a:solidFill>
                  <a:srgbClr val="7030A0"/>
                </a:solidFill>
              </a:rPr>
              <a:t>Aditi</a:t>
            </a:r>
            <a:endParaRPr lang="en-US" dirty="0" smtClean="0">
              <a:solidFill>
                <a:srgbClr val="7030A0"/>
              </a:solidFill>
            </a:endParaRPr>
          </a:p>
          <a:p>
            <a:r>
              <a:rPr lang="en-US" dirty="0" err="1" smtClean="0">
                <a:solidFill>
                  <a:srgbClr val="7030A0"/>
                </a:solidFill>
              </a:rPr>
              <a:t>printf</a:t>
            </a:r>
            <a:r>
              <a:rPr lang="en-US" dirty="0" smtClean="0">
                <a:solidFill>
                  <a:srgbClr val="7030A0"/>
                </a:solidFill>
              </a:rPr>
              <a:t>("Your name is %s.", name);	</a:t>
            </a:r>
            <a:r>
              <a:rPr lang="en-US" dirty="0" smtClean="0"/>
              <a:t>						}</a:t>
            </a:r>
          </a:p>
          <a:p>
            <a:endParaRPr lang="en-US" dirty="0" smtClean="0"/>
          </a:p>
          <a:p>
            <a:endParaRPr lang="en-US" dirty="0" smtClean="0">
              <a:solidFill>
                <a:srgbClr val="FF0000"/>
              </a:solidFill>
            </a:endParaRPr>
          </a:p>
          <a:p>
            <a:r>
              <a:rPr lang="en-US" dirty="0" smtClean="0">
                <a:solidFill>
                  <a:srgbClr val="FF0000"/>
                </a:solidFill>
              </a:rPr>
              <a:t>char </a:t>
            </a:r>
            <a:r>
              <a:rPr lang="en-US" dirty="0" err="1" smtClean="0">
                <a:solidFill>
                  <a:srgbClr val="FF0000"/>
                </a:solidFill>
              </a:rPr>
              <a:t>str</a:t>
            </a:r>
            <a:r>
              <a:rPr lang="en-US" dirty="0" smtClean="0">
                <a:solidFill>
                  <a:srgbClr val="FF0000"/>
                </a:solidFill>
              </a:rPr>
              <a:t>[ ]="India“ ;</a:t>
            </a:r>
          </a:p>
          <a:p>
            <a:endParaRPr lang="en-US" dirty="0" smtClean="0">
              <a:solidFill>
                <a:srgbClr val="FF0000"/>
              </a:solidFill>
            </a:endParaRPr>
          </a:p>
          <a:p>
            <a:r>
              <a:rPr lang="en-US" dirty="0" smtClean="0">
                <a:solidFill>
                  <a:srgbClr val="FF0000"/>
                </a:solidFill>
              </a:rPr>
              <a:t>for(</a:t>
            </a:r>
            <a:r>
              <a:rPr lang="en-US" dirty="0" err="1" smtClean="0">
                <a:solidFill>
                  <a:srgbClr val="FF0000"/>
                </a:solidFill>
              </a:rPr>
              <a:t>int</a:t>
            </a:r>
            <a:r>
              <a:rPr lang="en-US" dirty="0" smtClean="0">
                <a:solidFill>
                  <a:srgbClr val="FF0000"/>
                </a:solidFill>
              </a:rPr>
              <a:t> </a:t>
            </a:r>
            <a:r>
              <a:rPr lang="en-US" dirty="0" err="1" smtClean="0">
                <a:solidFill>
                  <a:srgbClr val="FF0000"/>
                </a:solidFill>
              </a:rPr>
              <a:t>i</a:t>
            </a:r>
            <a:r>
              <a:rPr lang="en-US" dirty="0" smtClean="0">
                <a:solidFill>
                  <a:srgbClr val="FF0000"/>
                </a:solidFill>
              </a:rPr>
              <a:t>=0; </a:t>
            </a:r>
            <a:r>
              <a:rPr lang="en-US" dirty="0" err="1" smtClean="0">
                <a:solidFill>
                  <a:srgbClr val="FF0000"/>
                </a:solidFill>
              </a:rPr>
              <a:t>str</a:t>
            </a:r>
            <a:r>
              <a:rPr lang="en-US" dirty="0" smtClean="0">
                <a:solidFill>
                  <a:srgbClr val="FF0000"/>
                </a:solidFill>
              </a:rPr>
              <a:t>[</a:t>
            </a:r>
            <a:r>
              <a:rPr lang="en-US" dirty="0" err="1" smtClean="0">
                <a:solidFill>
                  <a:srgbClr val="FF0000"/>
                </a:solidFill>
              </a:rPr>
              <a:t>i</a:t>
            </a:r>
            <a:r>
              <a:rPr lang="en-US" dirty="0" smtClean="0">
                <a:solidFill>
                  <a:srgbClr val="FF0000"/>
                </a:solidFill>
              </a:rPr>
              <a:t>] !='\0‘; </a:t>
            </a:r>
            <a:r>
              <a:rPr lang="en-US" dirty="0" err="1" smtClean="0">
                <a:solidFill>
                  <a:srgbClr val="FF0000"/>
                </a:solidFill>
              </a:rPr>
              <a:t>i</a:t>
            </a:r>
            <a:r>
              <a:rPr lang="en-US" dirty="0" smtClean="0">
                <a:solidFill>
                  <a:srgbClr val="FF0000"/>
                </a:solidFill>
              </a:rPr>
              <a:t>++)</a:t>
            </a:r>
          </a:p>
          <a:p>
            <a:r>
              <a:rPr lang="en-US" dirty="0" smtClean="0">
                <a:solidFill>
                  <a:srgbClr val="FF0000"/>
                </a:solidFill>
              </a:rPr>
              <a:t>{</a:t>
            </a:r>
          </a:p>
          <a:p>
            <a:r>
              <a:rPr lang="en-US" dirty="0" err="1" smtClean="0">
                <a:solidFill>
                  <a:srgbClr val="FF0000"/>
                </a:solidFill>
              </a:rPr>
              <a:t>printf</a:t>
            </a:r>
            <a:r>
              <a:rPr lang="en-US" dirty="0" smtClean="0">
                <a:solidFill>
                  <a:srgbClr val="FF0000"/>
                </a:solidFill>
              </a:rPr>
              <a:t> (" %c” , </a:t>
            </a:r>
            <a:r>
              <a:rPr lang="en-US" dirty="0" err="1" smtClean="0">
                <a:solidFill>
                  <a:srgbClr val="FF0000"/>
                </a:solidFill>
              </a:rPr>
              <a:t>str</a:t>
            </a:r>
            <a:r>
              <a:rPr lang="en-US" dirty="0" smtClean="0">
                <a:solidFill>
                  <a:srgbClr val="FF0000"/>
                </a:solidFill>
              </a:rPr>
              <a:t> [</a:t>
            </a:r>
            <a:r>
              <a:rPr lang="en-US" dirty="0" err="1" smtClean="0">
                <a:solidFill>
                  <a:srgbClr val="FF0000"/>
                </a:solidFill>
              </a:rPr>
              <a:t>i</a:t>
            </a:r>
            <a:r>
              <a:rPr lang="en-US" dirty="0" smtClean="0">
                <a:solidFill>
                  <a:srgbClr val="FF0000"/>
                </a:solidFill>
              </a:rPr>
              <a:t>] );</a:t>
            </a:r>
          </a:p>
          <a:p>
            <a:r>
              <a:rPr lang="en-US" dirty="0" smtClean="0">
                <a:solidFill>
                  <a:srgbClr val="FF0000"/>
                </a:solidFill>
              </a:rPr>
              <a:t>}</a:t>
            </a:r>
          </a:p>
          <a:p>
            <a:endParaRPr lang="en-US" dirty="0" smtClean="0"/>
          </a:p>
        </p:txBody>
      </p:sp>
      <p:sp>
        <p:nvSpPr>
          <p:cNvPr id="6" name="TextBox 5"/>
          <p:cNvSpPr txBox="1"/>
          <p:nvPr/>
        </p:nvSpPr>
        <p:spPr>
          <a:xfrm>
            <a:off x="4191000" y="3200400"/>
            <a:ext cx="3962400" cy="2585323"/>
          </a:xfrm>
          <a:prstGeom prst="rect">
            <a:avLst/>
          </a:prstGeom>
          <a:noFill/>
        </p:spPr>
        <p:txBody>
          <a:bodyPr wrap="square" rtlCol="0">
            <a:spAutoFit/>
          </a:bodyPr>
          <a:lstStyle/>
          <a:p>
            <a:r>
              <a:rPr lang="en-US" dirty="0" smtClean="0">
                <a:solidFill>
                  <a:schemeClr val="accent2">
                    <a:lumMod val="75000"/>
                  </a:schemeClr>
                </a:solidFill>
              </a:rPr>
              <a:t>void main( )</a:t>
            </a:r>
          </a:p>
          <a:p>
            <a:r>
              <a:rPr lang="en-US" dirty="0" smtClean="0">
                <a:solidFill>
                  <a:schemeClr val="accent2">
                    <a:lumMod val="75000"/>
                  </a:schemeClr>
                </a:solidFill>
              </a:rPr>
              <a:t> { char name[ ] = “Algorithmic" ;</a:t>
            </a:r>
          </a:p>
          <a:p>
            <a:r>
              <a:rPr lang="en-US" dirty="0" smtClean="0">
                <a:solidFill>
                  <a:schemeClr val="accent2">
                    <a:lumMod val="75000"/>
                  </a:schemeClr>
                </a:solidFill>
              </a:rPr>
              <a:t> </a:t>
            </a:r>
            <a:r>
              <a:rPr lang="en-US" dirty="0" err="1" smtClean="0">
                <a:solidFill>
                  <a:schemeClr val="accent2">
                    <a:lumMod val="75000"/>
                  </a:schemeClr>
                </a:solidFill>
              </a:rPr>
              <a:t>int</a:t>
            </a:r>
            <a:r>
              <a:rPr lang="en-US" dirty="0" smtClean="0">
                <a:solidFill>
                  <a:schemeClr val="accent2">
                    <a:lumMod val="75000"/>
                  </a:schemeClr>
                </a:solidFill>
              </a:rPr>
              <a:t> </a:t>
            </a:r>
            <a:r>
              <a:rPr lang="en-US" dirty="0" err="1" smtClean="0">
                <a:solidFill>
                  <a:schemeClr val="accent2">
                    <a:lumMod val="75000"/>
                  </a:schemeClr>
                </a:solidFill>
              </a:rPr>
              <a:t>i</a:t>
            </a:r>
            <a:r>
              <a:rPr lang="en-US" dirty="0" smtClean="0">
                <a:solidFill>
                  <a:schemeClr val="accent2">
                    <a:lumMod val="75000"/>
                  </a:schemeClr>
                </a:solidFill>
              </a:rPr>
              <a:t> = 0 ; </a:t>
            </a:r>
          </a:p>
          <a:p>
            <a:r>
              <a:rPr lang="en-US" dirty="0" smtClean="0">
                <a:solidFill>
                  <a:schemeClr val="accent2">
                    <a:lumMod val="75000"/>
                  </a:schemeClr>
                </a:solidFill>
              </a:rPr>
              <a:t>while ( name[</a:t>
            </a:r>
            <a:r>
              <a:rPr lang="en-US" dirty="0" err="1" smtClean="0">
                <a:solidFill>
                  <a:schemeClr val="accent2">
                    <a:lumMod val="75000"/>
                  </a:schemeClr>
                </a:solidFill>
              </a:rPr>
              <a:t>i</a:t>
            </a:r>
            <a:r>
              <a:rPr lang="en-US" dirty="0" smtClean="0">
                <a:solidFill>
                  <a:schemeClr val="accent2">
                    <a:lumMod val="75000"/>
                  </a:schemeClr>
                </a:solidFill>
              </a:rPr>
              <a:t>] != `\0' )</a:t>
            </a:r>
          </a:p>
          <a:p>
            <a:r>
              <a:rPr lang="en-US" dirty="0" smtClean="0">
                <a:solidFill>
                  <a:schemeClr val="accent2">
                    <a:lumMod val="75000"/>
                  </a:schemeClr>
                </a:solidFill>
              </a:rPr>
              <a:t> { </a:t>
            </a:r>
            <a:r>
              <a:rPr lang="en-US" dirty="0" err="1" smtClean="0">
                <a:solidFill>
                  <a:schemeClr val="accent2">
                    <a:lumMod val="75000"/>
                  </a:schemeClr>
                </a:solidFill>
              </a:rPr>
              <a:t>printf</a:t>
            </a:r>
            <a:r>
              <a:rPr lang="en-US" dirty="0" smtClean="0">
                <a:solidFill>
                  <a:schemeClr val="accent2">
                    <a:lumMod val="75000"/>
                  </a:schemeClr>
                </a:solidFill>
              </a:rPr>
              <a:t> ( "%c", name[</a:t>
            </a:r>
            <a:r>
              <a:rPr lang="en-US" dirty="0" err="1" smtClean="0">
                <a:solidFill>
                  <a:schemeClr val="accent2">
                    <a:lumMod val="75000"/>
                  </a:schemeClr>
                </a:solidFill>
              </a:rPr>
              <a:t>i</a:t>
            </a:r>
            <a:r>
              <a:rPr lang="en-US" dirty="0" smtClean="0">
                <a:solidFill>
                  <a:schemeClr val="accent2">
                    <a:lumMod val="75000"/>
                  </a:schemeClr>
                </a:solidFill>
              </a:rPr>
              <a:t>] ) ;</a:t>
            </a:r>
          </a:p>
          <a:p>
            <a:r>
              <a:rPr lang="en-US" dirty="0" smtClean="0">
                <a:solidFill>
                  <a:schemeClr val="accent2">
                    <a:lumMod val="75000"/>
                  </a:schemeClr>
                </a:solidFill>
              </a:rPr>
              <a:t> </a:t>
            </a:r>
            <a:r>
              <a:rPr lang="en-US" dirty="0" err="1" smtClean="0">
                <a:solidFill>
                  <a:schemeClr val="accent2">
                    <a:lumMod val="75000"/>
                  </a:schemeClr>
                </a:solidFill>
              </a:rPr>
              <a:t>i</a:t>
            </a:r>
            <a:r>
              <a:rPr lang="en-US" dirty="0" smtClean="0">
                <a:solidFill>
                  <a:schemeClr val="accent2">
                    <a:lumMod val="75000"/>
                  </a:schemeClr>
                </a:solidFill>
              </a:rPr>
              <a:t>++ ; }</a:t>
            </a:r>
          </a:p>
          <a:p>
            <a:endParaRPr lang="en-US" dirty="0" smtClean="0">
              <a:solidFill>
                <a:schemeClr val="accent2">
                  <a:lumMod val="75000"/>
                </a:schemeClr>
              </a:solidFill>
            </a:endParaRPr>
          </a:p>
          <a:p>
            <a:r>
              <a:rPr lang="en-US" dirty="0" smtClean="0">
                <a:solidFill>
                  <a:schemeClr val="accent2">
                    <a:lumMod val="75000"/>
                  </a:schemeClr>
                </a:solidFill>
              </a:rPr>
              <a:t> }</a:t>
            </a:r>
          </a:p>
          <a:p>
            <a:endParaRPr lang="en-US" dirty="0"/>
          </a:p>
        </p:txBody>
      </p:sp>
    </p:spTree>
    <p:extLst>
      <p:ext uri="{BB962C8B-B14F-4D97-AF65-F5344CB8AC3E}">
        <p14:creationId xmlns:p14="http://schemas.microsoft.com/office/powerpoint/2010/main" val="2713248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533400"/>
            <a:ext cx="8001000" cy="5909310"/>
          </a:xfrm>
          <a:prstGeom prst="rect">
            <a:avLst/>
          </a:prstGeom>
          <a:noFill/>
        </p:spPr>
        <p:txBody>
          <a:bodyPr wrap="square" rtlCol="0">
            <a:spAutoFit/>
          </a:bodyPr>
          <a:lstStyle/>
          <a:p>
            <a:r>
              <a:rPr lang="en-US" dirty="0" smtClean="0"/>
              <a:t>/* Calculation of gross salary */ </a:t>
            </a:r>
          </a:p>
          <a:p>
            <a:r>
              <a:rPr lang="en-US" dirty="0" smtClean="0"/>
              <a:t>main( ) </a:t>
            </a:r>
          </a:p>
          <a:p>
            <a:r>
              <a:rPr lang="en-US" smtClean="0"/>
              <a:t>{  </a:t>
            </a:r>
          </a:p>
          <a:p>
            <a:r>
              <a:rPr lang="en-US" smtClean="0"/>
              <a:t>float   </a:t>
            </a:r>
            <a:r>
              <a:rPr lang="en-US" dirty="0" err="1" smtClean="0"/>
              <a:t>bs</a:t>
            </a:r>
            <a:r>
              <a:rPr lang="en-US" dirty="0" smtClean="0"/>
              <a:t>, </a:t>
            </a:r>
            <a:r>
              <a:rPr lang="en-US" dirty="0" err="1" smtClean="0"/>
              <a:t>gs</a:t>
            </a:r>
            <a:r>
              <a:rPr lang="en-US" dirty="0" smtClean="0"/>
              <a:t>, </a:t>
            </a:r>
            <a:r>
              <a:rPr lang="en-US" dirty="0" err="1" smtClean="0"/>
              <a:t>da</a:t>
            </a:r>
            <a:r>
              <a:rPr lang="en-US" dirty="0" smtClean="0"/>
              <a:t>, </a:t>
            </a:r>
            <a:r>
              <a:rPr lang="en-US" dirty="0" err="1" smtClean="0"/>
              <a:t>hra</a:t>
            </a:r>
            <a:r>
              <a:rPr lang="en-US" dirty="0" smtClean="0"/>
              <a:t> ; </a:t>
            </a:r>
          </a:p>
          <a:p>
            <a:r>
              <a:rPr lang="en-US" dirty="0" smtClean="0"/>
              <a:t> </a:t>
            </a:r>
          </a:p>
          <a:p>
            <a:r>
              <a:rPr lang="en-US" dirty="0" smtClean="0"/>
              <a:t> </a:t>
            </a:r>
            <a:r>
              <a:rPr lang="en-US" dirty="0" err="1" smtClean="0"/>
              <a:t>printf</a:t>
            </a:r>
            <a:r>
              <a:rPr lang="en-US" dirty="0" smtClean="0"/>
              <a:t> ( "Enter basic salary " ) ;  </a:t>
            </a:r>
          </a:p>
          <a:p>
            <a:r>
              <a:rPr lang="en-US" dirty="0" err="1" smtClean="0"/>
              <a:t>scanf</a:t>
            </a:r>
            <a:r>
              <a:rPr lang="en-US" dirty="0" smtClean="0"/>
              <a:t> ( "%f", &amp;</a:t>
            </a:r>
            <a:r>
              <a:rPr lang="en-US" dirty="0" err="1" smtClean="0"/>
              <a:t>bs</a:t>
            </a:r>
            <a:r>
              <a:rPr lang="en-US" dirty="0" smtClean="0"/>
              <a:t> ) ; </a:t>
            </a:r>
          </a:p>
          <a:p>
            <a:r>
              <a:rPr lang="en-US" dirty="0" smtClean="0"/>
              <a:t> </a:t>
            </a:r>
          </a:p>
          <a:p>
            <a:r>
              <a:rPr lang="en-US" dirty="0" smtClean="0"/>
              <a:t> if ( </a:t>
            </a:r>
            <a:r>
              <a:rPr lang="en-US" dirty="0" err="1" smtClean="0"/>
              <a:t>bs</a:t>
            </a:r>
            <a:r>
              <a:rPr lang="en-US" dirty="0" smtClean="0"/>
              <a:t> &lt; 1500 ) </a:t>
            </a:r>
          </a:p>
          <a:p>
            <a:r>
              <a:rPr lang="en-US" dirty="0" smtClean="0"/>
              <a:t> {  </a:t>
            </a:r>
          </a:p>
          <a:p>
            <a:r>
              <a:rPr lang="en-US" dirty="0" smtClean="0"/>
              <a:t> 	</a:t>
            </a:r>
            <a:r>
              <a:rPr lang="en-US" dirty="0" err="1" smtClean="0"/>
              <a:t>hra</a:t>
            </a:r>
            <a:r>
              <a:rPr lang="en-US" dirty="0" smtClean="0"/>
              <a:t> = </a:t>
            </a:r>
            <a:r>
              <a:rPr lang="en-US" dirty="0" err="1" smtClean="0"/>
              <a:t>bs</a:t>
            </a:r>
            <a:r>
              <a:rPr lang="en-US" dirty="0" smtClean="0"/>
              <a:t> * 10 / 100 ;   </a:t>
            </a:r>
          </a:p>
          <a:p>
            <a:r>
              <a:rPr lang="en-US" dirty="0" smtClean="0"/>
              <a:t>	</a:t>
            </a:r>
            <a:r>
              <a:rPr lang="en-US" dirty="0" err="1" smtClean="0"/>
              <a:t>da</a:t>
            </a:r>
            <a:r>
              <a:rPr lang="en-US" dirty="0" smtClean="0"/>
              <a:t> = </a:t>
            </a:r>
            <a:r>
              <a:rPr lang="en-US" dirty="0" err="1" smtClean="0"/>
              <a:t>bs</a:t>
            </a:r>
            <a:r>
              <a:rPr lang="en-US" dirty="0" smtClean="0"/>
              <a:t> * 90 / 100 ;  } </a:t>
            </a:r>
          </a:p>
          <a:p>
            <a:r>
              <a:rPr lang="en-US" dirty="0" smtClean="0"/>
              <a:t> else </a:t>
            </a:r>
          </a:p>
          <a:p>
            <a:r>
              <a:rPr lang="en-US" dirty="0" smtClean="0"/>
              <a:t> {   </a:t>
            </a:r>
          </a:p>
          <a:p>
            <a:r>
              <a:rPr lang="en-US" dirty="0" smtClean="0"/>
              <a:t>	</a:t>
            </a:r>
            <a:r>
              <a:rPr lang="en-US" dirty="0" err="1" smtClean="0"/>
              <a:t>hra</a:t>
            </a:r>
            <a:r>
              <a:rPr lang="en-US" dirty="0" smtClean="0"/>
              <a:t> = 500 ;   </a:t>
            </a:r>
          </a:p>
          <a:p>
            <a:r>
              <a:rPr lang="en-US" dirty="0" smtClean="0"/>
              <a:t>	</a:t>
            </a:r>
            <a:r>
              <a:rPr lang="en-US" dirty="0" err="1" smtClean="0"/>
              <a:t>da</a:t>
            </a:r>
            <a:r>
              <a:rPr lang="en-US" dirty="0" smtClean="0"/>
              <a:t> = </a:t>
            </a:r>
            <a:r>
              <a:rPr lang="en-US" dirty="0" err="1" smtClean="0"/>
              <a:t>bs</a:t>
            </a:r>
            <a:r>
              <a:rPr lang="en-US" dirty="0" smtClean="0"/>
              <a:t> * 98 / 100 ; </a:t>
            </a:r>
          </a:p>
          <a:p>
            <a:r>
              <a:rPr lang="en-US" dirty="0" smtClean="0"/>
              <a:t> } </a:t>
            </a:r>
          </a:p>
          <a:p>
            <a:r>
              <a:rPr lang="en-US" dirty="0" smtClean="0"/>
              <a:t> </a:t>
            </a:r>
          </a:p>
          <a:p>
            <a:r>
              <a:rPr lang="en-US" dirty="0" smtClean="0"/>
              <a:t> </a:t>
            </a:r>
            <a:r>
              <a:rPr lang="en-US" dirty="0" err="1" smtClean="0"/>
              <a:t>gs</a:t>
            </a:r>
            <a:r>
              <a:rPr lang="en-US" dirty="0" smtClean="0"/>
              <a:t> = </a:t>
            </a:r>
            <a:r>
              <a:rPr lang="en-US" dirty="0" err="1" smtClean="0"/>
              <a:t>bs</a:t>
            </a:r>
            <a:r>
              <a:rPr lang="en-US" dirty="0" smtClean="0"/>
              <a:t> + </a:t>
            </a:r>
            <a:r>
              <a:rPr lang="en-US" dirty="0" err="1" smtClean="0"/>
              <a:t>hra</a:t>
            </a:r>
            <a:r>
              <a:rPr lang="en-US" dirty="0" smtClean="0"/>
              <a:t> + </a:t>
            </a:r>
            <a:r>
              <a:rPr lang="en-US" dirty="0" err="1" smtClean="0"/>
              <a:t>da</a:t>
            </a:r>
            <a:r>
              <a:rPr lang="en-US" dirty="0" smtClean="0"/>
              <a:t> ;  </a:t>
            </a:r>
            <a:r>
              <a:rPr lang="en-US" dirty="0" err="1" smtClean="0"/>
              <a:t>printf</a:t>
            </a:r>
            <a:r>
              <a:rPr lang="en-US" dirty="0" smtClean="0"/>
              <a:t> ( "gross salary = Rs. %f", </a:t>
            </a:r>
            <a:r>
              <a:rPr lang="en-US" dirty="0" err="1" smtClean="0"/>
              <a:t>gs</a:t>
            </a:r>
            <a:r>
              <a:rPr lang="en-US" dirty="0" smtClean="0"/>
              <a:t> ) ; </a:t>
            </a:r>
          </a:p>
          <a:p>
            <a:endParaRPr lang="en-US" dirty="0" smtClean="0"/>
          </a:p>
          <a:p>
            <a:r>
              <a:rPr lang="en-US" dirty="0" smtClean="0"/>
              <a:t>}  </a:t>
            </a:r>
            <a:endParaRPr lang="en-US" dirty="0"/>
          </a:p>
        </p:txBody>
      </p:sp>
    </p:spTree>
    <p:extLst>
      <p:ext uri="{BB962C8B-B14F-4D97-AF65-F5344CB8AC3E}">
        <p14:creationId xmlns:p14="http://schemas.microsoft.com/office/powerpoint/2010/main" val="22903201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200400"/>
            <a:ext cx="5638800" cy="4154984"/>
          </a:xfrm>
          <a:prstGeom prst="rect">
            <a:avLst/>
          </a:prstGeom>
          <a:noFill/>
        </p:spPr>
        <p:txBody>
          <a:bodyPr wrap="square" rtlCol="0">
            <a:spAutoFit/>
          </a:bodyPr>
          <a:lstStyle/>
          <a:p>
            <a:endParaRPr lang="en-US" dirty="0" smtClean="0"/>
          </a:p>
          <a:p>
            <a:endParaRPr lang="en-US" sz="3200" dirty="0" smtClean="0"/>
          </a:p>
          <a:p>
            <a:r>
              <a:rPr lang="en-US" sz="3200" dirty="0" smtClean="0"/>
              <a:t>char name[20]; </a:t>
            </a:r>
          </a:p>
          <a:p>
            <a:r>
              <a:rPr lang="en-US" sz="3200" dirty="0" err="1" smtClean="0"/>
              <a:t>printf</a:t>
            </a:r>
            <a:r>
              <a:rPr lang="en-US" sz="3200" dirty="0" smtClean="0"/>
              <a:t>("Enter name, "); </a:t>
            </a:r>
          </a:p>
          <a:p>
            <a:r>
              <a:rPr lang="en-US" sz="3200" dirty="0" smtClean="0"/>
              <a:t>gets (name) ; </a:t>
            </a:r>
          </a:p>
          <a:p>
            <a:r>
              <a:rPr lang="en-US" sz="3200" dirty="0" err="1" smtClean="0"/>
              <a:t>printf</a:t>
            </a:r>
            <a:r>
              <a:rPr lang="en-US" sz="3200" dirty="0" smtClean="0"/>
              <a:t> (“entered name is. ") ; </a:t>
            </a:r>
          </a:p>
          <a:p>
            <a:r>
              <a:rPr lang="en-US" sz="3200" dirty="0" smtClean="0"/>
              <a:t>puts (name) ;</a:t>
            </a:r>
          </a:p>
          <a:p>
            <a:endParaRPr lang="en-US" dirty="0" smtClean="0"/>
          </a:p>
          <a:p>
            <a:endParaRPr lang="en-US" dirty="0" smtClean="0"/>
          </a:p>
          <a:p>
            <a:endParaRPr lang="en-US" dirty="0"/>
          </a:p>
        </p:txBody>
      </p:sp>
      <p:sp>
        <p:nvSpPr>
          <p:cNvPr id="3" name="TextBox 2"/>
          <p:cNvSpPr txBox="1"/>
          <p:nvPr/>
        </p:nvSpPr>
        <p:spPr>
          <a:xfrm>
            <a:off x="457200" y="533400"/>
            <a:ext cx="8153400" cy="2677656"/>
          </a:xfrm>
          <a:prstGeom prst="rect">
            <a:avLst/>
          </a:prstGeom>
          <a:noFill/>
        </p:spPr>
        <p:txBody>
          <a:bodyPr wrap="square" rtlCol="0">
            <a:spAutoFit/>
          </a:bodyPr>
          <a:lstStyle/>
          <a:p>
            <a:endParaRPr lang="en-US" sz="2400" dirty="0" smtClean="0"/>
          </a:p>
          <a:p>
            <a:pPr algn="just"/>
            <a:r>
              <a:rPr lang="en-US" sz="2400" dirty="0" err="1" smtClean="0">
                <a:solidFill>
                  <a:srgbClr val="7030A0"/>
                </a:solidFill>
              </a:rPr>
              <a:t>scanf</a:t>
            </a:r>
            <a:r>
              <a:rPr lang="en-US" sz="2400" dirty="0" smtClean="0">
                <a:solidFill>
                  <a:srgbClr val="7030A0"/>
                </a:solidFill>
              </a:rPr>
              <a:t>( ) is not capable of receiving multi-word strings. Therefore names such as ‘Algorithmic Thinking’ would be unacceptable.</a:t>
            </a:r>
          </a:p>
          <a:p>
            <a:pPr algn="just"/>
            <a:r>
              <a:rPr lang="en-US" sz="2400" dirty="0" smtClean="0"/>
              <a:t> </a:t>
            </a:r>
          </a:p>
          <a:p>
            <a:pPr algn="just"/>
            <a:r>
              <a:rPr lang="en-US" sz="2400" dirty="0" smtClean="0">
                <a:solidFill>
                  <a:srgbClr val="00B050"/>
                </a:solidFill>
              </a:rPr>
              <a:t>The gets() allows the user to enter the space-separated strings</a:t>
            </a:r>
            <a:endParaRPr lang="en-US" sz="2400" dirty="0">
              <a:solidFill>
                <a:srgbClr val="00B050"/>
              </a:solidFill>
            </a:endParaRPr>
          </a:p>
        </p:txBody>
      </p:sp>
    </p:spTree>
    <p:extLst>
      <p:ext uri="{BB962C8B-B14F-4D97-AF65-F5344CB8AC3E}">
        <p14:creationId xmlns:p14="http://schemas.microsoft.com/office/powerpoint/2010/main" val="83385210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609600"/>
            <a:ext cx="8229600" cy="4524315"/>
          </a:xfrm>
          <a:prstGeom prst="rect">
            <a:avLst/>
          </a:prstGeom>
          <a:noFill/>
        </p:spPr>
        <p:txBody>
          <a:bodyPr wrap="square" rtlCol="0">
            <a:spAutoFit/>
          </a:bodyPr>
          <a:lstStyle/>
          <a:p>
            <a:r>
              <a:rPr lang="en-US" dirty="0" smtClean="0">
                <a:solidFill>
                  <a:srgbClr val="00B050"/>
                </a:solidFill>
              </a:rPr>
              <a:t>C String Length: </a:t>
            </a:r>
          </a:p>
          <a:p>
            <a:r>
              <a:rPr lang="en-US" dirty="0" err="1" smtClean="0">
                <a:solidFill>
                  <a:srgbClr val="00B050"/>
                </a:solidFill>
              </a:rPr>
              <a:t>strlen</a:t>
            </a:r>
            <a:r>
              <a:rPr lang="en-US" dirty="0" smtClean="0">
                <a:solidFill>
                  <a:srgbClr val="00B050"/>
                </a:solidFill>
              </a:rPr>
              <a:t>() function</a:t>
            </a:r>
          </a:p>
          <a:p>
            <a:endParaRPr lang="en-US" dirty="0" smtClean="0">
              <a:solidFill>
                <a:srgbClr val="00B050"/>
              </a:solidFill>
            </a:endParaRPr>
          </a:p>
          <a:p>
            <a:endParaRPr lang="en-US" dirty="0" smtClean="0">
              <a:solidFill>
                <a:srgbClr val="00B050"/>
              </a:solidFill>
            </a:endParaRPr>
          </a:p>
          <a:p>
            <a:r>
              <a:rPr lang="en-US" dirty="0" smtClean="0"/>
              <a:t>The </a:t>
            </a:r>
            <a:r>
              <a:rPr lang="en-US" dirty="0" err="1" smtClean="0"/>
              <a:t>strlen</a:t>
            </a:r>
            <a:r>
              <a:rPr lang="en-US" dirty="0" smtClean="0"/>
              <a:t>() function returns the length of the given string. It doesn't count null character '\0'.</a:t>
            </a:r>
          </a:p>
          <a:p>
            <a:endParaRPr lang="en-US" dirty="0" smtClean="0">
              <a:solidFill>
                <a:srgbClr val="00B050"/>
              </a:solidFill>
            </a:endParaRPr>
          </a:p>
          <a:p>
            <a:r>
              <a:rPr lang="en-US" dirty="0" smtClean="0"/>
              <a:t>#include&lt;</a:t>
            </a:r>
            <a:r>
              <a:rPr lang="en-US" dirty="0" err="1" smtClean="0"/>
              <a:t>stdio.h</a:t>
            </a:r>
            <a:r>
              <a:rPr lang="en-US" dirty="0" smtClean="0"/>
              <a:t>&gt;  </a:t>
            </a:r>
          </a:p>
          <a:p>
            <a:r>
              <a:rPr lang="en-US" dirty="0" smtClean="0"/>
              <a:t>#include &lt;</a:t>
            </a:r>
            <a:r>
              <a:rPr lang="en-US" dirty="0" err="1" smtClean="0"/>
              <a:t>string.h</a:t>
            </a:r>
            <a:r>
              <a:rPr lang="en-US" dirty="0" smtClean="0"/>
              <a:t>&gt;    </a:t>
            </a:r>
          </a:p>
          <a:p>
            <a:r>
              <a:rPr lang="en-US" b="1" dirty="0" err="1" smtClean="0"/>
              <a:t>int</a:t>
            </a:r>
            <a:r>
              <a:rPr lang="en-US" dirty="0" smtClean="0"/>
              <a:t> main(){    </a:t>
            </a:r>
          </a:p>
          <a:p>
            <a:r>
              <a:rPr lang="en-US" b="1" dirty="0" smtClean="0"/>
              <a:t>char</a:t>
            </a:r>
            <a:r>
              <a:rPr lang="en-US" dirty="0" smtClean="0"/>
              <a:t> </a:t>
            </a:r>
            <a:r>
              <a:rPr lang="en-US" dirty="0" err="1" smtClean="0"/>
              <a:t>ch</a:t>
            </a:r>
            <a:r>
              <a:rPr lang="en-US" dirty="0" smtClean="0"/>
              <a:t>[20]={a', ‘l', ‘g', ‘o', 't', ‘r', ‘</a:t>
            </a:r>
            <a:r>
              <a:rPr lang="en-US" dirty="0" err="1" smtClean="0"/>
              <a:t>i</a:t>
            </a:r>
            <a:r>
              <a:rPr lang="en-US" dirty="0" smtClean="0"/>
              <a:t>', ‘t', ‘h', ‘m', '\0'};    </a:t>
            </a:r>
          </a:p>
          <a:p>
            <a:r>
              <a:rPr lang="en-US" dirty="0" smtClean="0"/>
              <a:t>   </a:t>
            </a:r>
            <a:r>
              <a:rPr lang="en-US" dirty="0" err="1" smtClean="0"/>
              <a:t>printf</a:t>
            </a:r>
            <a:r>
              <a:rPr lang="en-US" dirty="0" smtClean="0"/>
              <a:t>("Length of string is: %</a:t>
            </a:r>
            <a:r>
              <a:rPr lang="en-US" dirty="0" err="1" smtClean="0"/>
              <a:t>d",strlen</a:t>
            </a:r>
            <a:r>
              <a:rPr lang="en-US" dirty="0" smtClean="0"/>
              <a:t>(</a:t>
            </a:r>
            <a:r>
              <a:rPr lang="en-US" dirty="0" err="1" smtClean="0"/>
              <a:t>ch</a:t>
            </a:r>
            <a:r>
              <a:rPr lang="en-US" dirty="0" smtClean="0"/>
              <a:t>));    </a:t>
            </a:r>
          </a:p>
          <a:p>
            <a:r>
              <a:rPr lang="en-US" dirty="0" smtClean="0"/>
              <a:t> </a:t>
            </a:r>
            <a:r>
              <a:rPr lang="en-US" b="1" dirty="0" smtClean="0"/>
              <a:t>return</a:t>
            </a:r>
            <a:r>
              <a:rPr lang="en-US" dirty="0" smtClean="0"/>
              <a:t> 0;    </a:t>
            </a:r>
          </a:p>
          <a:p>
            <a:r>
              <a:rPr lang="en-US" dirty="0" smtClean="0"/>
              <a:t>}    </a:t>
            </a:r>
          </a:p>
          <a:p>
            <a:endParaRPr lang="en-US" dirty="0" smtClean="0">
              <a:solidFill>
                <a:srgbClr val="00B050"/>
              </a:solidFill>
            </a:endParaRPr>
          </a:p>
          <a:p>
            <a:endParaRPr lang="en-US" dirty="0"/>
          </a:p>
        </p:txBody>
      </p:sp>
    </p:spTree>
    <p:extLst>
      <p:ext uri="{BB962C8B-B14F-4D97-AF65-F5344CB8AC3E}">
        <p14:creationId xmlns:p14="http://schemas.microsoft.com/office/powerpoint/2010/main" val="7532139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457200"/>
            <a:ext cx="8001000" cy="6001643"/>
          </a:xfrm>
          <a:prstGeom prst="rect">
            <a:avLst/>
          </a:prstGeom>
          <a:noFill/>
        </p:spPr>
        <p:txBody>
          <a:bodyPr wrap="square" rtlCol="0">
            <a:spAutoFit/>
          </a:bodyPr>
          <a:lstStyle/>
          <a:p>
            <a:r>
              <a:rPr lang="en-US" sz="3200" dirty="0" err="1" smtClean="0"/>
              <a:t>strcpy</a:t>
            </a:r>
            <a:r>
              <a:rPr lang="en-US" sz="3200" dirty="0" smtClean="0"/>
              <a:t>()</a:t>
            </a:r>
          </a:p>
          <a:p>
            <a:endParaRPr lang="en-US" sz="3200" dirty="0" smtClean="0"/>
          </a:p>
          <a:p>
            <a:endParaRPr lang="en-US" sz="3200" dirty="0" smtClean="0"/>
          </a:p>
          <a:p>
            <a:r>
              <a:rPr lang="en-US" sz="3200" dirty="0" smtClean="0"/>
              <a:t>#include &lt;</a:t>
            </a:r>
            <a:r>
              <a:rPr lang="en-US" sz="3200" dirty="0" err="1" smtClean="0"/>
              <a:t>stdio.h</a:t>
            </a:r>
            <a:r>
              <a:rPr lang="en-US" sz="3200" dirty="0" smtClean="0"/>
              <a:t>&gt; </a:t>
            </a:r>
          </a:p>
          <a:p>
            <a:r>
              <a:rPr lang="en-US" sz="3200" dirty="0" smtClean="0"/>
              <a:t>#include &lt;</a:t>
            </a:r>
            <a:r>
              <a:rPr lang="en-US" sz="3200" dirty="0" err="1" smtClean="0"/>
              <a:t>string.h</a:t>
            </a:r>
            <a:r>
              <a:rPr lang="en-US" sz="3200" dirty="0" smtClean="0"/>
              <a:t>&gt;</a:t>
            </a:r>
          </a:p>
          <a:p>
            <a:r>
              <a:rPr lang="en-US" sz="3200" dirty="0" smtClean="0"/>
              <a:t>void main()</a:t>
            </a:r>
          </a:p>
          <a:p>
            <a:r>
              <a:rPr lang="en-US" sz="3200" dirty="0" smtClean="0"/>
              <a:t> { char str1[20] = "C programming";</a:t>
            </a:r>
          </a:p>
          <a:p>
            <a:r>
              <a:rPr lang="en-US" sz="3200" dirty="0" smtClean="0"/>
              <a:t> char str2[20];</a:t>
            </a:r>
          </a:p>
          <a:p>
            <a:r>
              <a:rPr lang="en-US" sz="3200" dirty="0" smtClean="0"/>
              <a:t> </a:t>
            </a:r>
          </a:p>
          <a:p>
            <a:r>
              <a:rPr lang="en-US" sz="3200" dirty="0" smtClean="0"/>
              <a:t> </a:t>
            </a:r>
            <a:r>
              <a:rPr lang="en-US" sz="3200" dirty="0" err="1" smtClean="0"/>
              <a:t>strcpy</a:t>
            </a:r>
            <a:r>
              <a:rPr lang="en-US" sz="3200" dirty="0" smtClean="0"/>
              <a:t>(str2, str1);  	 // copying str1 to str2</a:t>
            </a:r>
          </a:p>
          <a:p>
            <a:r>
              <a:rPr lang="en-US" sz="3200" dirty="0" smtClean="0"/>
              <a:t> puts(str2);   </a:t>
            </a:r>
          </a:p>
          <a:p>
            <a:r>
              <a:rPr lang="en-US" sz="3200" dirty="0" smtClean="0"/>
              <a:t> }</a:t>
            </a:r>
            <a:endParaRPr lang="en-US" sz="3200" dirty="0"/>
          </a:p>
        </p:txBody>
      </p:sp>
    </p:spTree>
    <p:extLst>
      <p:ext uri="{BB962C8B-B14F-4D97-AF65-F5344CB8AC3E}">
        <p14:creationId xmlns:p14="http://schemas.microsoft.com/office/powerpoint/2010/main" val="25810157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153400" cy="5632311"/>
          </a:xfrm>
          <a:prstGeom prst="rect">
            <a:avLst/>
          </a:prstGeom>
          <a:noFill/>
        </p:spPr>
        <p:txBody>
          <a:bodyPr wrap="square" rtlCol="0">
            <a:spAutoFit/>
          </a:bodyPr>
          <a:lstStyle/>
          <a:p>
            <a:r>
              <a:rPr lang="en-US" b="1" dirty="0" err="1" smtClean="0"/>
              <a:t>strcat</a:t>
            </a:r>
            <a:r>
              <a:rPr lang="en-US" b="1" dirty="0" smtClean="0"/>
              <a:t>()</a:t>
            </a:r>
          </a:p>
          <a:p>
            <a:endParaRPr lang="en-US" dirty="0" smtClean="0"/>
          </a:p>
          <a:p>
            <a:r>
              <a:rPr lang="en-US" dirty="0" smtClean="0"/>
              <a:t>the </a:t>
            </a:r>
            <a:r>
              <a:rPr lang="en-US" dirty="0" err="1" smtClean="0"/>
              <a:t>strcat</a:t>
            </a:r>
            <a:r>
              <a:rPr lang="en-US" dirty="0" smtClean="0"/>
              <a:t>() function </a:t>
            </a:r>
            <a:r>
              <a:rPr lang="en-US" dirty="0" err="1" smtClean="0"/>
              <a:t>contcatenates</a:t>
            </a:r>
            <a:r>
              <a:rPr lang="en-US" dirty="0" smtClean="0"/>
              <a:t> (joins) two strings.</a:t>
            </a:r>
          </a:p>
          <a:p>
            <a:endParaRPr lang="en-US" dirty="0" smtClean="0"/>
          </a:p>
          <a:p>
            <a:r>
              <a:rPr lang="en-US" dirty="0" smtClean="0"/>
              <a:t>#include &lt;</a:t>
            </a:r>
            <a:r>
              <a:rPr lang="en-US" dirty="0" err="1" smtClean="0"/>
              <a:t>stdio.h</a:t>
            </a:r>
            <a:r>
              <a:rPr lang="en-US" dirty="0" smtClean="0"/>
              <a:t>&gt; </a:t>
            </a:r>
          </a:p>
          <a:p>
            <a:r>
              <a:rPr lang="en-US" dirty="0" smtClean="0"/>
              <a:t>#include &lt;</a:t>
            </a:r>
            <a:r>
              <a:rPr lang="en-US" dirty="0" err="1" smtClean="0"/>
              <a:t>string.h</a:t>
            </a:r>
            <a:r>
              <a:rPr lang="en-US" dirty="0" smtClean="0"/>
              <a:t>&gt;</a:t>
            </a:r>
          </a:p>
          <a:p>
            <a:r>
              <a:rPr lang="en-US" dirty="0" smtClean="0"/>
              <a:t> void main() </a:t>
            </a:r>
          </a:p>
          <a:p>
            <a:r>
              <a:rPr lang="en-US" dirty="0" smtClean="0"/>
              <a:t>{ char str1[50] = “Algorithmic Thinking“;</a:t>
            </a:r>
          </a:p>
          <a:p>
            <a:r>
              <a:rPr lang="en-US" dirty="0" smtClean="0"/>
              <a:t>Char  str2[] = “Programming in c ";   </a:t>
            </a:r>
          </a:p>
          <a:p>
            <a:endParaRPr lang="en-US" dirty="0" smtClean="0"/>
          </a:p>
          <a:p>
            <a:r>
              <a:rPr lang="en-US" dirty="0" smtClean="0"/>
              <a:t>// concatenates str1 and str2 // the resultant string is stored in str1.</a:t>
            </a:r>
          </a:p>
          <a:p>
            <a:endParaRPr lang="en-US" dirty="0" smtClean="0"/>
          </a:p>
          <a:p>
            <a:r>
              <a:rPr lang="en-US" dirty="0" smtClean="0"/>
              <a:t> </a:t>
            </a:r>
            <a:r>
              <a:rPr lang="en-US" dirty="0" err="1" smtClean="0"/>
              <a:t>strcat</a:t>
            </a:r>
            <a:r>
              <a:rPr lang="en-US" dirty="0" smtClean="0"/>
              <a:t>(str1, str2); </a:t>
            </a:r>
          </a:p>
          <a:p>
            <a:r>
              <a:rPr lang="en-US" dirty="0" smtClean="0"/>
              <a:t>puts(str1);</a:t>
            </a:r>
          </a:p>
          <a:p>
            <a:r>
              <a:rPr lang="en-US" dirty="0" smtClean="0"/>
              <a:t> puts(str2);</a:t>
            </a:r>
          </a:p>
          <a:p>
            <a:r>
              <a:rPr lang="en-US" dirty="0" smtClean="0"/>
              <a:t>}</a:t>
            </a:r>
          </a:p>
          <a:p>
            <a:endParaRPr lang="en-US" dirty="0" smtClean="0"/>
          </a:p>
          <a:p>
            <a:r>
              <a:rPr lang="en-US" dirty="0" smtClean="0"/>
              <a:t>Output :</a:t>
            </a:r>
          </a:p>
          <a:p>
            <a:r>
              <a:rPr lang="en-US" dirty="0" smtClean="0"/>
              <a:t>Algorithm Thinking Programming in C</a:t>
            </a:r>
          </a:p>
          <a:p>
            <a:r>
              <a:rPr lang="en-US" dirty="0" smtClean="0"/>
              <a:t>Programming in c</a:t>
            </a:r>
            <a:endParaRPr lang="en-US" dirty="0"/>
          </a:p>
        </p:txBody>
      </p:sp>
    </p:spTree>
    <p:extLst>
      <p:ext uri="{BB962C8B-B14F-4D97-AF65-F5344CB8AC3E}">
        <p14:creationId xmlns:p14="http://schemas.microsoft.com/office/powerpoint/2010/main" val="91240168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153400" cy="4985980"/>
          </a:xfrm>
          <a:prstGeom prst="rect">
            <a:avLst/>
          </a:prstGeom>
          <a:noFill/>
        </p:spPr>
        <p:txBody>
          <a:bodyPr wrap="square" rtlCol="0">
            <a:spAutoFit/>
          </a:bodyPr>
          <a:lstStyle/>
          <a:p>
            <a:pPr fontAlgn="t"/>
            <a:r>
              <a:rPr lang="en-US" sz="2000" dirty="0" smtClean="0"/>
              <a:t>void main()</a:t>
            </a:r>
          </a:p>
          <a:p>
            <a:pPr fontAlgn="t"/>
            <a:r>
              <a:rPr lang="en-US" sz="2000" dirty="0" smtClean="0"/>
              <a:t>{</a:t>
            </a:r>
          </a:p>
          <a:p>
            <a:pPr fontAlgn="t"/>
            <a:r>
              <a:rPr lang="en-US" sz="2000" dirty="0" smtClean="0"/>
              <a:t>char string[50];</a:t>
            </a:r>
          </a:p>
          <a:p>
            <a:pPr fontAlgn="t"/>
            <a:r>
              <a:rPr lang="en-US" sz="2000" dirty="0" err="1" smtClean="0"/>
              <a:t>int</a:t>
            </a:r>
            <a:r>
              <a:rPr lang="en-US" sz="2000" dirty="0" smtClean="0"/>
              <a:t> </a:t>
            </a:r>
            <a:r>
              <a:rPr lang="en-US" sz="2000" dirty="0" err="1" smtClean="0"/>
              <a:t>i</a:t>
            </a:r>
            <a:r>
              <a:rPr lang="en-US" sz="2000" dirty="0" smtClean="0"/>
              <a:t>, length = 0;</a:t>
            </a:r>
          </a:p>
          <a:p>
            <a:pPr fontAlgn="t"/>
            <a:r>
              <a:rPr lang="en-US" sz="2000" dirty="0" smtClean="0"/>
              <a:t> </a:t>
            </a:r>
          </a:p>
          <a:p>
            <a:pPr fontAlgn="t"/>
            <a:r>
              <a:rPr lang="en-US" sz="2000" dirty="0" err="1" smtClean="0"/>
              <a:t>printf</a:t>
            </a:r>
            <a:r>
              <a:rPr lang="en-US" sz="2000" dirty="0" smtClean="0"/>
              <a:t>("Enter a string </a:t>
            </a:r>
            <a:r>
              <a:rPr lang="en-US" sz="2000" b="1" dirty="0" smtClean="0"/>
              <a:t>\n</a:t>
            </a:r>
            <a:r>
              <a:rPr lang="en-US" sz="2000" dirty="0" smtClean="0"/>
              <a:t>");</a:t>
            </a:r>
          </a:p>
          <a:p>
            <a:pPr fontAlgn="t"/>
            <a:r>
              <a:rPr lang="en-US" sz="2000" dirty="0" smtClean="0"/>
              <a:t>gets(string);</a:t>
            </a:r>
          </a:p>
          <a:p>
            <a:pPr fontAlgn="t"/>
            <a:endParaRPr lang="en-US" sz="2000" dirty="0" smtClean="0"/>
          </a:p>
          <a:p>
            <a:pPr fontAlgn="t"/>
            <a:r>
              <a:rPr lang="en-US" sz="2000" dirty="0" smtClean="0"/>
              <a:t>for (</a:t>
            </a:r>
            <a:r>
              <a:rPr lang="en-US" sz="2000" dirty="0" err="1" smtClean="0"/>
              <a:t>i</a:t>
            </a:r>
            <a:r>
              <a:rPr lang="en-US" sz="2000" dirty="0" smtClean="0"/>
              <a:t> = 0; string[</a:t>
            </a:r>
            <a:r>
              <a:rPr lang="en-US" sz="2000" dirty="0" err="1" smtClean="0"/>
              <a:t>i</a:t>
            </a:r>
            <a:r>
              <a:rPr lang="en-US" sz="2000" dirty="0" smtClean="0"/>
              <a:t>] != '</a:t>
            </a:r>
            <a:r>
              <a:rPr lang="en-US" sz="2000" b="1" dirty="0" smtClean="0"/>
              <a:t>\0</a:t>
            </a:r>
            <a:r>
              <a:rPr lang="en-US" sz="2000" dirty="0" smtClean="0"/>
              <a:t>'; </a:t>
            </a:r>
            <a:r>
              <a:rPr lang="en-US" sz="2000" dirty="0" err="1" smtClean="0"/>
              <a:t>i</a:t>
            </a:r>
            <a:r>
              <a:rPr lang="en-US" sz="2000" dirty="0" smtClean="0"/>
              <a:t>++)</a:t>
            </a:r>
          </a:p>
          <a:p>
            <a:pPr fontAlgn="t"/>
            <a:r>
              <a:rPr lang="en-US" sz="2000" dirty="0" smtClean="0"/>
              <a:t>{</a:t>
            </a:r>
          </a:p>
          <a:p>
            <a:pPr fontAlgn="t"/>
            <a:r>
              <a:rPr lang="en-US" sz="2000" dirty="0" smtClean="0"/>
              <a:t>length++;</a:t>
            </a:r>
          </a:p>
          <a:p>
            <a:pPr fontAlgn="t"/>
            <a:r>
              <a:rPr lang="en-US" sz="2000" dirty="0" smtClean="0"/>
              <a:t>}</a:t>
            </a:r>
          </a:p>
          <a:p>
            <a:pPr fontAlgn="t"/>
            <a:r>
              <a:rPr lang="en-US" sz="2000" dirty="0" err="1" smtClean="0"/>
              <a:t>printf</a:t>
            </a:r>
            <a:r>
              <a:rPr lang="en-US" sz="2000" dirty="0" smtClean="0"/>
              <a:t>("The length of a string is the number of characters in it </a:t>
            </a:r>
            <a:r>
              <a:rPr lang="en-US" sz="2000" b="1" dirty="0" smtClean="0"/>
              <a:t>\n</a:t>
            </a:r>
            <a:r>
              <a:rPr lang="en-US" sz="2000" dirty="0" smtClean="0"/>
              <a:t>");</a:t>
            </a:r>
          </a:p>
          <a:p>
            <a:pPr fontAlgn="t"/>
            <a:r>
              <a:rPr lang="en-US" sz="2000" dirty="0" err="1" smtClean="0"/>
              <a:t>printf</a:t>
            </a:r>
            <a:r>
              <a:rPr lang="en-US" sz="2000" dirty="0" smtClean="0"/>
              <a:t>("So, the length of %s = %d</a:t>
            </a:r>
            <a:r>
              <a:rPr lang="en-US" sz="2000" b="1" dirty="0" smtClean="0"/>
              <a:t>\n</a:t>
            </a:r>
            <a:r>
              <a:rPr lang="en-US" sz="2000" dirty="0" smtClean="0"/>
              <a:t>", string, length);</a:t>
            </a:r>
          </a:p>
          <a:p>
            <a:pPr fontAlgn="t"/>
            <a:r>
              <a:rPr lang="en-US" sz="2000" dirty="0" smtClean="0"/>
              <a:t>}</a:t>
            </a:r>
          </a:p>
          <a:p>
            <a:endParaRPr lang="en-US" dirty="0"/>
          </a:p>
        </p:txBody>
      </p:sp>
      <p:sp>
        <p:nvSpPr>
          <p:cNvPr id="3" name="TextBox 2"/>
          <p:cNvSpPr txBox="1"/>
          <p:nvPr/>
        </p:nvSpPr>
        <p:spPr>
          <a:xfrm>
            <a:off x="381000" y="304800"/>
            <a:ext cx="8305800" cy="369332"/>
          </a:xfrm>
          <a:prstGeom prst="rect">
            <a:avLst/>
          </a:prstGeom>
          <a:noFill/>
        </p:spPr>
        <p:txBody>
          <a:bodyPr wrap="square" rtlCol="0">
            <a:spAutoFit/>
          </a:bodyPr>
          <a:lstStyle/>
          <a:p>
            <a:r>
              <a:rPr lang="en-US" dirty="0" smtClean="0"/>
              <a:t>Print the length of the string length without using </a:t>
            </a:r>
            <a:r>
              <a:rPr lang="en-US" dirty="0" err="1" smtClean="0"/>
              <a:t>strlen</a:t>
            </a:r>
            <a:r>
              <a:rPr lang="en-US" dirty="0" smtClean="0"/>
              <a:t> function</a:t>
            </a:r>
            <a:endParaRPr lang="en-US" dirty="0"/>
          </a:p>
        </p:txBody>
      </p:sp>
    </p:spTree>
    <p:extLst>
      <p:ext uri="{BB962C8B-B14F-4D97-AF65-F5344CB8AC3E}">
        <p14:creationId xmlns:p14="http://schemas.microsoft.com/office/powerpoint/2010/main" val="360380248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19200"/>
            <a:ext cx="6096000" cy="5632311"/>
          </a:xfrm>
          <a:prstGeom prst="rect">
            <a:avLst/>
          </a:prstGeom>
        </p:spPr>
        <p:txBody>
          <a:bodyPr wrap="square">
            <a:spAutoFit/>
          </a:bodyPr>
          <a:lstStyle/>
          <a:p>
            <a:r>
              <a:rPr lang="en-US" sz="2400" dirty="0" smtClean="0"/>
              <a:t>Write a program to find the length of a string. </a:t>
            </a:r>
          </a:p>
          <a:p>
            <a:r>
              <a:rPr lang="en-US" sz="2400" dirty="0" err="1" smtClean="0"/>
              <a:t>int</a:t>
            </a:r>
            <a:r>
              <a:rPr lang="en-US" sz="2400" dirty="0" smtClean="0"/>
              <a:t> main() </a:t>
            </a:r>
          </a:p>
          <a:p>
            <a:r>
              <a:rPr lang="en-US" sz="2400" dirty="0" smtClean="0"/>
              <a:t>{ char </a:t>
            </a:r>
            <a:r>
              <a:rPr lang="en-US" sz="2400" dirty="0" err="1" smtClean="0"/>
              <a:t>str</a:t>
            </a:r>
            <a:r>
              <a:rPr lang="en-US" sz="2400" dirty="0" smtClean="0"/>
              <a:t>[100];</a:t>
            </a:r>
          </a:p>
          <a:p>
            <a:r>
              <a:rPr lang="en-US" sz="2400" dirty="0" err="1" smtClean="0"/>
              <a:t>Int</a:t>
            </a:r>
            <a:r>
              <a:rPr lang="en-US" sz="2400" dirty="0" smtClean="0"/>
              <a:t> </a:t>
            </a:r>
            <a:r>
              <a:rPr lang="en-US" sz="2400" dirty="0" err="1" smtClean="0"/>
              <a:t>i</a:t>
            </a:r>
            <a:r>
              <a:rPr lang="en-US" sz="2400" dirty="0" smtClean="0"/>
              <a:t> = 0, length; </a:t>
            </a:r>
          </a:p>
          <a:p>
            <a:r>
              <a:rPr lang="en-US" sz="2400" dirty="0" err="1" smtClean="0"/>
              <a:t>clrscr</a:t>
            </a:r>
            <a:r>
              <a:rPr lang="en-US" sz="2400" dirty="0" smtClean="0"/>
              <a:t>(); </a:t>
            </a:r>
          </a:p>
          <a:p>
            <a:r>
              <a:rPr lang="en-US" sz="2400" dirty="0" err="1" smtClean="0"/>
              <a:t>printf</a:t>
            </a:r>
            <a:r>
              <a:rPr lang="en-US" sz="2400" dirty="0" smtClean="0"/>
              <a:t>("\n Enter the string : "); </a:t>
            </a:r>
          </a:p>
          <a:p>
            <a:r>
              <a:rPr lang="en-US" sz="2400" dirty="0" smtClean="0"/>
              <a:t>gets(</a:t>
            </a:r>
            <a:r>
              <a:rPr lang="en-US" sz="2400" dirty="0" err="1" smtClean="0"/>
              <a:t>str</a:t>
            </a:r>
            <a:r>
              <a:rPr lang="en-US" sz="2400" dirty="0" smtClean="0"/>
              <a:t>) </a:t>
            </a:r>
          </a:p>
          <a:p>
            <a:r>
              <a:rPr lang="en-US" sz="2400" dirty="0" smtClean="0"/>
              <a:t>while(</a:t>
            </a:r>
            <a:r>
              <a:rPr lang="en-US" sz="2400" dirty="0" err="1" smtClean="0"/>
              <a:t>str</a:t>
            </a:r>
            <a:r>
              <a:rPr lang="en-US" sz="2400" dirty="0" smtClean="0"/>
              <a:t>[</a:t>
            </a:r>
            <a:r>
              <a:rPr lang="en-US" sz="2400" dirty="0" err="1" smtClean="0"/>
              <a:t>i</a:t>
            </a:r>
            <a:r>
              <a:rPr lang="en-US" sz="2400" dirty="0" smtClean="0"/>
              <a:t>] != '\0')</a:t>
            </a:r>
          </a:p>
          <a:p>
            <a:r>
              <a:rPr lang="en-US" sz="2400" dirty="0" smtClean="0"/>
              <a:t> </a:t>
            </a:r>
            <a:r>
              <a:rPr lang="en-US" sz="2400" dirty="0" err="1" smtClean="0"/>
              <a:t>i</a:t>
            </a:r>
            <a:r>
              <a:rPr lang="en-US" sz="2400" dirty="0" smtClean="0"/>
              <a:t>++; </a:t>
            </a:r>
          </a:p>
          <a:p>
            <a:r>
              <a:rPr lang="en-US" sz="2400" dirty="0" smtClean="0"/>
              <a:t>length = </a:t>
            </a:r>
            <a:r>
              <a:rPr lang="en-US" sz="2400" dirty="0" err="1" smtClean="0"/>
              <a:t>i</a:t>
            </a:r>
            <a:r>
              <a:rPr lang="en-US" sz="2400" dirty="0" smtClean="0"/>
              <a:t>; </a:t>
            </a:r>
          </a:p>
          <a:p>
            <a:r>
              <a:rPr lang="en-US" sz="2400" dirty="0" err="1" smtClean="0"/>
              <a:t>printf</a:t>
            </a:r>
            <a:r>
              <a:rPr lang="en-US" sz="2400" dirty="0" smtClean="0"/>
              <a:t>("\n The length of the string is : %d", length); </a:t>
            </a:r>
          </a:p>
          <a:p>
            <a:r>
              <a:rPr lang="en-US" sz="2400" dirty="0" err="1" smtClean="0"/>
              <a:t>getch</a:t>
            </a:r>
            <a:r>
              <a:rPr lang="en-US" sz="2400" dirty="0" smtClean="0"/>
              <a:t>() </a:t>
            </a:r>
          </a:p>
          <a:p>
            <a:r>
              <a:rPr lang="en-US" sz="2400" dirty="0" smtClean="0"/>
              <a:t>return 0; </a:t>
            </a:r>
            <a:r>
              <a:rPr lang="en-US" dirty="0" smtClean="0"/>
              <a:t>} </a:t>
            </a:r>
          </a:p>
        </p:txBody>
      </p:sp>
    </p:spTree>
    <p:extLst>
      <p:ext uri="{BB962C8B-B14F-4D97-AF65-F5344CB8AC3E}">
        <p14:creationId xmlns:p14="http://schemas.microsoft.com/office/powerpoint/2010/main" val="35659259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57200"/>
            <a:ext cx="8077200" cy="5909310"/>
          </a:xfrm>
          <a:prstGeom prst="rect">
            <a:avLst/>
          </a:prstGeom>
          <a:noFill/>
        </p:spPr>
        <p:txBody>
          <a:bodyPr wrap="square" rtlCol="0">
            <a:spAutoFit/>
          </a:bodyPr>
          <a:lstStyle/>
          <a:p>
            <a:r>
              <a:rPr lang="en-US" dirty="0" smtClean="0"/>
              <a:t>Write a program to append a string to another string. </a:t>
            </a:r>
          </a:p>
          <a:p>
            <a:endParaRPr lang="en-US" dirty="0" smtClean="0"/>
          </a:p>
          <a:p>
            <a:endParaRPr lang="en-US" dirty="0" smtClean="0"/>
          </a:p>
          <a:p>
            <a:r>
              <a:rPr lang="en-US" dirty="0" err="1" smtClean="0"/>
              <a:t>int</a:t>
            </a:r>
            <a:r>
              <a:rPr lang="en-US" dirty="0" smtClean="0"/>
              <a:t> main() </a:t>
            </a:r>
          </a:p>
          <a:p>
            <a:r>
              <a:rPr lang="en-US" dirty="0" smtClean="0"/>
              <a:t>{ char </a:t>
            </a:r>
            <a:r>
              <a:rPr lang="en-US" dirty="0" err="1" smtClean="0"/>
              <a:t>Dest_Str</a:t>
            </a:r>
            <a:r>
              <a:rPr lang="en-US" dirty="0" smtClean="0"/>
              <a:t>[100]; </a:t>
            </a:r>
          </a:p>
          <a:p>
            <a:r>
              <a:rPr lang="en-US" dirty="0" smtClean="0"/>
              <a:t>Char </a:t>
            </a:r>
            <a:r>
              <a:rPr lang="en-US" dirty="0" err="1" smtClean="0"/>
              <a:t>Source_Str</a:t>
            </a:r>
            <a:r>
              <a:rPr lang="en-US" dirty="0" smtClean="0"/>
              <a:t>[50]; </a:t>
            </a:r>
          </a:p>
          <a:p>
            <a:r>
              <a:rPr lang="en-US" dirty="0" err="1" smtClean="0"/>
              <a:t>int</a:t>
            </a:r>
            <a:r>
              <a:rPr lang="en-US" dirty="0" smtClean="0"/>
              <a:t> </a:t>
            </a:r>
            <a:r>
              <a:rPr lang="en-US" dirty="0" err="1" smtClean="0"/>
              <a:t>i</a:t>
            </a:r>
            <a:r>
              <a:rPr lang="en-US" dirty="0" smtClean="0"/>
              <a:t>=0, j=0; </a:t>
            </a:r>
            <a:r>
              <a:rPr lang="en-US" dirty="0" err="1" smtClean="0"/>
              <a:t>clrscr</a:t>
            </a:r>
            <a:r>
              <a:rPr lang="en-US" dirty="0" smtClean="0"/>
              <a:t>(); </a:t>
            </a:r>
          </a:p>
          <a:p>
            <a:r>
              <a:rPr lang="en-US" dirty="0" err="1" smtClean="0"/>
              <a:t>printf</a:t>
            </a:r>
            <a:r>
              <a:rPr lang="en-US" dirty="0" smtClean="0"/>
              <a:t>("\n Enter the source string : ");</a:t>
            </a:r>
          </a:p>
          <a:p>
            <a:r>
              <a:rPr lang="en-US" dirty="0" smtClean="0"/>
              <a:t> gets(</a:t>
            </a:r>
            <a:r>
              <a:rPr lang="en-US" dirty="0" err="1" smtClean="0"/>
              <a:t>Source_Str</a:t>
            </a:r>
            <a:r>
              <a:rPr lang="en-US" dirty="0" smtClean="0"/>
              <a:t>); </a:t>
            </a:r>
          </a:p>
          <a:p>
            <a:r>
              <a:rPr lang="en-US" dirty="0" err="1" smtClean="0"/>
              <a:t>printf</a:t>
            </a:r>
            <a:r>
              <a:rPr lang="en-US" dirty="0" smtClean="0"/>
              <a:t>("\n Enter the destination string : ");</a:t>
            </a:r>
          </a:p>
          <a:p>
            <a:r>
              <a:rPr lang="en-US" dirty="0" smtClean="0"/>
              <a:t> gets(</a:t>
            </a:r>
            <a:r>
              <a:rPr lang="en-US" dirty="0" err="1" smtClean="0"/>
              <a:t>Dest_Str</a:t>
            </a:r>
            <a:r>
              <a:rPr lang="en-US" dirty="0" smtClean="0"/>
              <a:t>);</a:t>
            </a:r>
          </a:p>
          <a:p>
            <a:r>
              <a:rPr lang="en-US" dirty="0" smtClean="0"/>
              <a:t> while(</a:t>
            </a:r>
            <a:r>
              <a:rPr lang="en-US" dirty="0" err="1" smtClean="0"/>
              <a:t>Dest_Str</a:t>
            </a:r>
            <a:r>
              <a:rPr lang="en-US" dirty="0" smtClean="0"/>
              <a:t>[</a:t>
            </a:r>
            <a:r>
              <a:rPr lang="en-US" dirty="0" err="1" smtClean="0"/>
              <a:t>i</a:t>
            </a:r>
            <a:r>
              <a:rPr lang="en-US" dirty="0" smtClean="0"/>
              <a:t>] != '\0')</a:t>
            </a:r>
          </a:p>
          <a:p>
            <a:r>
              <a:rPr lang="en-US" dirty="0" smtClean="0"/>
              <a:t>{ </a:t>
            </a:r>
            <a:r>
              <a:rPr lang="en-US" dirty="0" err="1" smtClean="0"/>
              <a:t>i</a:t>
            </a:r>
            <a:r>
              <a:rPr lang="en-US" dirty="0" smtClean="0"/>
              <a:t>++; }</a:t>
            </a:r>
          </a:p>
          <a:p>
            <a:r>
              <a:rPr lang="en-US" dirty="0" smtClean="0"/>
              <a:t>while(</a:t>
            </a:r>
            <a:r>
              <a:rPr lang="en-US" dirty="0" err="1" smtClean="0"/>
              <a:t>Source_Str</a:t>
            </a:r>
            <a:r>
              <a:rPr lang="en-US" dirty="0" smtClean="0"/>
              <a:t>[j] != '\0')</a:t>
            </a:r>
          </a:p>
          <a:p>
            <a:r>
              <a:rPr lang="en-US" dirty="0" smtClean="0"/>
              <a:t> { </a:t>
            </a:r>
            <a:r>
              <a:rPr lang="en-US" dirty="0" err="1" smtClean="0"/>
              <a:t>Dest_Str</a:t>
            </a:r>
            <a:r>
              <a:rPr lang="en-US" dirty="0" smtClean="0"/>
              <a:t>[</a:t>
            </a:r>
            <a:r>
              <a:rPr lang="en-US" dirty="0" err="1" smtClean="0"/>
              <a:t>i</a:t>
            </a:r>
            <a:r>
              <a:rPr lang="en-US" dirty="0" smtClean="0"/>
              <a:t>] = </a:t>
            </a:r>
            <a:r>
              <a:rPr lang="en-US" dirty="0" err="1" smtClean="0"/>
              <a:t>Source_Str</a:t>
            </a:r>
            <a:r>
              <a:rPr lang="en-US" dirty="0" smtClean="0"/>
              <a:t>[j]; </a:t>
            </a:r>
          </a:p>
          <a:p>
            <a:r>
              <a:rPr lang="en-US" dirty="0" err="1" smtClean="0"/>
              <a:t>i</a:t>
            </a:r>
            <a:r>
              <a:rPr lang="en-US" dirty="0" smtClean="0"/>
              <a:t>++;</a:t>
            </a:r>
          </a:p>
          <a:p>
            <a:r>
              <a:rPr lang="en-US" dirty="0" smtClean="0"/>
              <a:t> j++; }</a:t>
            </a:r>
          </a:p>
          <a:p>
            <a:r>
              <a:rPr lang="en-US" dirty="0" smtClean="0"/>
              <a:t> </a:t>
            </a:r>
            <a:r>
              <a:rPr lang="en-US" dirty="0" err="1" smtClean="0"/>
              <a:t>Dest_Str</a:t>
            </a:r>
            <a:r>
              <a:rPr lang="en-US" dirty="0" smtClean="0"/>
              <a:t>[</a:t>
            </a:r>
            <a:r>
              <a:rPr lang="en-US" dirty="0" err="1" smtClean="0"/>
              <a:t>i</a:t>
            </a:r>
            <a:r>
              <a:rPr lang="en-US" dirty="0" smtClean="0"/>
              <a:t>] = '\0';</a:t>
            </a:r>
          </a:p>
          <a:p>
            <a:r>
              <a:rPr lang="en-US" dirty="0" smtClean="0"/>
              <a:t> </a:t>
            </a:r>
            <a:r>
              <a:rPr lang="en-US" dirty="0" err="1" smtClean="0"/>
              <a:t>printf</a:t>
            </a:r>
            <a:r>
              <a:rPr lang="en-US" dirty="0" smtClean="0"/>
              <a:t>("\n After appending, the destination string is : ");</a:t>
            </a:r>
          </a:p>
          <a:p>
            <a:r>
              <a:rPr lang="en-US" dirty="0" smtClean="0"/>
              <a:t> puts(</a:t>
            </a:r>
            <a:r>
              <a:rPr lang="en-US" dirty="0" err="1" smtClean="0"/>
              <a:t>Dest_Str</a:t>
            </a:r>
            <a:r>
              <a:rPr lang="en-US" dirty="0" smtClean="0"/>
              <a:t>); </a:t>
            </a:r>
            <a:r>
              <a:rPr lang="en-US" dirty="0" err="1" smtClean="0"/>
              <a:t>getch</a:t>
            </a:r>
            <a:r>
              <a:rPr lang="en-US" dirty="0" smtClean="0"/>
              <a:t>(); return 0;</a:t>
            </a:r>
          </a:p>
          <a:p>
            <a:r>
              <a:rPr lang="en-US" dirty="0" smtClean="0"/>
              <a:t>}</a:t>
            </a:r>
            <a:endParaRPr lang="en-US" dirty="0"/>
          </a:p>
        </p:txBody>
      </p:sp>
    </p:spTree>
    <p:extLst>
      <p:ext uri="{BB962C8B-B14F-4D97-AF65-F5344CB8AC3E}">
        <p14:creationId xmlns:p14="http://schemas.microsoft.com/office/powerpoint/2010/main" val="167216588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001000" cy="6093976"/>
          </a:xfrm>
          <a:prstGeom prst="rect">
            <a:avLst/>
          </a:prstGeom>
          <a:noFill/>
        </p:spPr>
        <p:txBody>
          <a:bodyPr wrap="square" rtlCol="0">
            <a:spAutoFit/>
          </a:bodyPr>
          <a:lstStyle/>
          <a:p>
            <a:r>
              <a:rPr lang="en-US" sz="2400" dirty="0" smtClean="0"/>
              <a:t>The </a:t>
            </a:r>
            <a:r>
              <a:rPr lang="en-US" sz="2400" dirty="0" err="1" smtClean="0">
                <a:solidFill>
                  <a:srgbClr val="00B050"/>
                </a:solidFill>
              </a:rPr>
              <a:t>strcmp</a:t>
            </a:r>
            <a:r>
              <a:rPr lang="en-US" sz="2400" dirty="0" smtClean="0">
                <a:solidFill>
                  <a:srgbClr val="00B050"/>
                </a:solidFill>
              </a:rPr>
              <a:t>()</a:t>
            </a:r>
            <a:r>
              <a:rPr lang="en-US" sz="2400" dirty="0" smtClean="0"/>
              <a:t> compares two strings character by character. If the strings are equal, the function returns 0.</a:t>
            </a:r>
          </a:p>
          <a:p>
            <a:endParaRPr lang="en-US" sz="2400" dirty="0" smtClean="0"/>
          </a:p>
          <a:p>
            <a:r>
              <a:rPr lang="en-US" sz="2400" b="1" dirty="0" smtClean="0"/>
              <a:t>Return Value from </a:t>
            </a:r>
            <a:r>
              <a:rPr lang="en-US" sz="2400" b="1" dirty="0" err="1" smtClean="0"/>
              <a:t>strcmp</a:t>
            </a:r>
            <a:r>
              <a:rPr lang="en-US" sz="2400" b="1" dirty="0" smtClean="0"/>
              <a:t>()</a:t>
            </a:r>
          </a:p>
          <a:p>
            <a:endParaRPr lang="en-US" sz="2400" dirty="0" smtClean="0">
              <a:solidFill>
                <a:schemeClr val="accent6">
                  <a:lumMod val="60000"/>
                  <a:lumOff val="40000"/>
                </a:schemeClr>
              </a:solidFill>
            </a:endParaRPr>
          </a:p>
          <a:p>
            <a:r>
              <a:rPr lang="en-US" sz="2400" dirty="0" smtClean="0">
                <a:solidFill>
                  <a:schemeClr val="accent6">
                    <a:lumMod val="60000"/>
                    <a:lumOff val="40000"/>
                  </a:schemeClr>
                </a:solidFill>
              </a:rPr>
              <a:t>0		if strings are equal</a:t>
            </a:r>
          </a:p>
          <a:p>
            <a:endParaRPr lang="en-US" sz="2400" dirty="0" smtClean="0">
              <a:solidFill>
                <a:schemeClr val="accent6">
                  <a:lumMod val="60000"/>
                  <a:lumOff val="40000"/>
                </a:schemeClr>
              </a:solidFill>
            </a:endParaRPr>
          </a:p>
          <a:p>
            <a:r>
              <a:rPr lang="en-US" sz="2400" dirty="0" smtClean="0">
                <a:solidFill>
                  <a:schemeClr val="accent6">
                    <a:lumMod val="60000"/>
                    <a:lumOff val="40000"/>
                  </a:schemeClr>
                </a:solidFill>
              </a:rPr>
              <a:t>&gt;0		if the first non-matching character in str1 is 		greater 	(in ASCII) than 	that 			of str2.</a:t>
            </a:r>
          </a:p>
          <a:p>
            <a:endParaRPr lang="en-US" sz="2400" dirty="0" smtClean="0">
              <a:solidFill>
                <a:schemeClr val="accent6">
                  <a:lumMod val="60000"/>
                  <a:lumOff val="40000"/>
                </a:schemeClr>
              </a:solidFill>
            </a:endParaRPr>
          </a:p>
          <a:p>
            <a:r>
              <a:rPr lang="en-US" sz="2400" dirty="0" smtClean="0">
                <a:solidFill>
                  <a:schemeClr val="accent6">
                    <a:lumMod val="60000"/>
                    <a:lumOff val="40000"/>
                  </a:schemeClr>
                </a:solidFill>
              </a:rPr>
              <a:t>&lt;0  		 if the first non-matching character in str1 is 		lower 	(in ASCII) than 	that of 			str2.</a:t>
            </a:r>
          </a:p>
          <a:p>
            <a:endParaRPr lang="en-US" dirty="0" smtClean="0"/>
          </a:p>
          <a:p>
            <a:r>
              <a:rPr lang="en-US" dirty="0" smtClean="0"/>
              <a:t/>
            </a:r>
            <a:br>
              <a:rPr lang="en-US" dirty="0" smtClean="0"/>
            </a:br>
            <a:endParaRPr lang="en-US" dirty="0"/>
          </a:p>
        </p:txBody>
      </p:sp>
    </p:spTree>
    <p:extLst>
      <p:ext uri="{BB962C8B-B14F-4D97-AF65-F5344CB8AC3E}">
        <p14:creationId xmlns:p14="http://schemas.microsoft.com/office/powerpoint/2010/main" val="85512580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8001000" cy="6001643"/>
          </a:xfrm>
          <a:prstGeom prst="rect">
            <a:avLst/>
          </a:prstGeom>
          <a:noFill/>
        </p:spPr>
        <p:txBody>
          <a:bodyPr wrap="square" rtlCol="0">
            <a:spAutoFit/>
          </a:bodyPr>
          <a:lstStyle/>
          <a:p>
            <a:r>
              <a:rPr lang="en-US" sz="3200" dirty="0" smtClean="0"/>
              <a:t>#include &lt;</a:t>
            </a:r>
            <a:r>
              <a:rPr lang="en-US" sz="3200" dirty="0" err="1" smtClean="0"/>
              <a:t>stdio.h</a:t>
            </a:r>
            <a:r>
              <a:rPr lang="en-US" sz="3200" dirty="0" smtClean="0"/>
              <a:t>&gt;</a:t>
            </a:r>
          </a:p>
          <a:p>
            <a:r>
              <a:rPr lang="en-US" sz="3200" dirty="0" smtClean="0"/>
              <a:t>#include&lt;</a:t>
            </a:r>
            <a:r>
              <a:rPr lang="en-US" sz="3200" dirty="0" err="1" smtClean="0"/>
              <a:t>strings.h</a:t>
            </a:r>
            <a:r>
              <a:rPr lang="en-US" sz="3200" dirty="0" smtClean="0"/>
              <a:t>&gt;</a:t>
            </a:r>
          </a:p>
          <a:p>
            <a:r>
              <a:rPr lang="en-US" sz="3200" dirty="0" err="1" smtClean="0"/>
              <a:t>int</a:t>
            </a:r>
            <a:r>
              <a:rPr lang="en-US" sz="3200" dirty="0" smtClean="0"/>
              <a:t> main()</a:t>
            </a:r>
          </a:p>
          <a:p>
            <a:r>
              <a:rPr lang="en-US" sz="3200" dirty="0" smtClean="0"/>
              <a:t>{    char </a:t>
            </a:r>
            <a:r>
              <a:rPr lang="en-US" sz="3200" dirty="0" smtClean="0">
                <a:solidFill>
                  <a:srgbClr val="00B050"/>
                </a:solidFill>
              </a:rPr>
              <a:t>str1[]="abcd</a:t>
            </a:r>
            <a:r>
              <a:rPr lang="en-US" sz="3200" dirty="0" smtClean="0"/>
              <a:t>",</a:t>
            </a:r>
            <a:r>
              <a:rPr lang="en-US" sz="3200" dirty="0" smtClean="0">
                <a:solidFill>
                  <a:schemeClr val="accent6">
                    <a:lumMod val="40000"/>
                    <a:lumOff val="60000"/>
                  </a:schemeClr>
                </a:solidFill>
              </a:rPr>
              <a:t>str2[]="</a:t>
            </a:r>
            <a:r>
              <a:rPr lang="en-US" sz="3200" dirty="0" err="1" smtClean="0">
                <a:solidFill>
                  <a:schemeClr val="accent6">
                    <a:lumMod val="40000"/>
                    <a:lumOff val="60000"/>
                  </a:schemeClr>
                </a:solidFill>
              </a:rPr>
              <a:t>abCd</a:t>
            </a:r>
            <a:r>
              <a:rPr lang="en-US" sz="3200" dirty="0" smtClean="0">
                <a:solidFill>
                  <a:schemeClr val="accent6">
                    <a:lumMod val="40000"/>
                    <a:lumOff val="60000"/>
                  </a:schemeClr>
                </a:solidFill>
              </a:rPr>
              <a:t>"</a:t>
            </a:r>
            <a:r>
              <a:rPr lang="en-US" sz="3200" dirty="0" smtClean="0"/>
              <a:t>, </a:t>
            </a:r>
            <a:r>
              <a:rPr lang="en-US" sz="3200" dirty="0" smtClean="0">
                <a:solidFill>
                  <a:srgbClr val="00B050"/>
                </a:solidFill>
              </a:rPr>
              <a:t>str3[]="</a:t>
            </a:r>
            <a:r>
              <a:rPr lang="en-US" sz="3200" dirty="0" err="1" smtClean="0">
                <a:solidFill>
                  <a:srgbClr val="00B050"/>
                </a:solidFill>
              </a:rPr>
              <a:t>abcd</a:t>
            </a:r>
            <a:r>
              <a:rPr lang="en-US" sz="3200" dirty="0" smtClean="0">
                <a:solidFill>
                  <a:srgbClr val="00B050"/>
                </a:solidFill>
              </a:rPr>
              <a:t>";</a:t>
            </a:r>
          </a:p>
          <a:p>
            <a:r>
              <a:rPr lang="en-US" sz="3200" dirty="0" err="1" smtClean="0"/>
              <a:t>int</a:t>
            </a:r>
            <a:r>
              <a:rPr lang="en-US" sz="3200" dirty="0" smtClean="0"/>
              <a:t> result1,result2; </a:t>
            </a:r>
          </a:p>
          <a:p>
            <a:r>
              <a:rPr lang="en-US" sz="3200" dirty="0" smtClean="0">
                <a:solidFill>
                  <a:schemeClr val="accent5">
                    <a:lumMod val="50000"/>
                  </a:schemeClr>
                </a:solidFill>
              </a:rPr>
              <a:t>result1= </a:t>
            </a:r>
            <a:r>
              <a:rPr lang="en-US" sz="3200" dirty="0" err="1" smtClean="0">
                <a:solidFill>
                  <a:schemeClr val="accent5">
                    <a:lumMod val="50000"/>
                  </a:schemeClr>
                </a:solidFill>
              </a:rPr>
              <a:t>strcmp</a:t>
            </a:r>
            <a:r>
              <a:rPr lang="en-US" sz="3200" dirty="0" smtClean="0">
                <a:solidFill>
                  <a:schemeClr val="accent5">
                    <a:lumMod val="50000"/>
                  </a:schemeClr>
                </a:solidFill>
              </a:rPr>
              <a:t>(str1, str2);      </a:t>
            </a:r>
          </a:p>
          <a:p>
            <a:r>
              <a:rPr lang="en-US" sz="3200" dirty="0" err="1" smtClean="0"/>
              <a:t>printf</a:t>
            </a:r>
            <a:r>
              <a:rPr lang="en-US" sz="3200" dirty="0" smtClean="0"/>
              <a:t>("%d", result1) ;                   32				</a:t>
            </a:r>
          </a:p>
          <a:p>
            <a:r>
              <a:rPr lang="en-US" sz="3200" dirty="0" smtClean="0">
                <a:solidFill>
                  <a:schemeClr val="accent5">
                    <a:lumMod val="50000"/>
                  </a:schemeClr>
                </a:solidFill>
              </a:rPr>
              <a:t>result2 = </a:t>
            </a:r>
            <a:r>
              <a:rPr lang="en-US" sz="3200" dirty="0" err="1" smtClean="0">
                <a:solidFill>
                  <a:schemeClr val="accent5">
                    <a:lumMod val="50000"/>
                  </a:schemeClr>
                </a:solidFill>
              </a:rPr>
              <a:t>strcmp</a:t>
            </a:r>
            <a:r>
              <a:rPr lang="en-US" sz="3200" dirty="0" smtClean="0">
                <a:solidFill>
                  <a:schemeClr val="accent5">
                    <a:lumMod val="50000"/>
                  </a:schemeClr>
                </a:solidFill>
              </a:rPr>
              <a:t>(str1, str3);  </a:t>
            </a:r>
            <a:r>
              <a:rPr lang="en-US" sz="3200" dirty="0" smtClean="0"/>
              <a:t> 			  </a:t>
            </a:r>
            <a:r>
              <a:rPr lang="en-US" sz="3200" dirty="0" err="1" smtClean="0"/>
              <a:t>printf</a:t>
            </a:r>
            <a:r>
              <a:rPr lang="en-US" sz="3200" dirty="0" smtClean="0"/>
              <a:t>("%d", result2</a:t>
            </a:r>
            <a:r>
              <a:rPr lang="en-US" sz="3200" smtClean="0"/>
              <a:t>);                     </a:t>
            </a:r>
            <a:r>
              <a:rPr lang="en-US" sz="3200" dirty="0" smtClean="0"/>
              <a:t>0  </a:t>
            </a:r>
          </a:p>
          <a:p>
            <a:r>
              <a:rPr lang="en-US" sz="3200" dirty="0" smtClean="0"/>
              <a:t>return 0;}</a:t>
            </a:r>
          </a:p>
        </p:txBody>
      </p:sp>
    </p:spTree>
    <p:extLst>
      <p:ext uri="{BB962C8B-B14F-4D97-AF65-F5344CB8AC3E}">
        <p14:creationId xmlns:p14="http://schemas.microsoft.com/office/powerpoint/2010/main" val="143871158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92162"/>
          </a:xfrm>
        </p:spPr>
        <p:txBody>
          <a:bodyPr/>
          <a:lstStyle/>
          <a:p>
            <a:r>
              <a:rPr lang="en-US" dirty="0" smtClean="0"/>
              <a:t>Functions</a:t>
            </a:r>
            <a:endParaRPr lang="en-US" dirty="0"/>
          </a:p>
        </p:txBody>
      </p:sp>
      <p:sp>
        <p:nvSpPr>
          <p:cNvPr id="4" name="TextBox 3"/>
          <p:cNvSpPr txBox="1"/>
          <p:nvPr/>
        </p:nvSpPr>
        <p:spPr>
          <a:xfrm>
            <a:off x="0" y="1371600"/>
            <a:ext cx="9144000" cy="2554545"/>
          </a:xfrm>
          <a:prstGeom prst="rect">
            <a:avLst/>
          </a:prstGeom>
          <a:noFill/>
        </p:spPr>
        <p:txBody>
          <a:bodyPr wrap="square" rtlCol="0">
            <a:spAutoFit/>
          </a:bodyPr>
          <a:lstStyle/>
          <a:p>
            <a:pPr algn="just"/>
            <a:r>
              <a:rPr lang="en-US" sz="3200" dirty="0">
                <a:solidFill>
                  <a:srgbClr val="FF0000"/>
                </a:solidFill>
              </a:rPr>
              <a:t>F</a:t>
            </a:r>
            <a:r>
              <a:rPr lang="en-US" sz="3200" dirty="0" smtClean="0">
                <a:solidFill>
                  <a:srgbClr val="FF0000"/>
                </a:solidFill>
              </a:rPr>
              <a:t>unction is..a self-contained subprogram that is meant to do some specific, well-defined task. A ( program consists of one or more functions. If a program has only one function then it must be the main ) function</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890814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92162"/>
          </a:xfrm>
        </p:spPr>
        <p:txBody>
          <a:bodyPr/>
          <a:lstStyle/>
          <a:p>
            <a:r>
              <a:rPr lang="en-US" dirty="0" smtClean="0"/>
              <a:t>Nesting of if...else</a:t>
            </a:r>
            <a:br>
              <a:rPr lang="en-US" dirty="0" smtClean="0"/>
            </a:br>
            <a:endParaRPr lang="en-US" dirty="0"/>
          </a:p>
        </p:txBody>
      </p:sp>
      <p:sp>
        <p:nvSpPr>
          <p:cNvPr id="3" name="TextBox 2"/>
          <p:cNvSpPr txBox="1"/>
          <p:nvPr/>
        </p:nvSpPr>
        <p:spPr>
          <a:xfrm>
            <a:off x="381000" y="1295400"/>
            <a:ext cx="7848600" cy="4801314"/>
          </a:xfrm>
          <a:prstGeom prst="rect">
            <a:avLst/>
          </a:prstGeom>
          <a:noFill/>
        </p:spPr>
        <p:txBody>
          <a:bodyPr wrap="square" rtlCol="0">
            <a:spAutoFit/>
          </a:bodyPr>
          <a:lstStyle/>
          <a:p>
            <a:r>
              <a:rPr lang="en-US" dirty="0" smtClean="0"/>
              <a:t>if (condition 1) </a:t>
            </a:r>
          </a:p>
          <a:p>
            <a:r>
              <a:rPr lang="en-US" dirty="0" smtClean="0"/>
              <a:t>{</a:t>
            </a:r>
          </a:p>
          <a:p>
            <a:r>
              <a:rPr lang="en-US" dirty="0" smtClean="0"/>
              <a:t> if (condition 2) </a:t>
            </a:r>
          </a:p>
          <a:p>
            <a:r>
              <a:rPr lang="en-US" dirty="0" smtClean="0"/>
              <a:t>	statement   A1; </a:t>
            </a:r>
          </a:p>
          <a:p>
            <a:r>
              <a:rPr lang="en-US" dirty="0" smtClean="0"/>
              <a:t>else </a:t>
            </a:r>
          </a:p>
          <a:p>
            <a:r>
              <a:rPr lang="en-US" dirty="0" smtClean="0"/>
              <a:t>	statement A2;</a:t>
            </a:r>
          </a:p>
          <a:p>
            <a:r>
              <a:rPr lang="en-US" dirty="0" smtClean="0"/>
              <a:t>}</a:t>
            </a:r>
          </a:p>
          <a:p>
            <a:r>
              <a:rPr lang="en-US" dirty="0" smtClean="0"/>
              <a:t>else</a:t>
            </a:r>
          </a:p>
          <a:p>
            <a:r>
              <a:rPr lang="en-US" dirty="0" smtClean="0"/>
              <a:t>{</a:t>
            </a:r>
          </a:p>
          <a:p>
            <a:r>
              <a:rPr lang="en-US" dirty="0" smtClean="0"/>
              <a:t>if(condition 3) </a:t>
            </a:r>
          </a:p>
          <a:p>
            <a:r>
              <a:rPr lang="en-US" dirty="0" smtClean="0"/>
              <a:t>	statement B1</a:t>
            </a:r>
          </a:p>
          <a:p>
            <a:r>
              <a:rPr lang="en-US" dirty="0" smtClean="0"/>
              <a:t>else</a:t>
            </a:r>
          </a:p>
          <a:p>
            <a:endParaRPr lang="en-US" dirty="0" smtClean="0"/>
          </a:p>
          <a:p>
            <a:r>
              <a:rPr lang="en-US" dirty="0" smtClean="0"/>
              <a:t>	statement B2;</a:t>
            </a:r>
          </a:p>
          <a:p>
            <a:endParaRPr lang="en-US" dirty="0" smtClean="0"/>
          </a:p>
          <a:p>
            <a:endParaRPr lang="en-US" dirty="0" smtClean="0"/>
          </a:p>
          <a:p>
            <a:r>
              <a:rPr lang="en-US" dirty="0" smtClean="0"/>
              <a:t>}</a:t>
            </a:r>
            <a:endParaRPr lang="en-US" dirty="0"/>
          </a:p>
        </p:txBody>
      </p:sp>
    </p:spTree>
    <p:extLst>
      <p:ext uri="{BB962C8B-B14F-4D97-AF65-F5344CB8AC3E}">
        <p14:creationId xmlns:p14="http://schemas.microsoft.com/office/powerpoint/2010/main" val="376335253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8111" t="40625" r="50220" b="40625"/>
          <a:stretch>
            <a:fillRect/>
          </a:stretch>
        </p:blipFill>
        <p:spPr bwMode="auto">
          <a:xfrm>
            <a:off x="990599" y="1143000"/>
            <a:ext cx="5482167" cy="2667000"/>
          </a:xfrm>
          <a:prstGeom prst="rect">
            <a:avLst/>
          </a:prstGeom>
          <a:noFill/>
          <a:ln w="9525">
            <a:noFill/>
            <a:miter lim="800000"/>
            <a:headEnd/>
            <a:tailEnd/>
          </a:ln>
          <a:effectLst/>
        </p:spPr>
      </p:pic>
      <p:sp>
        <p:nvSpPr>
          <p:cNvPr id="3" name="TextBox 2"/>
          <p:cNvSpPr txBox="1"/>
          <p:nvPr/>
        </p:nvSpPr>
        <p:spPr>
          <a:xfrm>
            <a:off x="381000" y="4267200"/>
            <a:ext cx="8153400" cy="2677656"/>
          </a:xfrm>
          <a:prstGeom prst="rect">
            <a:avLst/>
          </a:prstGeom>
          <a:noFill/>
        </p:spPr>
        <p:txBody>
          <a:bodyPr wrap="square" rtlCol="0">
            <a:spAutoFit/>
          </a:bodyPr>
          <a:lstStyle/>
          <a:p>
            <a:pPr algn="just"/>
            <a:r>
              <a:rPr lang="en-US" sz="2400" dirty="0" smtClean="0"/>
              <a:t>In the figure, we can see that main() calls a function named func1(). Therefore, main() is known as the calling function and func1() is known as the called function. The moment the compiler encounters a function call, the control jumps to the statements that are a part of the called function. After the called function is executed, the control is returned to the calling program</a:t>
            </a:r>
            <a:endParaRPr lang="en-US" sz="2400" dirty="0"/>
          </a:p>
        </p:txBody>
      </p:sp>
    </p:spTree>
    <p:extLst>
      <p:ext uri="{BB962C8B-B14F-4D97-AF65-F5344CB8AC3E}">
        <p14:creationId xmlns:p14="http://schemas.microsoft.com/office/powerpoint/2010/main" val="389982916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31625" t="62500" r="29722" b="15625"/>
          <a:stretch>
            <a:fillRect/>
          </a:stretch>
        </p:blipFill>
        <p:spPr bwMode="auto">
          <a:xfrm>
            <a:off x="914400" y="1676400"/>
            <a:ext cx="7162800" cy="3962400"/>
          </a:xfrm>
          <a:prstGeom prst="rect">
            <a:avLst/>
          </a:prstGeom>
          <a:noFill/>
          <a:ln w="9525">
            <a:noFill/>
            <a:miter lim="800000"/>
            <a:headEnd/>
            <a:tailEnd/>
          </a:ln>
          <a:effectLst/>
        </p:spPr>
      </p:pic>
    </p:spTree>
    <p:extLst>
      <p:ext uri="{BB962C8B-B14F-4D97-AF65-F5344CB8AC3E}">
        <p14:creationId xmlns:p14="http://schemas.microsoft.com/office/powerpoint/2010/main" val="1914407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92162"/>
          </a:xfrm>
        </p:spPr>
        <p:txBody>
          <a:bodyPr/>
          <a:lstStyle/>
          <a:p>
            <a:r>
              <a:rPr lang="en-US" dirty="0" smtClean="0"/>
              <a:t>Function Declaration</a:t>
            </a:r>
            <a:endParaRPr lang="en-US" dirty="0"/>
          </a:p>
        </p:txBody>
      </p:sp>
      <p:sp>
        <p:nvSpPr>
          <p:cNvPr id="3" name="TextBox 2"/>
          <p:cNvSpPr txBox="1"/>
          <p:nvPr/>
        </p:nvSpPr>
        <p:spPr>
          <a:xfrm>
            <a:off x="0" y="1104900"/>
            <a:ext cx="9144000" cy="5139869"/>
          </a:xfrm>
          <a:prstGeom prst="rect">
            <a:avLst/>
          </a:prstGeom>
          <a:noFill/>
        </p:spPr>
        <p:txBody>
          <a:bodyPr wrap="square" rtlCol="0">
            <a:spAutoFit/>
          </a:bodyPr>
          <a:lstStyle/>
          <a:p>
            <a:pPr algn="just"/>
            <a:r>
              <a:rPr lang="en-US" sz="3200" dirty="0" smtClean="0"/>
              <a:t>Before using a function, the compiler must know the number of parameters and the type of parameters that the function expects to receive and the data type of value that it will return to the calling program. Placing the function declaration statement prior to its use enables the compiler to make a check on the arguments used while calling that function</a:t>
            </a:r>
          </a:p>
          <a:p>
            <a:endParaRPr lang="en-US" sz="3200" dirty="0" smtClean="0"/>
          </a:p>
          <a:p>
            <a:r>
              <a:rPr lang="en-US" sz="2000" dirty="0" err="1" smtClean="0">
                <a:solidFill>
                  <a:schemeClr val="accent2">
                    <a:lumMod val="75000"/>
                  </a:schemeClr>
                </a:solidFill>
              </a:rPr>
              <a:t>return_data_type</a:t>
            </a:r>
            <a:r>
              <a:rPr lang="en-US" sz="2000" dirty="0" smtClean="0">
                <a:solidFill>
                  <a:srgbClr val="FF0000"/>
                </a:solidFill>
              </a:rPr>
              <a:t> </a:t>
            </a:r>
            <a:r>
              <a:rPr lang="en-US" sz="2000" dirty="0" err="1" smtClean="0">
                <a:solidFill>
                  <a:schemeClr val="accent5">
                    <a:lumMod val="10000"/>
                  </a:schemeClr>
                </a:solidFill>
              </a:rPr>
              <a:t>function_name</a:t>
            </a:r>
            <a:r>
              <a:rPr lang="en-US" sz="2000" dirty="0" smtClean="0">
                <a:solidFill>
                  <a:srgbClr val="FF0000"/>
                </a:solidFill>
              </a:rPr>
              <a:t>(</a:t>
            </a:r>
            <a:r>
              <a:rPr lang="en-US" sz="2000" dirty="0" err="1" smtClean="0">
                <a:solidFill>
                  <a:srgbClr val="FF0000"/>
                </a:solidFill>
              </a:rPr>
              <a:t>data_type</a:t>
            </a:r>
            <a:r>
              <a:rPr lang="en-US" sz="2000" dirty="0" smtClean="0">
                <a:solidFill>
                  <a:srgbClr val="FF0000"/>
                </a:solidFill>
              </a:rPr>
              <a:t> variable1, </a:t>
            </a:r>
            <a:r>
              <a:rPr lang="en-US" sz="2000" dirty="0" err="1" smtClean="0">
                <a:solidFill>
                  <a:srgbClr val="FF0000"/>
                </a:solidFill>
              </a:rPr>
              <a:t>data_type</a:t>
            </a:r>
            <a:r>
              <a:rPr lang="en-US" sz="2000" dirty="0" smtClean="0">
                <a:solidFill>
                  <a:srgbClr val="FF0000"/>
                </a:solidFill>
              </a:rPr>
              <a:t> variable2,..);</a:t>
            </a:r>
          </a:p>
          <a:p>
            <a:endParaRPr lang="en-US" sz="2000" dirty="0">
              <a:solidFill>
                <a:srgbClr val="FF0000"/>
              </a:solidFill>
            </a:endParaRPr>
          </a:p>
        </p:txBody>
      </p:sp>
    </p:spTree>
    <p:extLst>
      <p:ext uri="{BB962C8B-B14F-4D97-AF65-F5344CB8AC3E}">
        <p14:creationId xmlns:p14="http://schemas.microsoft.com/office/powerpoint/2010/main" val="21034330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3562"/>
          </a:xfrm>
        </p:spPr>
        <p:txBody>
          <a:bodyPr/>
          <a:lstStyle/>
          <a:p>
            <a:r>
              <a:rPr lang="en-US" dirty="0" smtClean="0"/>
              <a:t>Function Definition</a:t>
            </a:r>
            <a:endParaRPr lang="en-US" dirty="0"/>
          </a:p>
        </p:txBody>
      </p:sp>
      <p:sp>
        <p:nvSpPr>
          <p:cNvPr id="5" name="TextBox 4"/>
          <p:cNvSpPr txBox="1"/>
          <p:nvPr/>
        </p:nvSpPr>
        <p:spPr>
          <a:xfrm>
            <a:off x="0" y="838200"/>
            <a:ext cx="8915400" cy="5262979"/>
          </a:xfrm>
          <a:prstGeom prst="rect">
            <a:avLst/>
          </a:prstGeom>
          <a:noFill/>
        </p:spPr>
        <p:txBody>
          <a:bodyPr wrap="square" rtlCol="0">
            <a:spAutoFit/>
          </a:bodyPr>
          <a:lstStyle/>
          <a:p>
            <a:pPr algn="just"/>
            <a:r>
              <a:rPr lang="en-US" sz="2400" dirty="0" smtClean="0"/>
              <a:t>When a function is defined, space is allocated for that function in the memory. A function definition comprises of two parts: </a:t>
            </a:r>
          </a:p>
          <a:p>
            <a:pPr algn="just">
              <a:buFont typeface="Arial" pitchFamily="34" charset="0"/>
              <a:buChar char="•"/>
            </a:pPr>
            <a:r>
              <a:rPr lang="en-US" sz="2400" dirty="0" smtClean="0"/>
              <a:t>Function header </a:t>
            </a:r>
          </a:p>
          <a:p>
            <a:pPr algn="just">
              <a:buFont typeface="Arial" pitchFamily="34" charset="0"/>
              <a:buChar char="•"/>
            </a:pPr>
            <a:r>
              <a:rPr lang="en-US" sz="2400" dirty="0" smtClean="0"/>
              <a:t>Function body </a:t>
            </a:r>
          </a:p>
          <a:p>
            <a:pPr algn="just">
              <a:buFont typeface="Arial" pitchFamily="34" charset="0"/>
              <a:buChar char="•"/>
            </a:pPr>
            <a:endParaRPr lang="en-US" sz="2000" dirty="0" smtClean="0"/>
          </a:p>
          <a:p>
            <a:pPr algn="just">
              <a:buFont typeface="Arial" pitchFamily="34" charset="0"/>
              <a:buChar char="•"/>
            </a:pPr>
            <a:r>
              <a:rPr lang="en-US" sz="2000" dirty="0" smtClean="0"/>
              <a:t>The syntax of a function definition can be given as: </a:t>
            </a:r>
          </a:p>
          <a:p>
            <a:pPr algn="just">
              <a:buFont typeface="Arial" pitchFamily="34" charset="0"/>
              <a:buChar char="•"/>
            </a:pPr>
            <a:endParaRPr lang="en-US" sz="2000" dirty="0" smtClean="0"/>
          </a:p>
          <a:p>
            <a:pPr algn="just"/>
            <a:r>
              <a:rPr lang="en-US" sz="2000" dirty="0" err="1" smtClean="0"/>
              <a:t>return_data_type</a:t>
            </a:r>
            <a:r>
              <a:rPr lang="en-US" sz="2000" dirty="0" smtClean="0"/>
              <a:t> </a:t>
            </a:r>
            <a:r>
              <a:rPr lang="en-US" sz="2000" dirty="0" err="1" smtClean="0"/>
              <a:t>function_name</a:t>
            </a:r>
            <a:r>
              <a:rPr lang="en-US" sz="2000" dirty="0" smtClean="0"/>
              <a:t>(</a:t>
            </a:r>
            <a:r>
              <a:rPr lang="en-US" sz="2000" dirty="0" err="1" smtClean="0"/>
              <a:t>data_type</a:t>
            </a:r>
            <a:r>
              <a:rPr lang="en-US" sz="2000" dirty="0" smtClean="0"/>
              <a:t> variable1, </a:t>
            </a:r>
            <a:r>
              <a:rPr lang="en-US" sz="2000" dirty="0" err="1" smtClean="0"/>
              <a:t>data_type</a:t>
            </a:r>
            <a:r>
              <a:rPr lang="en-US" sz="2000" dirty="0" smtClean="0"/>
              <a:t> variable2,..) </a:t>
            </a:r>
          </a:p>
          <a:p>
            <a:pPr algn="just"/>
            <a:endParaRPr lang="en-US" sz="2000" dirty="0" smtClean="0"/>
          </a:p>
          <a:p>
            <a:pPr algn="just"/>
            <a:r>
              <a:rPr lang="en-US" sz="2000" dirty="0" smtClean="0"/>
              <a:t>{ ............. </a:t>
            </a:r>
          </a:p>
          <a:p>
            <a:pPr algn="just"/>
            <a:r>
              <a:rPr lang="en-US" sz="2000" dirty="0" smtClean="0"/>
              <a:t>statements </a:t>
            </a:r>
          </a:p>
          <a:p>
            <a:pPr algn="just"/>
            <a:r>
              <a:rPr lang="en-US" sz="2000" dirty="0" smtClean="0"/>
              <a:t>............. </a:t>
            </a:r>
          </a:p>
          <a:p>
            <a:pPr algn="just"/>
            <a:r>
              <a:rPr lang="en-US" sz="2000" dirty="0" smtClean="0"/>
              <a:t>return(variable); </a:t>
            </a:r>
          </a:p>
          <a:p>
            <a:pPr algn="just"/>
            <a:r>
              <a:rPr lang="en-US" sz="2000" dirty="0" smtClean="0"/>
              <a:t>}</a:t>
            </a:r>
          </a:p>
          <a:p>
            <a:pPr algn="just"/>
            <a:r>
              <a:rPr lang="en-US" sz="2000" dirty="0" smtClean="0"/>
              <a:t>Note that the number of arguments and the order of arguments in the function header must be the same as that given in the function declaration statement</a:t>
            </a:r>
            <a:endParaRPr lang="en-US" sz="2000" dirty="0"/>
          </a:p>
        </p:txBody>
      </p:sp>
    </p:spTree>
    <p:extLst>
      <p:ext uri="{BB962C8B-B14F-4D97-AF65-F5344CB8AC3E}">
        <p14:creationId xmlns:p14="http://schemas.microsoft.com/office/powerpoint/2010/main" val="170746066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838200"/>
            <a:ext cx="8153400" cy="4154984"/>
          </a:xfrm>
          <a:prstGeom prst="rect">
            <a:avLst/>
          </a:prstGeom>
          <a:noFill/>
        </p:spPr>
        <p:txBody>
          <a:bodyPr wrap="square" rtlCol="0">
            <a:spAutoFit/>
          </a:bodyPr>
          <a:lstStyle/>
          <a:p>
            <a:pPr algn="just"/>
            <a:r>
              <a:rPr lang="en-US" sz="2400" dirty="0" smtClean="0"/>
              <a:t>While </a:t>
            </a:r>
            <a:r>
              <a:rPr lang="en-US" sz="2400" dirty="0" err="1" smtClean="0"/>
              <a:t>return_data_type</a:t>
            </a:r>
            <a:r>
              <a:rPr lang="en-US" sz="2400" dirty="0" smtClean="0"/>
              <a:t> </a:t>
            </a:r>
            <a:r>
              <a:rPr lang="en-US" sz="2400" dirty="0" err="1" smtClean="0"/>
              <a:t>function_name</a:t>
            </a:r>
            <a:r>
              <a:rPr lang="en-US" sz="2400" dirty="0" smtClean="0"/>
              <a:t>(</a:t>
            </a:r>
            <a:r>
              <a:rPr lang="en-US" sz="2400" dirty="0" err="1" smtClean="0"/>
              <a:t>data_type</a:t>
            </a:r>
            <a:r>
              <a:rPr lang="en-US" sz="2400" dirty="0" smtClean="0"/>
              <a:t> variable1, </a:t>
            </a:r>
            <a:r>
              <a:rPr lang="en-US" sz="2400" dirty="0" err="1" smtClean="0"/>
              <a:t>data_type</a:t>
            </a:r>
            <a:r>
              <a:rPr lang="en-US" sz="2400" dirty="0" smtClean="0"/>
              <a:t> variable2,...) is known as the </a:t>
            </a:r>
            <a:r>
              <a:rPr lang="en-US" sz="2400" dirty="0" smtClean="0">
                <a:solidFill>
                  <a:schemeClr val="accent6">
                    <a:lumMod val="50000"/>
                  </a:schemeClr>
                </a:solidFill>
              </a:rPr>
              <a:t>function header, </a:t>
            </a:r>
          </a:p>
          <a:p>
            <a:pPr algn="just"/>
            <a:endParaRPr lang="en-US" sz="2400" dirty="0">
              <a:solidFill>
                <a:schemeClr val="accent6">
                  <a:lumMod val="50000"/>
                </a:schemeClr>
              </a:solidFill>
            </a:endParaRPr>
          </a:p>
          <a:p>
            <a:pPr algn="just"/>
            <a:r>
              <a:rPr lang="en-US" sz="2400" dirty="0" smtClean="0"/>
              <a:t>the rest of the portion comprising of program statements within the curly brackets { } is the function body which contains the code to perform the specific task.</a:t>
            </a:r>
          </a:p>
          <a:p>
            <a:pPr algn="just"/>
            <a:endParaRPr lang="en-US" sz="2400" dirty="0" smtClean="0"/>
          </a:p>
          <a:p>
            <a:pPr algn="just"/>
            <a:r>
              <a:rPr lang="en-US" sz="2400" dirty="0" smtClean="0"/>
              <a:t> </a:t>
            </a:r>
            <a:r>
              <a:rPr lang="en-US" sz="2400" dirty="0" smtClean="0">
                <a:solidFill>
                  <a:schemeClr val="accent5">
                    <a:lumMod val="10000"/>
                  </a:schemeClr>
                </a:solidFill>
              </a:rPr>
              <a:t>Note that the function header is same as the function declaration. The only difference between the two is that a function header is not followed by a semi-colon</a:t>
            </a:r>
            <a:endParaRPr lang="en-US" sz="2400" dirty="0">
              <a:solidFill>
                <a:schemeClr val="accent5">
                  <a:lumMod val="10000"/>
                </a:schemeClr>
              </a:solidFill>
            </a:endParaRPr>
          </a:p>
        </p:txBody>
      </p:sp>
    </p:spTree>
    <p:extLst>
      <p:ext uri="{BB962C8B-B14F-4D97-AF65-F5344CB8AC3E}">
        <p14:creationId xmlns:p14="http://schemas.microsoft.com/office/powerpoint/2010/main" val="250382629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92162"/>
          </a:xfrm>
        </p:spPr>
        <p:txBody>
          <a:bodyPr/>
          <a:lstStyle/>
          <a:p>
            <a:r>
              <a:rPr lang="en-US" dirty="0" smtClean="0"/>
              <a:t>Function Call</a:t>
            </a:r>
            <a:endParaRPr lang="en-US" dirty="0"/>
          </a:p>
        </p:txBody>
      </p:sp>
      <p:sp>
        <p:nvSpPr>
          <p:cNvPr id="3" name="Content Placeholder 2"/>
          <p:cNvSpPr>
            <a:spLocks noGrp="1"/>
          </p:cNvSpPr>
          <p:nvPr>
            <p:ph idx="1"/>
          </p:nvPr>
        </p:nvSpPr>
        <p:spPr>
          <a:xfrm>
            <a:off x="0" y="1524000"/>
            <a:ext cx="8686800" cy="4525963"/>
          </a:xfrm>
        </p:spPr>
        <p:txBody>
          <a:bodyPr/>
          <a:lstStyle/>
          <a:p>
            <a:pPr algn="just"/>
            <a:r>
              <a:rPr lang="en-US" dirty="0" smtClean="0"/>
              <a:t>The function call statement invokes the function. When a function is invoked, the compiler jumps to the called function to execute the statements that are a part of that function. </a:t>
            </a:r>
          </a:p>
          <a:p>
            <a:pPr algn="just"/>
            <a:r>
              <a:rPr lang="en-US" dirty="0" smtClean="0"/>
              <a:t>Once the called function is executed, the program control passes back to the calling function. </a:t>
            </a:r>
          </a:p>
          <a:p>
            <a:pPr algn="just"/>
            <a:r>
              <a:rPr lang="en-US" dirty="0" smtClean="0"/>
              <a:t>A function call statement has the following syntax: </a:t>
            </a:r>
          </a:p>
          <a:p>
            <a:pPr algn="just"/>
            <a:r>
              <a:rPr lang="en-US" dirty="0" err="1" smtClean="0"/>
              <a:t>function_name</a:t>
            </a:r>
            <a:r>
              <a:rPr lang="en-US" dirty="0" smtClean="0"/>
              <a:t>(variable1, variable2, ...);</a:t>
            </a:r>
            <a:endParaRPr lang="en-US" dirty="0"/>
          </a:p>
        </p:txBody>
      </p:sp>
    </p:spTree>
    <p:extLst>
      <p:ext uri="{BB962C8B-B14F-4D97-AF65-F5344CB8AC3E}">
        <p14:creationId xmlns:p14="http://schemas.microsoft.com/office/powerpoint/2010/main" val="407404865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200"/>
            <a:ext cx="8382000" cy="5632311"/>
          </a:xfrm>
          <a:prstGeom prst="rect">
            <a:avLst/>
          </a:prstGeom>
          <a:noFill/>
        </p:spPr>
        <p:txBody>
          <a:bodyPr wrap="square" rtlCol="0">
            <a:spAutoFit/>
          </a:bodyPr>
          <a:lstStyle/>
          <a:p>
            <a:r>
              <a:rPr lang="en-US" sz="2400" dirty="0" smtClean="0"/>
              <a:t>The following points are to be noted while calling a function: </a:t>
            </a:r>
          </a:p>
          <a:p>
            <a:pPr algn="just">
              <a:buFont typeface="Arial" pitchFamily="34" charset="0"/>
              <a:buChar char="•"/>
            </a:pPr>
            <a:r>
              <a:rPr lang="en-US" sz="2400" dirty="0" smtClean="0"/>
              <a:t> Function name and the number and the type of arguments in the function call must be same as that given in the function declaration and the function header of the function definition. Names (and not the types) of variables in function declaration, function call, and header of function definition may vary. </a:t>
            </a:r>
          </a:p>
          <a:p>
            <a:pPr algn="just">
              <a:buFont typeface="Arial" pitchFamily="34" charset="0"/>
              <a:buChar char="•"/>
            </a:pPr>
            <a:r>
              <a:rPr lang="en-US" sz="2400" dirty="0" smtClean="0"/>
              <a:t>Arguments may be passed in the form of expressions to the called function. In such a case, arguments are first evaluated and converted to the type of formal parameter and then the body of the function gets executed. </a:t>
            </a:r>
          </a:p>
          <a:p>
            <a:pPr>
              <a:buFont typeface="Arial" pitchFamily="34" charset="0"/>
              <a:buChar char="•"/>
            </a:pPr>
            <a:r>
              <a:rPr lang="en-US" sz="2400" dirty="0" smtClean="0"/>
              <a:t>If the return type of the function is not void, then the value returned by the called function may be assigned to some variable as given below</a:t>
            </a:r>
          </a:p>
          <a:p>
            <a:pPr>
              <a:buFont typeface="Arial" pitchFamily="34" charset="0"/>
              <a:buChar char="•"/>
            </a:pPr>
            <a:r>
              <a:rPr lang="en-US" sz="2400" dirty="0" err="1" smtClean="0"/>
              <a:t>variable_name</a:t>
            </a:r>
            <a:r>
              <a:rPr lang="en-US" sz="2400" dirty="0" smtClean="0"/>
              <a:t> = </a:t>
            </a:r>
            <a:r>
              <a:rPr lang="en-US" sz="2400" dirty="0" err="1" smtClean="0"/>
              <a:t>function_name</a:t>
            </a:r>
            <a:r>
              <a:rPr lang="en-US" sz="2400" dirty="0" smtClean="0"/>
              <a:t>(variable1, variable2, ...);</a:t>
            </a:r>
            <a:endParaRPr lang="en-US" sz="2400" dirty="0"/>
          </a:p>
        </p:txBody>
      </p:sp>
    </p:spTree>
    <p:extLst>
      <p:ext uri="{BB962C8B-B14F-4D97-AF65-F5344CB8AC3E}">
        <p14:creationId xmlns:p14="http://schemas.microsoft.com/office/powerpoint/2010/main" val="32057926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0"/>
            <a:ext cx="8839200" cy="7109639"/>
          </a:xfrm>
          <a:prstGeom prst="rect">
            <a:avLst/>
          </a:prstGeom>
          <a:noFill/>
        </p:spPr>
        <p:txBody>
          <a:bodyPr wrap="square" rtlCol="0">
            <a:spAutoFit/>
          </a:bodyPr>
          <a:lstStyle/>
          <a:p>
            <a:r>
              <a:rPr lang="en-US" sz="2400" dirty="0" smtClean="0"/>
              <a:t>#include&lt;</a:t>
            </a:r>
            <a:r>
              <a:rPr lang="en-US" sz="2400" dirty="0" err="1" smtClean="0"/>
              <a:t>stdio.h</a:t>
            </a:r>
            <a:r>
              <a:rPr lang="en-US" sz="2400" dirty="0" smtClean="0"/>
              <a:t>&gt;</a:t>
            </a:r>
          </a:p>
          <a:p>
            <a:r>
              <a:rPr lang="en-US" sz="2400" dirty="0" err="1" smtClean="0">
                <a:solidFill>
                  <a:schemeClr val="accent6">
                    <a:lumMod val="60000"/>
                    <a:lumOff val="40000"/>
                  </a:schemeClr>
                </a:solidFill>
              </a:rPr>
              <a:t>int</a:t>
            </a:r>
            <a:r>
              <a:rPr lang="en-US" sz="2400" dirty="0" smtClean="0">
                <a:solidFill>
                  <a:schemeClr val="accent6">
                    <a:lumMod val="60000"/>
                    <a:lumOff val="40000"/>
                  </a:schemeClr>
                </a:solidFill>
              </a:rPr>
              <a:t> </a:t>
            </a:r>
            <a:r>
              <a:rPr lang="en-US" sz="2400" dirty="0" err="1" smtClean="0">
                <a:solidFill>
                  <a:schemeClr val="accent6">
                    <a:lumMod val="60000"/>
                    <a:lumOff val="40000"/>
                  </a:schemeClr>
                </a:solidFill>
              </a:rPr>
              <a:t>evenodd</a:t>
            </a:r>
            <a:r>
              <a:rPr lang="en-US" sz="2400" dirty="0" smtClean="0">
                <a:solidFill>
                  <a:schemeClr val="accent6">
                    <a:lumMod val="60000"/>
                    <a:lumOff val="40000"/>
                  </a:schemeClr>
                </a:solidFill>
              </a:rPr>
              <a:t>(</a:t>
            </a:r>
            <a:r>
              <a:rPr lang="en-US" sz="2400" dirty="0" err="1" smtClean="0">
                <a:solidFill>
                  <a:schemeClr val="accent6">
                    <a:lumMod val="60000"/>
                    <a:lumOff val="40000"/>
                  </a:schemeClr>
                </a:solidFill>
              </a:rPr>
              <a:t>int</a:t>
            </a:r>
            <a:r>
              <a:rPr lang="en-US" sz="2400" dirty="0" smtClean="0">
                <a:solidFill>
                  <a:schemeClr val="accent6">
                    <a:lumMod val="60000"/>
                    <a:lumOff val="40000"/>
                  </a:schemeClr>
                </a:solidFill>
              </a:rPr>
              <a:t>);   </a:t>
            </a:r>
            <a:r>
              <a:rPr lang="en-US" sz="2400" dirty="0" smtClean="0"/>
              <a:t>	 //FUNCTION DECLARATION</a:t>
            </a:r>
          </a:p>
          <a:p>
            <a:r>
              <a:rPr lang="en-US" sz="2400" dirty="0" smtClean="0"/>
              <a:t> </a:t>
            </a:r>
            <a:r>
              <a:rPr lang="en-US" sz="2400" dirty="0" err="1" smtClean="0"/>
              <a:t>int</a:t>
            </a:r>
            <a:r>
              <a:rPr lang="en-US" sz="2400" dirty="0" smtClean="0"/>
              <a:t> main() </a:t>
            </a:r>
          </a:p>
          <a:p>
            <a:r>
              <a:rPr lang="en-US" sz="2400" dirty="0" smtClean="0"/>
              <a:t>{ </a:t>
            </a:r>
            <a:r>
              <a:rPr lang="en-US" sz="2400" dirty="0" err="1" smtClean="0"/>
              <a:t>int</a:t>
            </a:r>
            <a:r>
              <a:rPr lang="en-US" sz="2400" dirty="0" smtClean="0"/>
              <a:t> num, flag;</a:t>
            </a:r>
          </a:p>
          <a:p>
            <a:r>
              <a:rPr lang="en-US" sz="2400" dirty="0" smtClean="0"/>
              <a:t> </a:t>
            </a:r>
            <a:r>
              <a:rPr lang="en-US" sz="2400" dirty="0" err="1" smtClean="0"/>
              <a:t>printf</a:t>
            </a:r>
            <a:r>
              <a:rPr lang="en-US" sz="2400" dirty="0" smtClean="0"/>
              <a:t>("\n Enter the number : "); </a:t>
            </a:r>
          </a:p>
          <a:p>
            <a:r>
              <a:rPr lang="en-US" sz="2400" dirty="0" err="1" smtClean="0"/>
              <a:t>scanf</a:t>
            </a:r>
            <a:r>
              <a:rPr lang="en-US" sz="2400" dirty="0" smtClean="0"/>
              <a:t>("%d", &amp;num);</a:t>
            </a:r>
          </a:p>
          <a:p>
            <a:r>
              <a:rPr lang="en-US" sz="2400" dirty="0" smtClean="0">
                <a:solidFill>
                  <a:schemeClr val="accent6">
                    <a:lumMod val="75000"/>
                  </a:schemeClr>
                </a:solidFill>
              </a:rPr>
              <a:t> flag = </a:t>
            </a:r>
            <a:r>
              <a:rPr lang="en-US" sz="2400" dirty="0" err="1" smtClean="0">
                <a:solidFill>
                  <a:schemeClr val="accent6">
                    <a:lumMod val="75000"/>
                  </a:schemeClr>
                </a:solidFill>
              </a:rPr>
              <a:t>evenodd</a:t>
            </a:r>
            <a:r>
              <a:rPr lang="en-US" sz="2400" dirty="0" smtClean="0">
                <a:solidFill>
                  <a:schemeClr val="accent6">
                    <a:lumMod val="75000"/>
                  </a:schemeClr>
                </a:solidFill>
              </a:rPr>
              <a:t>(num);</a:t>
            </a:r>
            <a:r>
              <a:rPr lang="en-US" sz="2400" dirty="0" smtClean="0"/>
              <a:t> //FUNCTION CALL</a:t>
            </a:r>
          </a:p>
          <a:p>
            <a:r>
              <a:rPr lang="en-US" sz="2400" dirty="0" smtClean="0"/>
              <a:t> if (flag == 1) </a:t>
            </a:r>
          </a:p>
          <a:p>
            <a:r>
              <a:rPr lang="en-US" sz="2400" dirty="0" err="1" smtClean="0"/>
              <a:t>printf</a:t>
            </a:r>
            <a:r>
              <a:rPr lang="en-US" sz="2400" dirty="0" smtClean="0"/>
              <a:t>("\n %d is EVEN", num); </a:t>
            </a:r>
          </a:p>
          <a:p>
            <a:r>
              <a:rPr lang="en-US" sz="2400" dirty="0" smtClean="0"/>
              <a:t>else</a:t>
            </a:r>
          </a:p>
          <a:p>
            <a:r>
              <a:rPr lang="en-US" sz="2400" dirty="0" smtClean="0"/>
              <a:t> </a:t>
            </a:r>
            <a:r>
              <a:rPr lang="en-US" sz="2400" dirty="0" err="1" smtClean="0"/>
              <a:t>printf</a:t>
            </a:r>
            <a:r>
              <a:rPr lang="en-US" sz="2400" dirty="0" smtClean="0"/>
              <a:t>("\n %d is ODD", num); </a:t>
            </a:r>
          </a:p>
          <a:p>
            <a:r>
              <a:rPr lang="en-US" sz="2400" dirty="0" smtClean="0"/>
              <a:t>return 0;   } </a:t>
            </a:r>
          </a:p>
          <a:p>
            <a:r>
              <a:rPr lang="en-US" sz="2400" dirty="0" smtClean="0"/>
              <a:t>	</a:t>
            </a:r>
            <a:r>
              <a:rPr lang="en-US" sz="2400" dirty="0" err="1" smtClean="0"/>
              <a:t>int</a:t>
            </a:r>
            <a:r>
              <a:rPr lang="en-US" sz="2400" dirty="0" smtClean="0"/>
              <a:t> </a:t>
            </a:r>
            <a:r>
              <a:rPr lang="en-US" sz="2400" dirty="0" err="1" smtClean="0"/>
              <a:t>evenodd</a:t>
            </a:r>
            <a:r>
              <a:rPr lang="en-US" sz="2400" dirty="0" smtClean="0"/>
              <a:t>(</a:t>
            </a:r>
            <a:r>
              <a:rPr lang="en-US" sz="2400" dirty="0" err="1" smtClean="0"/>
              <a:t>int</a:t>
            </a:r>
            <a:r>
              <a:rPr lang="en-US" sz="2400" dirty="0" smtClean="0"/>
              <a:t> a)           // FUNCTION HEADER</a:t>
            </a:r>
          </a:p>
          <a:p>
            <a:r>
              <a:rPr lang="en-US" sz="2400" dirty="0" smtClean="0"/>
              <a:t>	 {                                    // FUNCTION BODY </a:t>
            </a:r>
          </a:p>
          <a:p>
            <a:r>
              <a:rPr lang="en-US" sz="2400" dirty="0" smtClean="0"/>
              <a:t>	if(a%2 == 0) </a:t>
            </a:r>
          </a:p>
          <a:p>
            <a:r>
              <a:rPr lang="en-US" sz="2400" dirty="0" smtClean="0"/>
              <a:t>	return 1; </a:t>
            </a:r>
          </a:p>
          <a:p>
            <a:r>
              <a:rPr lang="en-US" sz="2400" dirty="0" smtClean="0"/>
              <a:t>	else </a:t>
            </a:r>
          </a:p>
          <a:p>
            <a:r>
              <a:rPr lang="en-US" sz="2400" dirty="0" smtClean="0"/>
              <a:t>	</a:t>
            </a:r>
            <a:r>
              <a:rPr lang="en-US" sz="2400" dirty="0" err="1" smtClean="0"/>
              <a:t>retun</a:t>
            </a:r>
            <a:r>
              <a:rPr lang="en-US" sz="2400" dirty="0" smtClean="0"/>
              <a:t> 0; }</a:t>
            </a:r>
          </a:p>
          <a:p>
            <a:r>
              <a:rPr lang="en-US" sz="2400" dirty="0" smtClean="0"/>
              <a:t> </a:t>
            </a:r>
            <a:endParaRPr lang="en-US" sz="2400" dirty="0"/>
          </a:p>
        </p:txBody>
      </p:sp>
    </p:spTree>
    <p:extLst>
      <p:ext uri="{BB962C8B-B14F-4D97-AF65-F5344CB8AC3E}">
        <p14:creationId xmlns:p14="http://schemas.microsoft.com/office/powerpoint/2010/main" val="37390379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User..Defined Functions</a:t>
            </a:r>
            <a:endParaRPr lang="en-US" dirty="0"/>
          </a:p>
        </p:txBody>
      </p:sp>
      <p:sp>
        <p:nvSpPr>
          <p:cNvPr id="3" name="TextBox 2"/>
          <p:cNvSpPr txBox="1"/>
          <p:nvPr/>
        </p:nvSpPr>
        <p:spPr>
          <a:xfrm>
            <a:off x="457200" y="1905000"/>
            <a:ext cx="8305800" cy="2308324"/>
          </a:xfrm>
          <a:prstGeom prst="rect">
            <a:avLst/>
          </a:prstGeom>
          <a:noFill/>
        </p:spPr>
        <p:txBody>
          <a:bodyPr wrap="square" rtlCol="0">
            <a:spAutoFit/>
          </a:bodyPr>
          <a:lstStyle/>
          <a:p>
            <a:r>
              <a:rPr lang="en-US" dirty="0" smtClean="0"/>
              <a:t>Users can create their own functions for performing any specific task of the program. These types of functions are called user-defined functions.</a:t>
            </a:r>
          </a:p>
          <a:p>
            <a:endParaRPr lang="en-US" dirty="0" smtClean="0"/>
          </a:p>
          <a:p>
            <a:pPr marL="342900" indent="-342900">
              <a:buAutoNum type="arabicPeriod"/>
            </a:pPr>
            <a:endParaRPr lang="en-US" dirty="0" smtClean="0"/>
          </a:p>
          <a:p>
            <a:pPr marL="342900" indent="-342900">
              <a:buAutoNum type="arabicPeriod"/>
            </a:pPr>
            <a:endParaRPr lang="en-US" dirty="0"/>
          </a:p>
          <a:p>
            <a:pPr marL="342900" indent="-342900">
              <a:buFontTx/>
              <a:buAutoNum type="arabicPeriod"/>
            </a:pPr>
            <a:r>
              <a:rPr lang="en-US" dirty="0" smtClean="0"/>
              <a:t>Function </a:t>
            </a:r>
            <a:r>
              <a:rPr lang="en-US" dirty="0"/>
              <a:t>declaration </a:t>
            </a:r>
            <a:endParaRPr lang="en-US" dirty="0" smtClean="0"/>
          </a:p>
          <a:p>
            <a:pPr marL="342900" indent="-342900">
              <a:buFontTx/>
              <a:buAutoNum type="arabicPeriod"/>
            </a:pPr>
            <a:r>
              <a:rPr lang="en-US" dirty="0"/>
              <a:t>Function definition . </a:t>
            </a:r>
          </a:p>
          <a:p>
            <a:pPr marL="342900" indent="-342900">
              <a:buAutoNum type="arabicPeriod"/>
            </a:pPr>
            <a:r>
              <a:rPr lang="en-US" dirty="0" smtClean="0"/>
              <a:t>Function call</a:t>
            </a:r>
            <a:endParaRPr lang="en-US" dirty="0"/>
          </a:p>
        </p:txBody>
      </p:sp>
    </p:spTree>
    <p:extLst>
      <p:ext uri="{BB962C8B-B14F-4D97-AF65-F5344CB8AC3E}">
        <p14:creationId xmlns:p14="http://schemas.microsoft.com/office/powerpoint/2010/main" val="7444284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85800"/>
            <a:ext cx="8077200" cy="5262979"/>
          </a:xfrm>
          <a:prstGeom prst="rect">
            <a:avLst/>
          </a:prstGeom>
          <a:noFill/>
        </p:spPr>
        <p:txBody>
          <a:bodyPr wrap="square" rtlCol="0">
            <a:spAutoFit/>
          </a:bodyPr>
          <a:lstStyle/>
          <a:p>
            <a:r>
              <a:rPr lang="en-US" sz="2800" dirty="0" smtClean="0"/>
              <a:t>#include&lt;</a:t>
            </a:r>
            <a:r>
              <a:rPr lang="en-US" sz="2800" dirty="0" err="1" smtClean="0"/>
              <a:t>stdio.h</a:t>
            </a:r>
            <a:r>
              <a:rPr lang="en-US" sz="2800" dirty="0" smtClean="0"/>
              <a:t>&gt;</a:t>
            </a:r>
          </a:p>
          <a:p>
            <a:r>
              <a:rPr lang="en-US" sz="2800" dirty="0" smtClean="0">
                <a:solidFill>
                  <a:srgbClr val="FF0000"/>
                </a:solidFill>
              </a:rPr>
              <a:t>void </a:t>
            </a:r>
            <a:r>
              <a:rPr lang="en-US" sz="2800" dirty="0" err="1" smtClean="0">
                <a:solidFill>
                  <a:srgbClr val="FF0000"/>
                </a:solidFill>
              </a:rPr>
              <a:t>drawline</a:t>
            </a:r>
            <a:r>
              <a:rPr lang="en-US" sz="2800" dirty="0" smtClean="0">
                <a:solidFill>
                  <a:srgbClr val="FF0000"/>
                </a:solidFill>
              </a:rPr>
              <a:t> () ; 	/*Function Declaration* /</a:t>
            </a:r>
          </a:p>
          <a:p>
            <a:r>
              <a:rPr lang="en-US" sz="2800" dirty="0" smtClean="0"/>
              <a:t> void main( ) </a:t>
            </a:r>
          </a:p>
          <a:p>
            <a:endParaRPr lang="en-US" sz="2800" dirty="0" smtClean="0"/>
          </a:p>
          <a:p>
            <a:r>
              <a:rPr lang="en-US" sz="2800" dirty="0" smtClean="0"/>
              <a:t>{ </a:t>
            </a:r>
            <a:r>
              <a:rPr lang="en-US" sz="2800" dirty="0" err="1" smtClean="0">
                <a:solidFill>
                  <a:schemeClr val="accent6">
                    <a:lumMod val="60000"/>
                    <a:lumOff val="40000"/>
                  </a:schemeClr>
                </a:solidFill>
              </a:rPr>
              <a:t>drawline</a:t>
            </a:r>
            <a:r>
              <a:rPr lang="en-US" sz="2800" dirty="0" smtClean="0">
                <a:solidFill>
                  <a:schemeClr val="accent6">
                    <a:lumMod val="60000"/>
                    <a:lumOff val="40000"/>
                  </a:schemeClr>
                </a:solidFill>
              </a:rPr>
              <a:t>( );		/*Function Call*/ </a:t>
            </a:r>
          </a:p>
          <a:p>
            <a:r>
              <a:rPr lang="en-US" sz="2800" dirty="0" smtClean="0"/>
              <a:t>} </a:t>
            </a:r>
          </a:p>
          <a:p>
            <a:endParaRPr lang="en-US" sz="2800" dirty="0" smtClean="0"/>
          </a:p>
          <a:p>
            <a:r>
              <a:rPr lang="en-US" sz="2800" dirty="0" smtClean="0">
                <a:solidFill>
                  <a:srgbClr val="C00000"/>
                </a:solidFill>
              </a:rPr>
              <a:t>void </a:t>
            </a:r>
            <a:r>
              <a:rPr lang="en-US" sz="2800" dirty="0" err="1" smtClean="0">
                <a:solidFill>
                  <a:srgbClr val="C00000"/>
                </a:solidFill>
              </a:rPr>
              <a:t>drawline</a:t>
            </a:r>
            <a:r>
              <a:rPr lang="en-US" sz="2800" dirty="0" smtClean="0">
                <a:solidFill>
                  <a:srgbClr val="C00000"/>
                </a:solidFill>
              </a:rPr>
              <a:t> ()</a:t>
            </a:r>
            <a:r>
              <a:rPr lang="en-US" sz="2800" dirty="0" smtClean="0"/>
              <a:t>	</a:t>
            </a:r>
            <a:r>
              <a:rPr lang="en-US" sz="2800" dirty="0" smtClean="0">
                <a:solidFill>
                  <a:srgbClr val="C00000"/>
                </a:solidFill>
              </a:rPr>
              <a:t> / *Function Definition* /  </a:t>
            </a:r>
          </a:p>
          <a:p>
            <a:r>
              <a:rPr lang="en-US" sz="2800" dirty="0" smtClean="0">
                <a:solidFill>
                  <a:srgbClr val="C00000"/>
                </a:solidFill>
              </a:rPr>
              <a:t>{ </a:t>
            </a:r>
            <a:r>
              <a:rPr lang="en-US" sz="2800" dirty="0" err="1" smtClean="0">
                <a:solidFill>
                  <a:srgbClr val="C00000"/>
                </a:solidFill>
              </a:rPr>
              <a:t>int</a:t>
            </a:r>
            <a:r>
              <a:rPr lang="en-US" sz="2800" dirty="0" smtClean="0">
                <a:solidFill>
                  <a:srgbClr val="C00000"/>
                </a:solidFill>
              </a:rPr>
              <a:t> </a:t>
            </a:r>
            <a:r>
              <a:rPr lang="en-US" sz="2800" dirty="0" err="1" smtClean="0">
                <a:solidFill>
                  <a:srgbClr val="C00000"/>
                </a:solidFill>
              </a:rPr>
              <a:t>i</a:t>
            </a:r>
            <a:r>
              <a:rPr lang="en-US" sz="2800" dirty="0" smtClean="0">
                <a:solidFill>
                  <a:srgbClr val="C00000"/>
                </a:solidFill>
              </a:rPr>
              <a:t>; </a:t>
            </a:r>
          </a:p>
          <a:p>
            <a:r>
              <a:rPr lang="en-US" sz="2800" dirty="0" smtClean="0">
                <a:solidFill>
                  <a:srgbClr val="C00000"/>
                </a:solidFill>
              </a:rPr>
              <a:t>for(</a:t>
            </a:r>
            <a:r>
              <a:rPr lang="en-US" sz="2800" dirty="0" err="1" smtClean="0">
                <a:solidFill>
                  <a:srgbClr val="C00000"/>
                </a:solidFill>
              </a:rPr>
              <a:t>i</a:t>
            </a:r>
            <a:r>
              <a:rPr lang="en-US" sz="2800" dirty="0" smtClean="0">
                <a:solidFill>
                  <a:srgbClr val="C00000"/>
                </a:solidFill>
              </a:rPr>
              <a:t>=1;i&lt;=80;i++) </a:t>
            </a:r>
          </a:p>
          <a:p>
            <a:r>
              <a:rPr lang="en-US" sz="2800" dirty="0" smtClean="0">
                <a:solidFill>
                  <a:srgbClr val="C00000"/>
                </a:solidFill>
              </a:rPr>
              <a:t> print f (" _ " ) ;</a:t>
            </a:r>
          </a:p>
          <a:p>
            <a:r>
              <a:rPr lang="en-US" sz="2800" dirty="0" smtClean="0">
                <a:solidFill>
                  <a:srgbClr val="C00000"/>
                </a:solidFill>
              </a:rPr>
              <a:t>}</a:t>
            </a:r>
            <a:endParaRPr lang="en-US" sz="2800" dirty="0">
              <a:solidFill>
                <a:srgbClr val="C00000"/>
              </a:solidFill>
            </a:endParaRPr>
          </a:p>
        </p:txBody>
      </p:sp>
    </p:spTree>
    <p:extLst>
      <p:ext uri="{BB962C8B-B14F-4D97-AF65-F5344CB8AC3E}">
        <p14:creationId xmlns:p14="http://schemas.microsoft.com/office/powerpoint/2010/main" val="1067165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686800" cy="5632311"/>
          </a:xfrm>
          <a:prstGeom prst="rect">
            <a:avLst/>
          </a:prstGeom>
          <a:noFill/>
        </p:spPr>
        <p:txBody>
          <a:bodyPr wrap="square" rtlCol="0">
            <a:spAutoFit/>
          </a:bodyPr>
          <a:lstStyle/>
          <a:p>
            <a:r>
              <a:rPr lang="en-US" dirty="0" smtClean="0"/>
              <a:t>Program to find largest number from three given numbers</a:t>
            </a:r>
          </a:p>
          <a:p>
            <a:r>
              <a:rPr lang="en-US" dirty="0" smtClean="0"/>
              <a:t>#include&lt;</a:t>
            </a:r>
            <a:r>
              <a:rPr lang="en-US" dirty="0" err="1" smtClean="0"/>
              <a:t>stdio.h</a:t>
            </a:r>
            <a:r>
              <a:rPr lang="en-US" dirty="0" smtClean="0"/>
              <a:t>&gt;</a:t>
            </a:r>
          </a:p>
          <a:p>
            <a:r>
              <a:rPr lang="en-US" dirty="0" smtClean="0"/>
              <a:t> main( )</a:t>
            </a:r>
          </a:p>
          <a:p>
            <a:r>
              <a:rPr lang="en-US" dirty="0" smtClean="0"/>
              <a:t> { </a:t>
            </a:r>
            <a:r>
              <a:rPr lang="en-US" dirty="0" err="1" smtClean="0"/>
              <a:t>int</a:t>
            </a:r>
            <a:r>
              <a:rPr lang="en-US" dirty="0" smtClean="0"/>
              <a:t> </a:t>
            </a:r>
            <a:r>
              <a:rPr lang="en-US" dirty="0" err="1" smtClean="0"/>
              <a:t>a,b,c,large</a:t>
            </a:r>
            <a:r>
              <a:rPr lang="en-US" dirty="0" smtClean="0"/>
              <a:t>; </a:t>
            </a:r>
          </a:p>
          <a:p>
            <a:r>
              <a:rPr lang="en-US" dirty="0" err="1" smtClean="0"/>
              <a:t>printf</a:t>
            </a:r>
            <a:r>
              <a:rPr lang="en-US" dirty="0" smtClean="0"/>
              <a:t> ("Enter three· numbers ") ; </a:t>
            </a:r>
          </a:p>
          <a:p>
            <a:r>
              <a:rPr lang="en-US" dirty="0" err="1" smtClean="0"/>
              <a:t>scanf</a:t>
            </a:r>
            <a:r>
              <a:rPr lang="en-US" dirty="0" smtClean="0"/>
              <a:t>("%</a:t>
            </a:r>
            <a:r>
              <a:rPr lang="en-US" dirty="0" err="1" smtClean="0"/>
              <a:t>d%d%d",&amp;a,&amp;b,&amp;c</a:t>
            </a:r>
            <a:r>
              <a:rPr lang="en-US" dirty="0" smtClean="0"/>
              <a:t>) ; </a:t>
            </a:r>
          </a:p>
          <a:p>
            <a:r>
              <a:rPr lang="en-US" dirty="0" smtClean="0"/>
              <a:t>if (a&gt;b)</a:t>
            </a:r>
          </a:p>
          <a:p>
            <a:r>
              <a:rPr lang="en-US" dirty="0" smtClean="0"/>
              <a:t>{ 	if(a&gt;c) </a:t>
            </a:r>
          </a:p>
          <a:p>
            <a:r>
              <a:rPr lang="en-US" dirty="0" smtClean="0"/>
              <a:t>		large=a; </a:t>
            </a:r>
          </a:p>
          <a:p>
            <a:r>
              <a:rPr lang="en-US" dirty="0" smtClean="0"/>
              <a:t>	else </a:t>
            </a:r>
          </a:p>
          <a:p>
            <a:r>
              <a:rPr lang="en-US" dirty="0" smtClean="0"/>
              <a:t>		large=c;</a:t>
            </a:r>
          </a:p>
          <a:p>
            <a:r>
              <a:rPr lang="en-US" dirty="0" smtClean="0"/>
              <a:t>}</a:t>
            </a:r>
          </a:p>
          <a:p>
            <a:r>
              <a:rPr lang="en-US" dirty="0" smtClean="0"/>
              <a:t>else</a:t>
            </a:r>
          </a:p>
          <a:p>
            <a:r>
              <a:rPr lang="en-US" dirty="0" smtClean="0"/>
              <a:t>{	if (b&gt;c) </a:t>
            </a:r>
          </a:p>
          <a:p>
            <a:r>
              <a:rPr lang="en-US" dirty="0" smtClean="0"/>
              <a:t>		large=b; </a:t>
            </a:r>
          </a:p>
          <a:p>
            <a:r>
              <a:rPr lang="en-US" dirty="0" smtClean="0"/>
              <a:t>	else </a:t>
            </a:r>
          </a:p>
          <a:p>
            <a:r>
              <a:rPr lang="en-US" dirty="0" smtClean="0"/>
              <a:t>		large=c;</a:t>
            </a:r>
          </a:p>
          <a:p>
            <a:r>
              <a:rPr lang="en-US" dirty="0" smtClean="0"/>
              <a:t>} </a:t>
            </a:r>
          </a:p>
          <a:p>
            <a:r>
              <a:rPr lang="en-US" dirty="0" err="1" smtClean="0"/>
              <a:t>printf</a:t>
            </a:r>
            <a:r>
              <a:rPr lang="en-US" dirty="0" smtClean="0"/>
              <a:t>(largest number is %d\n", large) ; }</a:t>
            </a:r>
          </a:p>
          <a:p>
            <a:endParaRPr lang="en-US" dirty="0"/>
          </a:p>
        </p:txBody>
      </p:sp>
    </p:spTree>
    <p:extLst>
      <p:ext uri="{BB962C8B-B14F-4D97-AF65-F5344CB8AC3E}">
        <p14:creationId xmlns:p14="http://schemas.microsoft.com/office/powerpoint/2010/main" val="156432021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7526" t="57292" r="34407" b="14583"/>
          <a:stretch>
            <a:fillRect/>
          </a:stretch>
        </p:blipFill>
        <p:spPr bwMode="auto">
          <a:xfrm>
            <a:off x="1066800" y="1447800"/>
            <a:ext cx="7239000" cy="3657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30088" t="65625" r="37116" b="27083"/>
          <a:stretch>
            <a:fillRect/>
          </a:stretch>
        </p:blipFill>
        <p:spPr bwMode="auto">
          <a:xfrm>
            <a:off x="990600" y="4572000"/>
            <a:ext cx="7162800" cy="1447800"/>
          </a:xfrm>
          <a:prstGeom prst="rect">
            <a:avLst/>
          </a:prstGeom>
          <a:noFill/>
          <a:ln w="9525">
            <a:noFill/>
            <a:miter lim="800000"/>
            <a:headEnd/>
            <a:tailEnd/>
          </a:ln>
          <a:effectLst/>
        </p:spPr>
      </p:pic>
    </p:spTree>
    <p:extLst>
      <p:ext uri="{BB962C8B-B14F-4D97-AF65-F5344CB8AC3E}">
        <p14:creationId xmlns:p14="http://schemas.microsoft.com/office/powerpoint/2010/main" val="373599025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Definition</a:t>
            </a:r>
            <a:endParaRPr lang="en-US" dirty="0"/>
          </a:p>
        </p:txBody>
      </p:sp>
      <p:sp>
        <p:nvSpPr>
          <p:cNvPr id="3" name="TextBox 2"/>
          <p:cNvSpPr txBox="1"/>
          <p:nvPr/>
        </p:nvSpPr>
        <p:spPr>
          <a:xfrm>
            <a:off x="381000" y="1676400"/>
            <a:ext cx="8229600" cy="1938992"/>
          </a:xfrm>
          <a:prstGeom prst="rect">
            <a:avLst/>
          </a:prstGeom>
          <a:noFill/>
        </p:spPr>
        <p:txBody>
          <a:bodyPr wrap="square" rtlCol="0">
            <a:spAutoFit/>
          </a:bodyPr>
          <a:lstStyle/>
          <a:p>
            <a:pPr algn="just"/>
            <a:r>
              <a:rPr lang="en-US" sz="2400" dirty="0" smtClean="0"/>
              <a:t>The function definition consists of the whole description and code of a function. It tells what the function is doing and what are its inputs and outputs. A function definition consists of two parts - a function  header and a function body. The general syntax of a function definition is</a:t>
            </a:r>
            <a:endParaRPr lang="en-US" sz="2400" dirty="0"/>
          </a:p>
        </p:txBody>
      </p:sp>
      <p:pic>
        <p:nvPicPr>
          <p:cNvPr id="2050" name="Picture 2"/>
          <p:cNvPicPr>
            <a:picLocks noChangeAspect="1" noChangeArrowheads="1"/>
          </p:cNvPicPr>
          <p:nvPr/>
        </p:nvPicPr>
        <p:blipFill>
          <a:blip r:embed="rId2"/>
          <a:srcRect l="29868" t="62500" r="35578" b="21875"/>
          <a:stretch>
            <a:fillRect/>
          </a:stretch>
        </p:blipFill>
        <p:spPr bwMode="auto">
          <a:xfrm>
            <a:off x="1676400" y="3657600"/>
            <a:ext cx="5410200" cy="2514600"/>
          </a:xfrm>
          <a:prstGeom prst="rect">
            <a:avLst/>
          </a:prstGeom>
          <a:noFill/>
          <a:ln w="9525">
            <a:noFill/>
            <a:miter lim="800000"/>
            <a:headEnd/>
            <a:tailEnd/>
          </a:ln>
          <a:effectLst/>
        </p:spPr>
      </p:pic>
    </p:spTree>
    <p:extLst>
      <p:ext uri="{BB962C8B-B14F-4D97-AF65-F5344CB8AC3E}">
        <p14:creationId xmlns:p14="http://schemas.microsoft.com/office/powerpoint/2010/main" val="37218689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Call</a:t>
            </a:r>
            <a:endParaRPr lang="en-US" dirty="0"/>
          </a:p>
        </p:txBody>
      </p:sp>
      <p:sp>
        <p:nvSpPr>
          <p:cNvPr id="3" name="Content Placeholder 2"/>
          <p:cNvSpPr>
            <a:spLocks noGrp="1"/>
          </p:cNvSpPr>
          <p:nvPr>
            <p:ph idx="1"/>
          </p:nvPr>
        </p:nvSpPr>
        <p:spPr/>
        <p:txBody>
          <a:bodyPr/>
          <a:lstStyle/>
          <a:p>
            <a:r>
              <a:rPr lang="en-US" dirty="0" smtClean="0"/>
              <a:t>The function definition describes what a function can do. A function is ,called by writing its name followed by the argument list inside the parentheses. </a:t>
            </a:r>
          </a:p>
          <a:p>
            <a:r>
              <a:rPr lang="en-US" dirty="0" err="1" smtClean="0"/>
              <a:t>func_name</a:t>
            </a:r>
            <a:r>
              <a:rPr lang="en-US" dirty="0" smtClean="0"/>
              <a:t>(</a:t>
            </a:r>
            <a:r>
              <a:rPr lang="en-US" dirty="0" err="1" smtClean="0"/>
              <a:t>argl</a:t>
            </a:r>
            <a:r>
              <a:rPr lang="en-US" dirty="0" smtClean="0"/>
              <a:t>, arg2, arg3 ...)</a:t>
            </a:r>
          </a:p>
          <a:p>
            <a:r>
              <a:rPr lang="en-US" dirty="0" smtClean="0"/>
              <a:t>These arguments </a:t>
            </a:r>
            <a:r>
              <a:rPr lang="en-US" dirty="0" err="1" smtClean="0"/>
              <a:t>arg</a:t>
            </a:r>
            <a:r>
              <a:rPr lang="en-US" dirty="0" smtClean="0"/>
              <a:t> I, arg2, ,...are called actual arguments.</a:t>
            </a:r>
            <a:endParaRPr lang="en-US" dirty="0"/>
          </a:p>
        </p:txBody>
      </p:sp>
    </p:spTree>
    <p:extLst>
      <p:ext uri="{BB962C8B-B14F-4D97-AF65-F5344CB8AC3E}">
        <p14:creationId xmlns:p14="http://schemas.microsoft.com/office/powerpoint/2010/main" val="8459317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96200" cy="1143000"/>
          </a:xfrm>
        </p:spPr>
        <p:txBody>
          <a:bodyPr/>
          <a:lstStyle/>
          <a:p>
            <a:r>
              <a:rPr lang="en-US" dirty="0" smtClean="0"/>
              <a:t>Function Declaration/function prototype</a:t>
            </a:r>
            <a:endParaRPr lang="en-US" dirty="0"/>
          </a:p>
        </p:txBody>
      </p:sp>
      <p:pic>
        <p:nvPicPr>
          <p:cNvPr id="3074" name="Picture 2"/>
          <p:cNvPicPr>
            <a:picLocks noGrp="1" noChangeAspect="1" noChangeArrowheads="1"/>
          </p:cNvPicPr>
          <p:nvPr>
            <p:ph idx="1"/>
          </p:nvPr>
        </p:nvPicPr>
        <p:blipFill>
          <a:blip r:embed="rId3"/>
          <a:srcRect l="29344" t="42090" r="31847" b="22554"/>
          <a:stretch>
            <a:fillRect/>
          </a:stretch>
        </p:blipFill>
        <p:spPr bwMode="auto">
          <a:xfrm>
            <a:off x="152400" y="2895600"/>
            <a:ext cx="8991600" cy="3962400"/>
          </a:xfrm>
          <a:prstGeom prst="rect">
            <a:avLst/>
          </a:prstGeom>
          <a:noFill/>
          <a:ln w="9525">
            <a:noFill/>
            <a:miter lim="800000"/>
            <a:headEnd/>
            <a:tailEnd/>
          </a:ln>
          <a:effectLst/>
        </p:spPr>
      </p:pic>
      <p:sp>
        <p:nvSpPr>
          <p:cNvPr id="8" name="Rectangle 7"/>
          <p:cNvSpPr/>
          <p:nvPr/>
        </p:nvSpPr>
        <p:spPr>
          <a:xfrm>
            <a:off x="457200" y="1676400"/>
            <a:ext cx="7924800" cy="1200329"/>
          </a:xfrm>
          <a:prstGeom prst="rect">
            <a:avLst/>
          </a:prstGeom>
        </p:spPr>
        <p:txBody>
          <a:bodyPr wrap="square">
            <a:spAutoFit/>
          </a:bodyPr>
          <a:lstStyle/>
          <a:p>
            <a:pPr algn="just"/>
            <a:r>
              <a:rPr lang="en-US" sz="2400" dirty="0" smtClean="0"/>
              <a:t>The calling function needs information about the called function. If definition of the called function placed before the calling function, then declaration is not needed.</a:t>
            </a:r>
            <a:endParaRPr lang="en-US" sz="2400" dirty="0"/>
          </a:p>
        </p:txBody>
      </p:sp>
    </p:spTree>
    <p:extLst>
      <p:ext uri="{BB962C8B-B14F-4D97-AF65-F5344CB8AC3E}">
        <p14:creationId xmlns:p14="http://schemas.microsoft.com/office/powerpoint/2010/main" val="119151408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4876800" cy="1066800"/>
          </a:xfrm>
        </p:spPr>
        <p:txBody>
          <a:bodyPr/>
          <a:lstStyle/>
          <a:p>
            <a:r>
              <a:rPr lang="en-US" dirty="0" smtClean="0"/>
              <a:t>Function Arguments</a:t>
            </a:r>
            <a:endParaRPr lang="en-US" dirty="0"/>
          </a:p>
        </p:txBody>
      </p:sp>
      <p:sp>
        <p:nvSpPr>
          <p:cNvPr id="3" name="Content Placeholder 2"/>
          <p:cNvSpPr>
            <a:spLocks noGrp="1"/>
          </p:cNvSpPr>
          <p:nvPr>
            <p:ph idx="1"/>
          </p:nvPr>
        </p:nvSpPr>
        <p:spPr>
          <a:xfrm>
            <a:off x="228600" y="1295400"/>
            <a:ext cx="8610600" cy="4525963"/>
          </a:xfrm>
        </p:spPr>
        <p:txBody>
          <a:bodyPr/>
          <a:lstStyle/>
          <a:p>
            <a:pPr algn="just"/>
            <a:r>
              <a:rPr lang="en-US" dirty="0" smtClean="0"/>
              <a:t>The calling function sends some values to the called function for communication; these values are called arguments or parameters.</a:t>
            </a:r>
          </a:p>
          <a:p>
            <a:pPr algn="just"/>
            <a:r>
              <a:rPr lang="en-US" dirty="0" smtClean="0">
                <a:solidFill>
                  <a:srgbClr val="C00000"/>
                </a:solidFill>
              </a:rPr>
              <a:t>Actual arguments: The arguments which are mentioned in the function call are known as actual arguments</a:t>
            </a:r>
            <a:r>
              <a:rPr lang="en-US" dirty="0" smtClean="0"/>
              <a:t>, since these are the values which are actually sent to the called function. Actual arguments can be written in the form of variables, constants or expressions or any function call that returns a value For example- " fun(x),  fun(a*b, c*</a:t>
            </a:r>
            <a:r>
              <a:rPr lang="en-US" dirty="0" err="1" smtClean="0"/>
              <a:t>d+k</a:t>
            </a:r>
            <a:r>
              <a:rPr lang="en-US" dirty="0" smtClean="0"/>
              <a:t>),</a:t>
            </a:r>
            <a:r>
              <a:rPr lang="en-US" dirty="0" err="1" smtClean="0"/>
              <a:t>func</a:t>
            </a:r>
            <a:r>
              <a:rPr lang="en-US" dirty="0" smtClean="0"/>
              <a:t>( 22, 43 )</a:t>
            </a:r>
            <a:endParaRPr lang="en-US" dirty="0"/>
          </a:p>
        </p:txBody>
      </p:sp>
    </p:spTree>
    <p:extLst>
      <p:ext uri="{BB962C8B-B14F-4D97-AF65-F5344CB8AC3E}">
        <p14:creationId xmlns:p14="http://schemas.microsoft.com/office/powerpoint/2010/main" val="66344362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arguments</a:t>
            </a:r>
            <a:endParaRPr lang="en-US" dirty="0"/>
          </a:p>
        </p:txBody>
      </p:sp>
      <p:sp>
        <p:nvSpPr>
          <p:cNvPr id="3" name="Content Placeholder 2"/>
          <p:cNvSpPr>
            <a:spLocks noGrp="1"/>
          </p:cNvSpPr>
          <p:nvPr>
            <p:ph idx="1"/>
          </p:nvPr>
        </p:nvSpPr>
        <p:spPr/>
        <p:txBody>
          <a:bodyPr/>
          <a:lstStyle/>
          <a:p>
            <a:pPr algn="just"/>
            <a:r>
              <a:rPr lang="en-US" dirty="0" smtClean="0">
                <a:solidFill>
                  <a:schemeClr val="accent6">
                    <a:lumMod val="60000"/>
                    <a:lumOff val="40000"/>
                  </a:schemeClr>
                </a:solidFill>
              </a:rPr>
              <a:t>The name of the arguments, which are mentioned in the function definition are called formal or dummy arguments. </a:t>
            </a:r>
            <a:r>
              <a:rPr lang="en-US" dirty="0" smtClean="0"/>
              <a:t>since they are used just to hold the values that are sent by the calling function. These, formal arguments are simply like other local variables of the function which are created when the function </a:t>
            </a:r>
            <a:r>
              <a:rPr lang="en-US" smtClean="0"/>
              <a:t>call starts </a:t>
            </a:r>
            <a:r>
              <a:rPr lang="en-US" dirty="0" smtClean="0"/>
              <a:t>and are destroyed when the function ends.</a:t>
            </a:r>
            <a:endParaRPr lang="en-US" dirty="0"/>
          </a:p>
        </p:txBody>
      </p:sp>
    </p:spTree>
    <p:extLst>
      <p:ext uri="{BB962C8B-B14F-4D97-AF65-F5344CB8AC3E}">
        <p14:creationId xmlns:p14="http://schemas.microsoft.com/office/powerpoint/2010/main" val="185095322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3562"/>
          </a:xfrm>
        </p:spPr>
        <p:txBody>
          <a:bodyPr/>
          <a:lstStyle/>
          <a:p>
            <a:r>
              <a:rPr lang="en-US" dirty="0" smtClean="0"/>
              <a:t>Call by value</a:t>
            </a:r>
            <a:endParaRPr lang="en-US" dirty="0"/>
          </a:p>
        </p:txBody>
      </p:sp>
      <p:sp>
        <p:nvSpPr>
          <p:cNvPr id="3" name="TextBox 2"/>
          <p:cNvSpPr txBox="1"/>
          <p:nvPr/>
        </p:nvSpPr>
        <p:spPr>
          <a:xfrm>
            <a:off x="685800" y="2057400"/>
            <a:ext cx="7391400" cy="4524315"/>
          </a:xfrm>
          <a:prstGeom prst="rect">
            <a:avLst/>
          </a:prstGeom>
          <a:noFill/>
        </p:spPr>
        <p:txBody>
          <a:bodyPr wrap="square" rtlCol="0">
            <a:spAutoFit/>
          </a:bodyPr>
          <a:lstStyle/>
          <a:p>
            <a:pPr algn="just"/>
            <a:r>
              <a:rPr lang="en-US" sz="2400" dirty="0" smtClean="0"/>
              <a:t>The actual parameter is the argument which is used in the function call whereas formal parameter is the argument which is used in the function definition.</a:t>
            </a:r>
          </a:p>
          <a:p>
            <a:pPr algn="just"/>
            <a:endParaRPr lang="en-US" sz="2400" dirty="0" smtClean="0"/>
          </a:p>
          <a:p>
            <a:pPr algn="just"/>
            <a:r>
              <a:rPr lang="en-US" sz="2400" dirty="0" smtClean="0"/>
              <a:t>In call by value, different memory is allocated for actual and formal parameters since the value of the actual parameter is copied into the formal parameter</a:t>
            </a:r>
          </a:p>
          <a:p>
            <a:pPr algn="just"/>
            <a:endParaRPr lang="en-US" sz="2400" dirty="0" smtClean="0"/>
          </a:p>
          <a:p>
            <a:pPr algn="just"/>
            <a:r>
              <a:rPr lang="en-US" sz="2400" dirty="0" smtClean="0"/>
              <a:t>In call by value method, we can not modify the value of the actual parameter by the formal parameter.</a:t>
            </a:r>
          </a:p>
          <a:p>
            <a:pPr algn="just"/>
            <a:endParaRPr lang="en-US" sz="2400" dirty="0" smtClean="0"/>
          </a:p>
          <a:p>
            <a:endParaRPr lang="en-US" sz="2400" dirty="0"/>
          </a:p>
        </p:txBody>
      </p:sp>
    </p:spTree>
    <p:extLst>
      <p:ext uri="{BB962C8B-B14F-4D97-AF65-F5344CB8AC3E}">
        <p14:creationId xmlns:p14="http://schemas.microsoft.com/office/powerpoint/2010/main" val="62160841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762000"/>
            <a:ext cx="8153400" cy="5909310"/>
          </a:xfrm>
          <a:prstGeom prst="rect">
            <a:avLst/>
          </a:prstGeom>
          <a:noFill/>
        </p:spPr>
        <p:txBody>
          <a:bodyPr wrap="square" rtlCol="0">
            <a:spAutoFit/>
          </a:bodyPr>
          <a:lstStyle/>
          <a:p>
            <a:r>
              <a:rPr lang="en-US" dirty="0" smtClean="0"/>
              <a:t>#include&lt;</a:t>
            </a:r>
            <a:r>
              <a:rPr lang="en-US" dirty="0" err="1" smtClean="0"/>
              <a:t>stdio.h</a:t>
            </a:r>
            <a:r>
              <a:rPr lang="en-US" dirty="0" smtClean="0"/>
              <a:t>&gt;  </a:t>
            </a:r>
          </a:p>
          <a:p>
            <a:endParaRPr lang="en-US" dirty="0" smtClean="0"/>
          </a:p>
          <a:p>
            <a:r>
              <a:rPr lang="en-US" b="1" dirty="0" smtClean="0"/>
              <a:t>void</a:t>
            </a:r>
            <a:r>
              <a:rPr lang="en-US" dirty="0" smtClean="0"/>
              <a:t> change(</a:t>
            </a:r>
            <a:r>
              <a:rPr lang="en-US" b="1" dirty="0" err="1" smtClean="0"/>
              <a:t>int</a:t>
            </a:r>
            <a:r>
              <a:rPr lang="en-US" dirty="0" smtClean="0"/>
              <a:t> num)</a:t>
            </a:r>
          </a:p>
          <a:p>
            <a:r>
              <a:rPr lang="en-US" dirty="0" smtClean="0"/>
              <a:t> {    </a:t>
            </a:r>
          </a:p>
          <a:p>
            <a:r>
              <a:rPr lang="en-US" dirty="0" smtClean="0"/>
              <a:t>    </a:t>
            </a:r>
            <a:r>
              <a:rPr lang="en-US" dirty="0" err="1" smtClean="0"/>
              <a:t>printf</a:t>
            </a:r>
            <a:r>
              <a:rPr lang="en-US" dirty="0" smtClean="0"/>
              <a:t>("Before adding value inside function num=%d \</a:t>
            </a:r>
            <a:r>
              <a:rPr lang="en-US" dirty="0" err="1" smtClean="0"/>
              <a:t>n",num</a:t>
            </a:r>
            <a:r>
              <a:rPr lang="en-US" dirty="0" smtClean="0"/>
              <a:t>);    </a:t>
            </a:r>
          </a:p>
          <a:p>
            <a:r>
              <a:rPr lang="en-US" dirty="0" smtClean="0"/>
              <a:t>    num=num+100;    </a:t>
            </a:r>
          </a:p>
          <a:p>
            <a:r>
              <a:rPr lang="en-US" dirty="0" smtClean="0"/>
              <a:t>    </a:t>
            </a:r>
            <a:r>
              <a:rPr lang="en-US" dirty="0" err="1" smtClean="0"/>
              <a:t>printf</a:t>
            </a:r>
            <a:r>
              <a:rPr lang="en-US" dirty="0" smtClean="0"/>
              <a:t>("After adding value inside function num=%d \n", num);    </a:t>
            </a:r>
          </a:p>
          <a:p>
            <a:r>
              <a:rPr lang="en-US" dirty="0" smtClean="0"/>
              <a:t>}    </a:t>
            </a:r>
          </a:p>
          <a:p>
            <a:r>
              <a:rPr lang="en-US" b="1" dirty="0" smtClean="0"/>
              <a:t>void</a:t>
            </a:r>
            <a:r>
              <a:rPr lang="en-US" dirty="0" smtClean="0"/>
              <a:t> main() {    </a:t>
            </a:r>
          </a:p>
          <a:p>
            <a:r>
              <a:rPr lang="en-US" dirty="0" smtClean="0"/>
              <a:t>    </a:t>
            </a:r>
            <a:r>
              <a:rPr lang="en-US" b="1" dirty="0" err="1" smtClean="0"/>
              <a:t>int</a:t>
            </a:r>
            <a:r>
              <a:rPr lang="en-US" dirty="0" smtClean="0"/>
              <a:t> x=100;    </a:t>
            </a:r>
          </a:p>
          <a:p>
            <a:r>
              <a:rPr lang="en-US" dirty="0" smtClean="0"/>
              <a:t>    </a:t>
            </a:r>
            <a:r>
              <a:rPr lang="en-US" dirty="0" err="1" smtClean="0"/>
              <a:t>printf</a:t>
            </a:r>
            <a:r>
              <a:rPr lang="en-US" dirty="0" smtClean="0"/>
              <a:t>("Before function call x=%d \n", x);    </a:t>
            </a:r>
          </a:p>
          <a:p>
            <a:r>
              <a:rPr lang="en-US" dirty="0" smtClean="0"/>
              <a:t>    change(x);				;//passing value in function    </a:t>
            </a:r>
          </a:p>
          <a:p>
            <a:r>
              <a:rPr lang="en-US" dirty="0" smtClean="0"/>
              <a:t>    </a:t>
            </a:r>
            <a:r>
              <a:rPr lang="en-US" dirty="0" err="1" smtClean="0"/>
              <a:t>printf</a:t>
            </a:r>
            <a:r>
              <a:rPr lang="en-US" dirty="0" smtClean="0"/>
              <a:t>("After function call x=%d \n", x);    </a:t>
            </a:r>
          </a:p>
          <a:p>
            <a:r>
              <a:rPr lang="en-US" dirty="0" smtClean="0"/>
              <a:t> </a:t>
            </a:r>
          </a:p>
          <a:p>
            <a:r>
              <a:rPr lang="en-US" dirty="0" smtClean="0"/>
              <a:t>}    </a:t>
            </a:r>
          </a:p>
          <a:p>
            <a:r>
              <a:rPr lang="en-US" dirty="0" smtClean="0"/>
              <a:t>Output :</a:t>
            </a:r>
          </a:p>
          <a:p>
            <a:r>
              <a:rPr lang="en-US" dirty="0" smtClean="0"/>
              <a:t>Before function call x=100 </a:t>
            </a:r>
          </a:p>
          <a:p>
            <a:r>
              <a:rPr lang="en-US" dirty="0" smtClean="0"/>
              <a:t>Before adding value inside function num=100 </a:t>
            </a:r>
          </a:p>
          <a:p>
            <a:r>
              <a:rPr lang="en-US" dirty="0" smtClean="0"/>
              <a:t>After adding value inside function num=200 </a:t>
            </a:r>
          </a:p>
          <a:p>
            <a:r>
              <a:rPr lang="en-US" dirty="0" smtClean="0"/>
              <a:t>After function call x=100</a:t>
            </a:r>
          </a:p>
          <a:p>
            <a:endParaRPr lang="en-US" dirty="0"/>
          </a:p>
        </p:txBody>
      </p:sp>
    </p:spTree>
    <p:extLst>
      <p:ext uri="{BB962C8B-B14F-4D97-AF65-F5344CB8AC3E}">
        <p14:creationId xmlns:p14="http://schemas.microsoft.com/office/powerpoint/2010/main" val="47223993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8610600" cy="5632311"/>
          </a:xfrm>
          <a:prstGeom prst="rect">
            <a:avLst/>
          </a:prstGeom>
          <a:noFill/>
        </p:spPr>
        <p:txBody>
          <a:bodyPr wrap="square" rtlCol="0">
            <a:spAutoFit/>
          </a:bodyPr>
          <a:lstStyle/>
          <a:p>
            <a:r>
              <a:rPr lang="en-US" dirty="0" smtClean="0"/>
              <a:t>#include &lt;</a:t>
            </a:r>
            <a:r>
              <a:rPr lang="en-US" dirty="0" err="1" smtClean="0"/>
              <a:t>stdio.h</a:t>
            </a:r>
            <a:r>
              <a:rPr lang="en-US" dirty="0" smtClean="0"/>
              <a:t>&gt;  </a:t>
            </a:r>
          </a:p>
          <a:p>
            <a:r>
              <a:rPr lang="en-US" b="1" dirty="0" smtClean="0"/>
              <a:t>void</a:t>
            </a:r>
            <a:r>
              <a:rPr lang="en-US" dirty="0" smtClean="0"/>
              <a:t> swap(</a:t>
            </a:r>
            <a:r>
              <a:rPr lang="en-US" b="1" dirty="0" err="1" smtClean="0"/>
              <a:t>int</a:t>
            </a:r>
            <a:r>
              <a:rPr lang="en-US" dirty="0" smtClean="0"/>
              <a:t> , </a:t>
            </a:r>
            <a:r>
              <a:rPr lang="en-US" b="1" dirty="0" err="1" smtClean="0"/>
              <a:t>int</a:t>
            </a:r>
            <a:r>
              <a:rPr lang="en-US" dirty="0" smtClean="0"/>
              <a:t>); 	//prototype of the function   </a:t>
            </a:r>
          </a:p>
          <a:p>
            <a:r>
              <a:rPr lang="en-US" b="1" dirty="0" err="1" smtClean="0"/>
              <a:t>int</a:t>
            </a:r>
            <a:r>
              <a:rPr lang="en-US" dirty="0" smtClean="0"/>
              <a:t> main()  </a:t>
            </a:r>
          </a:p>
          <a:p>
            <a:r>
              <a:rPr lang="en-US" dirty="0" smtClean="0"/>
              <a:t>{  </a:t>
            </a:r>
          </a:p>
          <a:p>
            <a:r>
              <a:rPr lang="en-US" dirty="0" smtClean="0"/>
              <a:t>    </a:t>
            </a:r>
            <a:r>
              <a:rPr lang="en-US" b="1" dirty="0" err="1" smtClean="0"/>
              <a:t>int</a:t>
            </a:r>
            <a:r>
              <a:rPr lang="en-US" dirty="0" smtClean="0"/>
              <a:t> a = 10;  </a:t>
            </a:r>
          </a:p>
          <a:p>
            <a:r>
              <a:rPr lang="en-US" dirty="0" smtClean="0"/>
              <a:t>    </a:t>
            </a:r>
            <a:r>
              <a:rPr lang="en-US" b="1" dirty="0" err="1" smtClean="0"/>
              <a:t>int</a:t>
            </a:r>
            <a:r>
              <a:rPr lang="en-US" dirty="0" smtClean="0"/>
              <a:t> b = 20;   </a:t>
            </a:r>
          </a:p>
          <a:p>
            <a:r>
              <a:rPr lang="en-US" dirty="0" smtClean="0"/>
              <a:t>    </a:t>
            </a:r>
            <a:r>
              <a:rPr lang="en-US" dirty="0" err="1" smtClean="0"/>
              <a:t>printf</a:t>
            </a:r>
            <a:r>
              <a:rPr lang="en-US" dirty="0" smtClean="0"/>
              <a:t>("Before swapping the values in main a = %d, b = %d\</a:t>
            </a:r>
            <a:r>
              <a:rPr lang="en-US" dirty="0" err="1" smtClean="0"/>
              <a:t>n",a,b</a:t>
            </a:r>
            <a:r>
              <a:rPr lang="en-US" dirty="0" smtClean="0"/>
              <a:t>);     10,20</a:t>
            </a:r>
          </a:p>
          <a:p>
            <a:r>
              <a:rPr lang="en-US" dirty="0" smtClean="0"/>
              <a:t>    swap(</a:t>
            </a:r>
            <a:r>
              <a:rPr lang="en-US" dirty="0" err="1" smtClean="0"/>
              <a:t>a,b</a:t>
            </a:r>
            <a:r>
              <a:rPr lang="en-US" dirty="0" smtClean="0"/>
              <a:t>);  </a:t>
            </a:r>
          </a:p>
          <a:p>
            <a:r>
              <a:rPr lang="en-US" dirty="0" smtClean="0"/>
              <a:t>    </a:t>
            </a:r>
            <a:r>
              <a:rPr lang="en-US" dirty="0" err="1" smtClean="0"/>
              <a:t>printf</a:t>
            </a:r>
            <a:r>
              <a:rPr lang="en-US" dirty="0" smtClean="0"/>
              <a:t>("After swapping values in main a = %d, b = %d\</a:t>
            </a:r>
            <a:r>
              <a:rPr lang="en-US" dirty="0" err="1" smtClean="0"/>
              <a:t>n",a,b</a:t>
            </a:r>
            <a:r>
              <a:rPr lang="en-US" dirty="0" smtClean="0"/>
              <a:t>);  10,20</a:t>
            </a:r>
          </a:p>
          <a:p>
            <a:r>
              <a:rPr lang="en-US" dirty="0" smtClean="0"/>
              <a:t>}  </a:t>
            </a:r>
          </a:p>
          <a:p>
            <a:r>
              <a:rPr lang="en-US" b="1" dirty="0" smtClean="0"/>
              <a:t>void</a:t>
            </a:r>
            <a:r>
              <a:rPr lang="en-US" dirty="0" smtClean="0"/>
              <a:t> swap (</a:t>
            </a:r>
            <a:r>
              <a:rPr lang="en-US" b="1" dirty="0" err="1" smtClean="0"/>
              <a:t>int</a:t>
            </a:r>
            <a:r>
              <a:rPr lang="en-US" dirty="0" smtClean="0"/>
              <a:t> a, </a:t>
            </a:r>
            <a:r>
              <a:rPr lang="en-US" b="1" dirty="0" err="1" smtClean="0"/>
              <a:t>int</a:t>
            </a:r>
            <a:r>
              <a:rPr lang="en-US" dirty="0" smtClean="0"/>
              <a:t> b)  </a:t>
            </a:r>
          </a:p>
          <a:p>
            <a:r>
              <a:rPr lang="en-US" dirty="0" smtClean="0"/>
              <a:t>{  </a:t>
            </a:r>
          </a:p>
          <a:p>
            <a:r>
              <a:rPr lang="en-US" dirty="0" smtClean="0"/>
              <a:t>    </a:t>
            </a:r>
            <a:r>
              <a:rPr lang="en-US" b="1" dirty="0" err="1" smtClean="0"/>
              <a:t>int</a:t>
            </a:r>
            <a:r>
              <a:rPr lang="en-US" dirty="0" smtClean="0"/>
              <a:t> temp;   </a:t>
            </a:r>
          </a:p>
          <a:p>
            <a:r>
              <a:rPr lang="en-US" dirty="0" smtClean="0"/>
              <a:t>    temp = a;  </a:t>
            </a:r>
          </a:p>
          <a:p>
            <a:r>
              <a:rPr lang="en-US" dirty="0" smtClean="0"/>
              <a:t>    a=b;  </a:t>
            </a:r>
          </a:p>
          <a:p>
            <a:r>
              <a:rPr lang="en-US" dirty="0" smtClean="0"/>
              <a:t>    b=temp;  </a:t>
            </a:r>
          </a:p>
          <a:p>
            <a:r>
              <a:rPr lang="en-US" dirty="0" smtClean="0"/>
              <a:t>    </a:t>
            </a:r>
            <a:r>
              <a:rPr lang="en-US" dirty="0" err="1" smtClean="0"/>
              <a:t>printf</a:t>
            </a:r>
            <a:r>
              <a:rPr lang="en-US" dirty="0" smtClean="0"/>
              <a:t>("After swapping values in function a = %d, b = %d\</a:t>
            </a:r>
            <a:r>
              <a:rPr lang="en-US" dirty="0" err="1" smtClean="0"/>
              <a:t>n",a,b</a:t>
            </a:r>
            <a:r>
              <a:rPr lang="en-US" dirty="0" smtClean="0"/>
              <a:t>);   20,10</a:t>
            </a:r>
          </a:p>
          <a:p>
            <a:r>
              <a:rPr lang="en-US" dirty="0" smtClean="0"/>
              <a:t>}  </a:t>
            </a:r>
          </a:p>
          <a:p>
            <a:r>
              <a:rPr lang="en-US" dirty="0" smtClean="0"/>
              <a:t>Output</a:t>
            </a:r>
          </a:p>
          <a:p>
            <a:endParaRPr lang="en-US" dirty="0"/>
          </a:p>
        </p:txBody>
      </p:sp>
    </p:spTree>
    <p:extLst>
      <p:ext uri="{BB962C8B-B14F-4D97-AF65-F5344CB8AC3E}">
        <p14:creationId xmlns:p14="http://schemas.microsoft.com/office/powerpoint/2010/main" val="6336522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by reference</a:t>
            </a:r>
            <a:endParaRPr lang="en-US" dirty="0"/>
          </a:p>
        </p:txBody>
      </p:sp>
      <p:sp>
        <p:nvSpPr>
          <p:cNvPr id="3" name="TextBox 2"/>
          <p:cNvSpPr txBox="1"/>
          <p:nvPr/>
        </p:nvSpPr>
        <p:spPr>
          <a:xfrm>
            <a:off x="457200" y="1905000"/>
            <a:ext cx="7924800" cy="2862322"/>
          </a:xfrm>
          <a:prstGeom prst="rect">
            <a:avLst/>
          </a:prstGeom>
          <a:noFill/>
        </p:spPr>
        <p:txBody>
          <a:bodyPr wrap="square" rtlCol="0">
            <a:spAutoFit/>
          </a:bodyPr>
          <a:lstStyle/>
          <a:p>
            <a:r>
              <a:rPr lang="en-US" dirty="0" smtClean="0"/>
              <a:t>In call by reference, the address of the variable is passed into the function call as the actual parameter.</a:t>
            </a:r>
          </a:p>
          <a:p>
            <a:endParaRPr lang="en-US" dirty="0" smtClean="0"/>
          </a:p>
          <a:p>
            <a:pPr algn="just"/>
            <a:r>
              <a:rPr lang="en-US" dirty="0" smtClean="0"/>
              <a:t>In call by reference, the memory allocation is similar for both formal parameters and actual parameters. All the operations in the function are performed on the value stored at the address of the actual parameters, and the modified value gets stored at the same address.</a:t>
            </a:r>
          </a:p>
          <a:p>
            <a:pPr algn="just"/>
            <a:endParaRPr lang="en-US" dirty="0" smtClean="0"/>
          </a:p>
          <a:p>
            <a:pPr algn="just"/>
            <a:endParaRPr lang="en-US" dirty="0" smtClean="0"/>
          </a:p>
          <a:p>
            <a:endParaRPr lang="en-US" dirty="0"/>
          </a:p>
        </p:txBody>
      </p:sp>
    </p:spTree>
    <p:extLst>
      <p:ext uri="{BB962C8B-B14F-4D97-AF65-F5344CB8AC3E}">
        <p14:creationId xmlns:p14="http://schemas.microsoft.com/office/powerpoint/2010/main" val="3376463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4876800" cy="792162"/>
          </a:xfrm>
        </p:spPr>
        <p:txBody>
          <a:bodyPr/>
          <a:lstStyle/>
          <a:p>
            <a:r>
              <a:rPr lang="en-US" dirty="0" smtClean="0"/>
              <a:t>else if Ladder</a:t>
            </a:r>
            <a:endParaRPr lang="en-US" dirty="0"/>
          </a:p>
        </p:txBody>
      </p:sp>
      <p:sp>
        <p:nvSpPr>
          <p:cNvPr id="3" name="TextBox 2"/>
          <p:cNvSpPr txBox="1"/>
          <p:nvPr/>
        </p:nvSpPr>
        <p:spPr>
          <a:xfrm>
            <a:off x="381000" y="1143000"/>
            <a:ext cx="8001000" cy="1477328"/>
          </a:xfrm>
          <a:prstGeom prst="rect">
            <a:avLst/>
          </a:prstGeom>
          <a:noFill/>
        </p:spPr>
        <p:txBody>
          <a:bodyPr wrap="square" rtlCol="0">
            <a:spAutoFit/>
          </a:bodyPr>
          <a:lstStyle/>
          <a:p>
            <a:r>
              <a:rPr lang="en-US" dirty="0" smtClean="0"/>
              <a:t>This is a type of nesting in which there is an if. ..else statement in every else part except the last else part. This type of nesting is frequently used in programs and is also known as else if ladder.</a:t>
            </a:r>
          </a:p>
          <a:p>
            <a:endParaRPr lang="en-US" dirty="0" smtClean="0"/>
          </a:p>
          <a:p>
            <a:endParaRPr lang="en-US" dirty="0"/>
          </a:p>
        </p:txBody>
      </p:sp>
      <p:pic>
        <p:nvPicPr>
          <p:cNvPr id="1026" name="Picture 2"/>
          <p:cNvPicPr>
            <a:picLocks noChangeAspect="1" noChangeArrowheads="1"/>
          </p:cNvPicPr>
          <p:nvPr/>
        </p:nvPicPr>
        <p:blipFill>
          <a:blip r:embed="rId2"/>
          <a:srcRect l="28111" t="47917" r="27379" b="21875"/>
          <a:stretch>
            <a:fillRect/>
          </a:stretch>
        </p:blipFill>
        <p:spPr bwMode="auto">
          <a:xfrm>
            <a:off x="1219200" y="2514600"/>
            <a:ext cx="5791200" cy="3276600"/>
          </a:xfrm>
          <a:prstGeom prst="rect">
            <a:avLst/>
          </a:prstGeom>
          <a:noFill/>
          <a:ln w="9525">
            <a:noFill/>
            <a:miter lim="800000"/>
            <a:headEnd/>
            <a:tailEnd/>
          </a:ln>
          <a:effectLst/>
        </p:spPr>
      </p:pic>
      <p:sp>
        <p:nvSpPr>
          <p:cNvPr id="5" name="TextBox 4"/>
          <p:cNvSpPr txBox="1"/>
          <p:nvPr/>
        </p:nvSpPr>
        <p:spPr>
          <a:xfrm>
            <a:off x="0" y="5657671"/>
            <a:ext cx="8686800" cy="1200329"/>
          </a:xfrm>
          <a:prstGeom prst="rect">
            <a:avLst/>
          </a:prstGeom>
          <a:noFill/>
        </p:spPr>
        <p:txBody>
          <a:bodyPr wrap="square" rtlCol="0">
            <a:spAutoFit/>
          </a:bodyPr>
          <a:lstStyle/>
          <a:p>
            <a:pPr algn="just"/>
            <a:r>
              <a:rPr lang="en-US" dirty="0" smtClean="0"/>
              <a:t>Here each condition is checked, and when a condition is found to be true, the statements corresponding to that are executed, and the condition comes out of the nested structure without checking remaining conditions. If none of the conditions is true then the last else part is executed</a:t>
            </a:r>
            <a:endParaRPr lang="en-US" dirty="0"/>
          </a:p>
        </p:txBody>
      </p:sp>
    </p:spTree>
    <p:extLst>
      <p:ext uri="{BB962C8B-B14F-4D97-AF65-F5344CB8AC3E}">
        <p14:creationId xmlns:p14="http://schemas.microsoft.com/office/powerpoint/2010/main" val="341440641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914400"/>
            <a:ext cx="8382000" cy="5355312"/>
          </a:xfrm>
          <a:prstGeom prst="rect">
            <a:avLst/>
          </a:prstGeom>
          <a:noFill/>
        </p:spPr>
        <p:txBody>
          <a:bodyPr wrap="square" rtlCol="0">
            <a:spAutoFit/>
          </a:bodyPr>
          <a:lstStyle/>
          <a:p>
            <a:r>
              <a:rPr lang="en-US" dirty="0" smtClean="0"/>
              <a:t>#include &lt;</a:t>
            </a:r>
            <a:r>
              <a:rPr lang="en-US" dirty="0" err="1" smtClean="0"/>
              <a:t>stdio.h</a:t>
            </a:r>
            <a:r>
              <a:rPr lang="en-US" dirty="0" smtClean="0"/>
              <a:t>&gt;  </a:t>
            </a:r>
          </a:p>
          <a:p>
            <a:r>
              <a:rPr lang="en-US" b="1" dirty="0" smtClean="0"/>
              <a:t>void</a:t>
            </a:r>
            <a:r>
              <a:rPr lang="en-US" dirty="0" smtClean="0"/>
              <a:t> swap(</a:t>
            </a:r>
            <a:r>
              <a:rPr lang="en-US" b="1" dirty="0" err="1" smtClean="0"/>
              <a:t>int</a:t>
            </a:r>
            <a:r>
              <a:rPr lang="en-US" dirty="0" smtClean="0"/>
              <a:t> *, </a:t>
            </a:r>
            <a:r>
              <a:rPr lang="en-US" b="1" dirty="0" err="1" smtClean="0"/>
              <a:t>int</a:t>
            </a:r>
            <a:r>
              <a:rPr lang="en-US" dirty="0" smtClean="0"/>
              <a:t> *); //prototype of the function   </a:t>
            </a:r>
          </a:p>
          <a:p>
            <a:r>
              <a:rPr lang="en-US" b="1" dirty="0" smtClean="0"/>
              <a:t>Void </a:t>
            </a:r>
            <a:r>
              <a:rPr lang="en-US" dirty="0" smtClean="0"/>
              <a:t>main()  </a:t>
            </a:r>
          </a:p>
          <a:p>
            <a:r>
              <a:rPr lang="en-US" dirty="0" smtClean="0"/>
              <a:t>{  </a:t>
            </a:r>
          </a:p>
          <a:p>
            <a:r>
              <a:rPr lang="en-US" dirty="0" smtClean="0"/>
              <a:t>    </a:t>
            </a:r>
            <a:r>
              <a:rPr lang="en-US" b="1" dirty="0" err="1" smtClean="0"/>
              <a:t>int</a:t>
            </a:r>
            <a:r>
              <a:rPr lang="en-US" dirty="0" smtClean="0"/>
              <a:t> a = 10;  </a:t>
            </a:r>
          </a:p>
          <a:p>
            <a:r>
              <a:rPr lang="en-US" dirty="0" smtClean="0"/>
              <a:t>    </a:t>
            </a:r>
            <a:r>
              <a:rPr lang="en-US" b="1" dirty="0" err="1" smtClean="0"/>
              <a:t>int</a:t>
            </a:r>
            <a:r>
              <a:rPr lang="en-US" dirty="0" smtClean="0"/>
              <a:t> b = 20;   </a:t>
            </a:r>
          </a:p>
          <a:p>
            <a:r>
              <a:rPr lang="en-US" dirty="0" smtClean="0"/>
              <a:t>    </a:t>
            </a:r>
            <a:r>
              <a:rPr lang="en-US" dirty="0" err="1" smtClean="0"/>
              <a:t>printf</a:t>
            </a:r>
            <a:r>
              <a:rPr lang="en-US" dirty="0" smtClean="0"/>
              <a:t>("Before swapping the values in main a = %d, b = %d\</a:t>
            </a:r>
            <a:r>
              <a:rPr lang="en-US" dirty="0" err="1" smtClean="0"/>
              <a:t>n",a,b</a:t>
            </a:r>
            <a:r>
              <a:rPr lang="en-US" dirty="0" smtClean="0"/>
              <a:t>); </a:t>
            </a:r>
          </a:p>
          <a:p>
            <a:r>
              <a:rPr lang="en-US" dirty="0" smtClean="0"/>
              <a:t>    swap(&amp;</a:t>
            </a:r>
            <a:r>
              <a:rPr lang="en-US" dirty="0" err="1" smtClean="0"/>
              <a:t>a,&amp;b</a:t>
            </a:r>
            <a:r>
              <a:rPr lang="en-US" dirty="0" smtClean="0"/>
              <a:t>);  </a:t>
            </a:r>
          </a:p>
          <a:p>
            <a:r>
              <a:rPr lang="en-US" dirty="0" smtClean="0"/>
              <a:t>    </a:t>
            </a:r>
            <a:r>
              <a:rPr lang="en-US" dirty="0" err="1" smtClean="0"/>
              <a:t>printf</a:t>
            </a:r>
            <a:r>
              <a:rPr lang="en-US" dirty="0" smtClean="0"/>
              <a:t>("After swapping values in main a = %d, b = %d\</a:t>
            </a:r>
            <a:r>
              <a:rPr lang="en-US" dirty="0" err="1" smtClean="0"/>
              <a:t>n",a,b</a:t>
            </a:r>
            <a:r>
              <a:rPr lang="en-US" dirty="0" smtClean="0"/>
              <a:t>);  </a:t>
            </a:r>
          </a:p>
          <a:p>
            <a:r>
              <a:rPr lang="en-US" dirty="0" smtClean="0"/>
              <a:t>}  </a:t>
            </a:r>
          </a:p>
          <a:p>
            <a:r>
              <a:rPr lang="en-US" b="1" dirty="0" smtClean="0"/>
              <a:t>void</a:t>
            </a:r>
            <a:r>
              <a:rPr lang="en-US" dirty="0" smtClean="0"/>
              <a:t> swap (</a:t>
            </a:r>
            <a:r>
              <a:rPr lang="en-US" b="1" dirty="0" err="1" smtClean="0"/>
              <a:t>int</a:t>
            </a:r>
            <a:r>
              <a:rPr lang="en-US" dirty="0" smtClean="0"/>
              <a:t> *a, </a:t>
            </a:r>
            <a:r>
              <a:rPr lang="en-US" b="1" dirty="0" err="1" smtClean="0"/>
              <a:t>int</a:t>
            </a:r>
            <a:r>
              <a:rPr lang="en-US" dirty="0" smtClean="0"/>
              <a:t> *b)  </a:t>
            </a:r>
          </a:p>
          <a:p>
            <a:r>
              <a:rPr lang="en-US" dirty="0" smtClean="0"/>
              <a:t>{  </a:t>
            </a:r>
          </a:p>
          <a:p>
            <a:r>
              <a:rPr lang="en-US" dirty="0" smtClean="0"/>
              <a:t>    </a:t>
            </a:r>
            <a:r>
              <a:rPr lang="en-US" b="1" dirty="0" err="1" smtClean="0"/>
              <a:t>int</a:t>
            </a:r>
            <a:r>
              <a:rPr lang="en-US" dirty="0" smtClean="0"/>
              <a:t> temp;   </a:t>
            </a:r>
          </a:p>
          <a:p>
            <a:r>
              <a:rPr lang="en-US" dirty="0" smtClean="0"/>
              <a:t>    temp = *a;  </a:t>
            </a:r>
          </a:p>
          <a:p>
            <a:r>
              <a:rPr lang="en-US" dirty="0" smtClean="0"/>
              <a:t>    *a=*b;  </a:t>
            </a:r>
          </a:p>
          <a:p>
            <a:r>
              <a:rPr lang="en-US" dirty="0" smtClean="0"/>
              <a:t>    *b=temp;  </a:t>
            </a:r>
          </a:p>
          <a:p>
            <a:r>
              <a:rPr lang="en-US" dirty="0" smtClean="0"/>
              <a:t>    </a:t>
            </a:r>
            <a:r>
              <a:rPr lang="en-US" dirty="0" err="1" smtClean="0"/>
              <a:t>printf</a:t>
            </a:r>
            <a:r>
              <a:rPr lang="en-US" dirty="0" smtClean="0"/>
              <a:t>("After swapping values in function a = %d, b = %d\n",*a,*b); </a:t>
            </a:r>
          </a:p>
          <a:p>
            <a:r>
              <a:rPr lang="en-US" dirty="0" smtClean="0"/>
              <a:t>}  </a:t>
            </a:r>
          </a:p>
          <a:p>
            <a:endParaRPr lang="en-US" dirty="0"/>
          </a:p>
        </p:txBody>
      </p:sp>
    </p:spTree>
    <p:extLst>
      <p:ext uri="{BB962C8B-B14F-4D97-AF65-F5344CB8AC3E}">
        <p14:creationId xmlns:p14="http://schemas.microsoft.com/office/powerpoint/2010/main" val="3108653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7239000" cy="5632311"/>
          </a:xfrm>
          <a:prstGeom prst="rect">
            <a:avLst/>
          </a:prstGeom>
          <a:noFill/>
        </p:spPr>
        <p:txBody>
          <a:bodyPr wrap="square" rtlCol="0">
            <a:spAutoFit/>
          </a:bodyPr>
          <a:lstStyle/>
          <a:p>
            <a:r>
              <a:rPr lang="en-US" dirty="0" smtClean="0"/>
              <a:t>#include&lt;</a:t>
            </a:r>
            <a:r>
              <a:rPr lang="en-US" dirty="0" err="1" smtClean="0"/>
              <a:t>stdio.h</a:t>
            </a:r>
            <a:r>
              <a:rPr lang="en-US" dirty="0" smtClean="0"/>
              <a:t>&gt;  </a:t>
            </a:r>
          </a:p>
          <a:p>
            <a:r>
              <a:rPr lang="en-US" b="1" dirty="0" smtClean="0">
                <a:solidFill>
                  <a:srgbClr val="FF0000"/>
                </a:solidFill>
              </a:rPr>
              <a:t>void</a:t>
            </a:r>
            <a:r>
              <a:rPr lang="en-US" dirty="0" smtClean="0">
                <a:solidFill>
                  <a:srgbClr val="FF0000"/>
                </a:solidFill>
              </a:rPr>
              <a:t> change(</a:t>
            </a:r>
            <a:r>
              <a:rPr lang="en-US" b="1" dirty="0" err="1" smtClean="0">
                <a:solidFill>
                  <a:srgbClr val="FF0000"/>
                </a:solidFill>
              </a:rPr>
              <a:t>int</a:t>
            </a:r>
            <a:r>
              <a:rPr lang="en-US" dirty="0" smtClean="0">
                <a:solidFill>
                  <a:srgbClr val="FF0000"/>
                </a:solidFill>
              </a:rPr>
              <a:t>  *num) </a:t>
            </a:r>
          </a:p>
          <a:p>
            <a:r>
              <a:rPr lang="en-US" dirty="0" smtClean="0">
                <a:solidFill>
                  <a:srgbClr val="FF0000"/>
                </a:solidFill>
              </a:rPr>
              <a:t>{    </a:t>
            </a:r>
          </a:p>
          <a:p>
            <a:r>
              <a:rPr lang="en-US" dirty="0" smtClean="0">
                <a:solidFill>
                  <a:srgbClr val="FF0000"/>
                </a:solidFill>
              </a:rPr>
              <a:t>    </a:t>
            </a:r>
            <a:r>
              <a:rPr lang="en-US" dirty="0" err="1" smtClean="0">
                <a:solidFill>
                  <a:srgbClr val="FF0000"/>
                </a:solidFill>
              </a:rPr>
              <a:t>printf</a:t>
            </a:r>
            <a:r>
              <a:rPr lang="en-US" dirty="0" smtClean="0">
                <a:solidFill>
                  <a:srgbClr val="FF0000"/>
                </a:solidFill>
              </a:rPr>
              <a:t>("Before adding value inside function num=%d \n",*num);    </a:t>
            </a:r>
          </a:p>
          <a:p>
            <a:r>
              <a:rPr lang="en-US" dirty="0" smtClean="0">
                <a:solidFill>
                  <a:srgbClr val="FF0000"/>
                </a:solidFill>
              </a:rPr>
              <a:t>    *num =*num+100;    </a:t>
            </a:r>
          </a:p>
          <a:p>
            <a:r>
              <a:rPr lang="en-US" dirty="0" smtClean="0">
                <a:solidFill>
                  <a:srgbClr val="FF0000"/>
                </a:solidFill>
              </a:rPr>
              <a:t>    </a:t>
            </a:r>
            <a:r>
              <a:rPr lang="en-US" dirty="0" err="1" smtClean="0">
                <a:solidFill>
                  <a:srgbClr val="FF0000"/>
                </a:solidFill>
              </a:rPr>
              <a:t>printf</a:t>
            </a:r>
            <a:r>
              <a:rPr lang="en-US" dirty="0" smtClean="0">
                <a:solidFill>
                  <a:srgbClr val="FF0000"/>
                </a:solidFill>
              </a:rPr>
              <a:t>("After adding value inside function num=%d \n", *num);    </a:t>
            </a:r>
          </a:p>
          <a:p>
            <a:r>
              <a:rPr lang="en-US" dirty="0" smtClean="0">
                <a:solidFill>
                  <a:srgbClr val="FF0000"/>
                </a:solidFill>
              </a:rPr>
              <a:t>}    </a:t>
            </a:r>
            <a:r>
              <a:rPr lang="en-US" dirty="0" smtClean="0"/>
              <a:t>  </a:t>
            </a:r>
          </a:p>
          <a:p>
            <a:r>
              <a:rPr lang="en-US" b="1" dirty="0" err="1" smtClean="0"/>
              <a:t>int</a:t>
            </a:r>
            <a:r>
              <a:rPr lang="en-US" dirty="0" smtClean="0"/>
              <a:t> main() {    </a:t>
            </a:r>
          </a:p>
          <a:p>
            <a:r>
              <a:rPr lang="en-US" dirty="0" smtClean="0"/>
              <a:t>    </a:t>
            </a:r>
            <a:r>
              <a:rPr lang="en-US" b="1" dirty="0" err="1" smtClean="0"/>
              <a:t>int</a:t>
            </a:r>
            <a:r>
              <a:rPr lang="en-US" dirty="0" smtClean="0"/>
              <a:t> x=100;    </a:t>
            </a:r>
          </a:p>
          <a:p>
            <a:r>
              <a:rPr lang="en-US" dirty="0" smtClean="0"/>
              <a:t>    </a:t>
            </a:r>
            <a:r>
              <a:rPr lang="en-US" dirty="0" err="1" smtClean="0"/>
              <a:t>printf</a:t>
            </a:r>
            <a:r>
              <a:rPr lang="en-US" dirty="0" smtClean="0"/>
              <a:t>("Before function call x=%d \n", x);    </a:t>
            </a:r>
          </a:p>
          <a:p>
            <a:r>
              <a:rPr lang="en-US" dirty="0" smtClean="0"/>
              <a:t>    </a:t>
            </a:r>
            <a:r>
              <a:rPr lang="en-US" dirty="0" smtClean="0">
                <a:solidFill>
                  <a:srgbClr val="FF0000"/>
                </a:solidFill>
              </a:rPr>
              <a:t>change(&amp;x) ;/                          </a:t>
            </a:r>
            <a:r>
              <a:rPr lang="en-US" dirty="0" smtClean="0"/>
              <a:t>/passing reference in function    </a:t>
            </a:r>
          </a:p>
          <a:p>
            <a:r>
              <a:rPr lang="en-US" dirty="0" smtClean="0"/>
              <a:t>    </a:t>
            </a:r>
            <a:r>
              <a:rPr lang="en-US" dirty="0" err="1" smtClean="0"/>
              <a:t>printf</a:t>
            </a:r>
            <a:r>
              <a:rPr lang="en-US" dirty="0" smtClean="0"/>
              <a:t>("After function call x=%d \n", x);    </a:t>
            </a:r>
          </a:p>
          <a:p>
            <a:r>
              <a:rPr lang="en-US" dirty="0" smtClean="0"/>
              <a:t> </a:t>
            </a:r>
          </a:p>
          <a:p>
            <a:r>
              <a:rPr lang="en-US" dirty="0" smtClean="0"/>
              <a:t>}    </a:t>
            </a:r>
          </a:p>
          <a:p>
            <a:r>
              <a:rPr lang="en-US" dirty="0" smtClean="0"/>
              <a:t>Output: </a:t>
            </a:r>
          </a:p>
          <a:p>
            <a:r>
              <a:rPr lang="en-US" dirty="0" smtClean="0"/>
              <a:t>Before function call x=100 </a:t>
            </a:r>
          </a:p>
          <a:p>
            <a:r>
              <a:rPr lang="en-US" dirty="0" smtClean="0"/>
              <a:t>Before adding value inside function num=100 </a:t>
            </a:r>
          </a:p>
          <a:p>
            <a:r>
              <a:rPr lang="en-US" dirty="0" smtClean="0"/>
              <a:t>After adding value inside function num=200 </a:t>
            </a:r>
          </a:p>
          <a:p>
            <a:r>
              <a:rPr lang="en-US" dirty="0" smtClean="0"/>
              <a:t>After function call x=200</a:t>
            </a:r>
          </a:p>
          <a:p>
            <a:endParaRPr lang="en-US" dirty="0"/>
          </a:p>
        </p:txBody>
      </p:sp>
    </p:spTree>
    <p:extLst>
      <p:ext uri="{BB962C8B-B14F-4D97-AF65-F5344CB8AC3E}">
        <p14:creationId xmlns:p14="http://schemas.microsoft.com/office/powerpoint/2010/main" val="4227077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2"/>
          <a:srcRect l="18741" t="20833" r="26794" b="36458"/>
          <a:stretch>
            <a:fillRect/>
          </a:stretch>
        </p:blipFill>
        <p:spPr bwMode="auto">
          <a:xfrm>
            <a:off x="0" y="0"/>
            <a:ext cx="9144000" cy="6324600"/>
          </a:xfrm>
          <a:prstGeom prst="rect">
            <a:avLst/>
          </a:prstGeom>
          <a:noFill/>
          <a:ln w="9525">
            <a:noFill/>
            <a:miter lim="800000"/>
            <a:headEnd/>
            <a:tailEnd/>
          </a:ln>
          <a:effectLst/>
        </p:spPr>
      </p:pic>
    </p:spTree>
    <p:extLst>
      <p:ext uri="{BB962C8B-B14F-4D97-AF65-F5344CB8AC3E}">
        <p14:creationId xmlns:p14="http://schemas.microsoft.com/office/powerpoint/2010/main" val="98810407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990600"/>
            <a:ext cx="7162800" cy="5355312"/>
          </a:xfrm>
          <a:prstGeom prst="rect">
            <a:avLst/>
          </a:prstGeom>
          <a:noFill/>
        </p:spPr>
        <p:txBody>
          <a:bodyPr wrap="square" rtlCol="0">
            <a:spAutoFit/>
          </a:bodyPr>
          <a:lstStyle/>
          <a:p>
            <a:endParaRPr lang="en-US" dirty="0" smtClean="0"/>
          </a:p>
          <a:p>
            <a:r>
              <a:rPr lang="en-US" dirty="0" smtClean="0"/>
              <a:t>#include&lt;</a:t>
            </a:r>
            <a:r>
              <a:rPr lang="en-US" dirty="0" err="1" smtClean="0"/>
              <a:t>stdio.h</a:t>
            </a:r>
            <a:r>
              <a:rPr lang="en-US" dirty="0" smtClean="0"/>
              <a:t>&gt;</a:t>
            </a:r>
          </a:p>
          <a:p>
            <a:r>
              <a:rPr lang="en-US" dirty="0" smtClean="0"/>
              <a:t> </a:t>
            </a:r>
          </a:p>
          <a:p>
            <a:r>
              <a:rPr lang="en-US" b="1" dirty="0" err="1" smtClean="0"/>
              <a:t>int</a:t>
            </a:r>
            <a:r>
              <a:rPr lang="en-US" dirty="0" smtClean="0"/>
              <a:t> factorial(</a:t>
            </a:r>
            <a:r>
              <a:rPr lang="en-US" b="1" dirty="0" err="1" smtClean="0"/>
              <a:t>int</a:t>
            </a:r>
            <a:r>
              <a:rPr lang="en-US" dirty="0" smtClean="0"/>
              <a:t> x)</a:t>
            </a:r>
          </a:p>
          <a:p>
            <a:r>
              <a:rPr lang="en-US" dirty="0" smtClean="0"/>
              <a:t>{</a:t>
            </a:r>
          </a:p>
          <a:p>
            <a:r>
              <a:rPr lang="en-US" dirty="0" smtClean="0"/>
              <a:t>   </a:t>
            </a:r>
            <a:r>
              <a:rPr lang="en-US" b="1" dirty="0" smtClean="0"/>
              <a:t>if</a:t>
            </a:r>
            <a:r>
              <a:rPr lang="en-US" dirty="0" smtClean="0"/>
              <a:t>(x&lt;=1)</a:t>
            </a:r>
          </a:p>
          <a:p>
            <a:r>
              <a:rPr lang="en-US" dirty="0" smtClean="0"/>
              <a:t>   {</a:t>
            </a:r>
          </a:p>
          <a:p>
            <a:r>
              <a:rPr lang="en-US" dirty="0" smtClean="0"/>
              <a:t>      </a:t>
            </a:r>
            <a:r>
              <a:rPr lang="en-US" b="1" dirty="0" smtClean="0"/>
              <a:t>return</a:t>
            </a:r>
            <a:r>
              <a:rPr lang="en-US" dirty="0" smtClean="0"/>
              <a:t> 1;</a:t>
            </a:r>
          </a:p>
          <a:p>
            <a:r>
              <a:rPr lang="en-US" dirty="0" smtClean="0"/>
              <a:t>   }</a:t>
            </a:r>
          </a:p>
          <a:p>
            <a:r>
              <a:rPr lang="en-US" dirty="0" smtClean="0"/>
              <a:t>   </a:t>
            </a:r>
            <a:r>
              <a:rPr lang="en-US" b="1" dirty="0" smtClean="0"/>
              <a:t>return</a:t>
            </a:r>
            <a:r>
              <a:rPr lang="en-US" dirty="0" smtClean="0"/>
              <a:t> (x * factorial(x-1));</a:t>
            </a:r>
          </a:p>
          <a:p>
            <a:r>
              <a:rPr lang="en-US" dirty="0" smtClean="0"/>
              <a:t>}</a:t>
            </a:r>
          </a:p>
          <a:p>
            <a:r>
              <a:rPr lang="en-US" dirty="0" smtClean="0"/>
              <a:t> </a:t>
            </a:r>
          </a:p>
          <a:p>
            <a:r>
              <a:rPr lang="en-US" b="1" dirty="0" err="1" smtClean="0"/>
              <a:t>int</a:t>
            </a:r>
            <a:r>
              <a:rPr lang="en-US" dirty="0" smtClean="0"/>
              <a:t> main()</a:t>
            </a:r>
          </a:p>
          <a:p>
            <a:r>
              <a:rPr lang="en-US" dirty="0" smtClean="0"/>
              <a:t>{</a:t>
            </a:r>
          </a:p>
          <a:p>
            <a:r>
              <a:rPr lang="en-US" dirty="0" smtClean="0"/>
              <a:t>    </a:t>
            </a:r>
            <a:r>
              <a:rPr lang="en-US" b="1" dirty="0" err="1" smtClean="0"/>
              <a:t>int</a:t>
            </a:r>
            <a:r>
              <a:rPr lang="en-US" dirty="0" smtClean="0"/>
              <a:t> x=5;</a:t>
            </a:r>
          </a:p>
          <a:p>
            <a:r>
              <a:rPr lang="en-US" dirty="0" smtClean="0"/>
              <a:t>    </a:t>
            </a:r>
            <a:r>
              <a:rPr lang="en-US" dirty="0" err="1" smtClean="0"/>
              <a:t>printf</a:t>
            </a:r>
            <a:r>
              <a:rPr lang="en-US" dirty="0" smtClean="0"/>
              <a:t>("Factorial of %d is %</a:t>
            </a:r>
            <a:r>
              <a:rPr lang="en-US" dirty="0" err="1" smtClean="0"/>
              <a:t>dn",x,factorial</a:t>
            </a:r>
            <a:r>
              <a:rPr lang="en-US" dirty="0" smtClean="0"/>
              <a:t>(x));</a:t>
            </a:r>
          </a:p>
          <a:p>
            <a:r>
              <a:rPr lang="en-US" dirty="0" smtClean="0"/>
              <a:t>    </a:t>
            </a:r>
            <a:r>
              <a:rPr lang="en-US" b="1" dirty="0" smtClean="0"/>
              <a:t>return</a:t>
            </a:r>
            <a:r>
              <a:rPr lang="en-US" dirty="0" smtClean="0"/>
              <a:t> 0;</a:t>
            </a:r>
          </a:p>
          <a:p>
            <a:r>
              <a:rPr lang="en-US" dirty="0" smtClean="0"/>
              <a:t>}</a:t>
            </a:r>
          </a:p>
          <a:p>
            <a:endParaRPr lang="en-US" dirty="0"/>
          </a:p>
        </p:txBody>
      </p:sp>
      <p:sp>
        <p:nvSpPr>
          <p:cNvPr id="4" name="TextBox 3"/>
          <p:cNvSpPr txBox="1"/>
          <p:nvPr/>
        </p:nvSpPr>
        <p:spPr>
          <a:xfrm>
            <a:off x="609600" y="304800"/>
            <a:ext cx="6858000" cy="646331"/>
          </a:xfrm>
          <a:prstGeom prst="rect">
            <a:avLst/>
          </a:prstGeom>
          <a:noFill/>
        </p:spPr>
        <p:txBody>
          <a:bodyPr wrap="square" rtlCol="0">
            <a:spAutoFit/>
          </a:bodyPr>
          <a:lstStyle/>
          <a:p>
            <a:r>
              <a:rPr lang="en-US" dirty="0" smtClean="0"/>
              <a:t>The process of calling a function by itself is called</a:t>
            </a:r>
            <a:r>
              <a:rPr lang="en-US" dirty="0" smtClean="0">
                <a:solidFill>
                  <a:srgbClr val="FF0000"/>
                </a:solidFill>
              </a:rPr>
              <a:t> recursion </a:t>
            </a:r>
            <a:r>
              <a:rPr lang="en-US" dirty="0" smtClean="0"/>
              <a:t>and the function which calls itself is called recursive function</a:t>
            </a:r>
            <a:endParaRPr lang="en-US" dirty="0"/>
          </a:p>
        </p:txBody>
      </p:sp>
    </p:spTree>
    <p:extLst>
      <p:ext uri="{BB962C8B-B14F-4D97-AF65-F5344CB8AC3E}">
        <p14:creationId xmlns:p14="http://schemas.microsoft.com/office/powerpoint/2010/main" val="70532112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a:xfrm>
            <a:off x="228600" y="1646237"/>
            <a:ext cx="8915400" cy="4525963"/>
          </a:xfrm>
        </p:spPr>
        <p:txBody>
          <a:bodyPr/>
          <a:lstStyle/>
          <a:p>
            <a:r>
              <a:rPr lang="en-US" dirty="0" smtClean="0"/>
              <a:t>The pointer in C language is a variable which stores the address of another variable</a:t>
            </a:r>
          </a:p>
          <a:p>
            <a:pPr>
              <a:buNone/>
            </a:pPr>
            <a:r>
              <a:rPr lang="en-US" dirty="0" smtClean="0">
                <a:solidFill>
                  <a:srgbClr val="FF0000"/>
                </a:solidFill>
              </a:rPr>
              <a:t>type *</a:t>
            </a:r>
            <a:r>
              <a:rPr lang="en-US" dirty="0" err="1" smtClean="0">
                <a:solidFill>
                  <a:srgbClr val="FF0000"/>
                </a:solidFill>
              </a:rPr>
              <a:t>var</a:t>
            </a:r>
            <a:r>
              <a:rPr lang="en-US" dirty="0" smtClean="0">
                <a:solidFill>
                  <a:srgbClr val="FF0000"/>
                </a:solidFill>
              </a:rPr>
              <a:t>-name;                  </a:t>
            </a:r>
          </a:p>
          <a:p>
            <a:pPr>
              <a:buNone/>
            </a:pPr>
            <a:r>
              <a:rPr lang="en-US" b="1" dirty="0" err="1" smtClean="0"/>
              <a:t>int</a:t>
            </a:r>
            <a:r>
              <a:rPr lang="en-US" dirty="0" smtClean="0"/>
              <a:t> n = 10;                </a:t>
            </a:r>
          </a:p>
          <a:p>
            <a:pPr>
              <a:buNone/>
            </a:pPr>
            <a:endParaRPr lang="en-US" dirty="0" smtClean="0"/>
          </a:p>
          <a:p>
            <a:pPr>
              <a:buNone/>
            </a:pPr>
            <a:r>
              <a:rPr lang="en-US" dirty="0" err="1" smtClean="0"/>
              <a:t>int</a:t>
            </a:r>
            <a:r>
              <a:rPr lang="en-US" dirty="0" smtClean="0"/>
              <a:t> *p=&amp;n;</a:t>
            </a:r>
          </a:p>
          <a:p>
            <a:pPr>
              <a:buNone/>
            </a:pPr>
            <a:endParaRPr lang="en-US" dirty="0" smtClean="0"/>
          </a:p>
          <a:p>
            <a:pPr>
              <a:buNone/>
            </a:pPr>
            <a:r>
              <a:rPr lang="en-US" dirty="0" smtClean="0"/>
              <a:t>Variable p of type pointer is pointing to the address of the variable n of type integer.   </a:t>
            </a:r>
          </a:p>
          <a:p>
            <a:endParaRPr lang="en-US" dirty="0"/>
          </a:p>
        </p:txBody>
      </p:sp>
    </p:spTree>
    <p:extLst>
      <p:ext uri="{BB962C8B-B14F-4D97-AF65-F5344CB8AC3E}">
        <p14:creationId xmlns:p14="http://schemas.microsoft.com/office/powerpoint/2010/main" val="92355769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001000" cy="1143000"/>
          </a:xfrm>
        </p:spPr>
        <p:txBody>
          <a:bodyPr/>
          <a:lstStyle/>
          <a:p>
            <a:r>
              <a:rPr lang="en-US" dirty="0" smtClean="0"/>
              <a:t>Declaring a pointer</a:t>
            </a:r>
            <a:br>
              <a:rPr lang="en-US" dirty="0" smtClean="0"/>
            </a:br>
            <a:endParaRPr lang="en-US" dirty="0"/>
          </a:p>
        </p:txBody>
      </p:sp>
      <p:sp>
        <p:nvSpPr>
          <p:cNvPr id="3" name="TextBox 2"/>
          <p:cNvSpPr txBox="1"/>
          <p:nvPr/>
        </p:nvSpPr>
        <p:spPr>
          <a:xfrm>
            <a:off x="457200" y="2210574"/>
            <a:ext cx="7848600" cy="4647426"/>
          </a:xfrm>
          <a:prstGeom prst="rect">
            <a:avLst/>
          </a:prstGeom>
          <a:noFill/>
        </p:spPr>
        <p:txBody>
          <a:bodyPr wrap="square" rtlCol="0">
            <a:spAutoFit/>
          </a:bodyPr>
          <a:lstStyle/>
          <a:p>
            <a:r>
              <a:rPr lang="en-US" dirty="0" smtClean="0"/>
              <a:t>The pointer is declared using * (</a:t>
            </a:r>
            <a:r>
              <a:rPr lang="en-US" b="1" dirty="0" smtClean="0"/>
              <a:t>indirection operator). * is used for</a:t>
            </a:r>
          </a:p>
          <a:p>
            <a:r>
              <a:rPr lang="en-US" dirty="0" smtClean="0"/>
              <a:t>Declaration of a pointer and  Returns the value of the referenced variable</a:t>
            </a:r>
          </a:p>
          <a:p>
            <a:endParaRPr lang="en-US" dirty="0" smtClean="0"/>
          </a:p>
          <a:p>
            <a:endParaRPr lang="en-US" sz="3200" dirty="0" smtClean="0"/>
          </a:p>
          <a:p>
            <a:r>
              <a:rPr lang="en-US" sz="3200" b="1" dirty="0" err="1" smtClean="0"/>
              <a:t>int</a:t>
            </a:r>
            <a:r>
              <a:rPr lang="en-US" sz="3200" dirty="0" smtClean="0"/>
              <a:t>  *a;           //pointer to </a:t>
            </a:r>
            <a:r>
              <a:rPr lang="en-US" sz="3200" dirty="0" err="1" smtClean="0"/>
              <a:t>int</a:t>
            </a:r>
            <a:r>
              <a:rPr lang="en-US" sz="3200" dirty="0" smtClean="0"/>
              <a:t>  </a:t>
            </a:r>
          </a:p>
          <a:p>
            <a:r>
              <a:rPr lang="en-US" sz="3200" b="1" dirty="0" smtClean="0"/>
              <a:t>char</a:t>
            </a:r>
            <a:r>
              <a:rPr lang="en-US" sz="3200" dirty="0" smtClean="0"/>
              <a:t>  *c;        //pointer to char  </a:t>
            </a:r>
          </a:p>
          <a:p>
            <a:r>
              <a:rPr lang="en-US" sz="3200" dirty="0" err="1" smtClean="0"/>
              <a:t>Int</a:t>
            </a:r>
            <a:r>
              <a:rPr lang="en-US" sz="3200" dirty="0" smtClean="0"/>
              <a:t>         *</a:t>
            </a:r>
            <a:r>
              <a:rPr lang="en-US" sz="3200" dirty="0" err="1" smtClean="0"/>
              <a:t>ip</a:t>
            </a:r>
            <a:r>
              <a:rPr lang="en-US" sz="3200" dirty="0" smtClean="0"/>
              <a:t>; 	/* pointer to an integer */ </a:t>
            </a:r>
          </a:p>
          <a:p>
            <a:r>
              <a:rPr lang="en-US" sz="3200" dirty="0" smtClean="0"/>
              <a:t>double  *</a:t>
            </a:r>
            <a:r>
              <a:rPr lang="en-US" sz="3200" dirty="0" err="1" smtClean="0"/>
              <a:t>dp</a:t>
            </a:r>
            <a:r>
              <a:rPr lang="en-US" sz="3200" dirty="0" smtClean="0"/>
              <a:t>;        /* pointer to a double */</a:t>
            </a:r>
          </a:p>
          <a:p>
            <a:r>
              <a:rPr lang="en-US" sz="3200" dirty="0" smtClean="0"/>
              <a:t> float   *</a:t>
            </a:r>
            <a:r>
              <a:rPr lang="en-US" sz="3200" dirty="0" err="1" smtClean="0"/>
              <a:t>fp</a:t>
            </a:r>
            <a:r>
              <a:rPr lang="en-US" sz="3200" dirty="0" smtClean="0"/>
              <a:t>;	 /* pointer to a float */ </a:t>
            </a:r>
          </a:p>
          <a:p>
            <a:r>
              <a:rPr lang="en-US" sz="3200" dirty="0" smtClean="0"/>
              <a:t>char *</a:t>
            </a:r>
            <a:r>
              <a:rPr lang="en-US" sz="3200" dirty="0" err="1" smtClean="0"/>
              <a:t>ch</a:t>
            </a:r>
            <a:r>
              <a:rPr lang="en-US" sz="3200" dirty="0" smtClean="0"/>
              <a:t>		 /* pointer to a character */</a:t>
            </a:r>
          </a:p>
          <a:p>
            <a:endParaRPr lang="en-US" dirty="0"/>
          </a:p>
        </p:txBody>
      </p:sp>
    </p:spTree>
    <p:extLst>
      <p:ext uri="{BB962C8B-B14F-4D97-AF65-F5344CB8AC3E}">
        <p14:creationId xmlns:p14="http://schemas.microsoft.com/office/powerpoint/2010/main" val="159881324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28697" t="40625" r="56662" b="48958"/>
          <a:stretch>
            <a:fillRect/>
          </a:stretch>
        </p:blipFill>
        <p:spPr bwMode="auto">
          <a:xfrm>
            <a:off x="914400" y="1371600"/>
            <a:ext cx="6172200" cy="1371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30088" t="53125" r="29502" b="32292"/>
          <a:stretch>
            <a:fillRect/>
          </a:stretch>
        </p:blipFill>
        <p:spPr bwMode="auto">
          <a:xfrm>
            <a:off x="0" y="3048000"/>
            <a:ext cx="8534400" cy="3200400"/>
          </a:xfrm>
          <a:prstGeom prst="rect">
            <a:avLst/>
          </a:prstGeom>
          <a:noFill/>
          <a:ln w="9525">
            <a:noFill/>
            <a:miter lim="800000"/>
            <a:headEnd/>
            <a:tailEnd/>
          </a:ln>
          <a:effectLst/>
        </p:spPr>
      </p:pic>
    </p:spTree>
    <p:extLst>
      <p:ext uri="{BB962C8B-B14F-4D97-AF65-F5344CB8AC3E}">
        <p14:creationId xmlns:p14="http://schemas.microsoft.com/office/powerpoint/2010/main" val="284497891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0093"/>
            <a:ext cx="8991600" cy="7017306"/>
          </a:xfrm>
          <a:prstGeom prst="rect">
            <a:avLst/>
          </a:prstGeom>
          <a:noFill/>
        </p:spPr>
        <p:txBody>
          <a:bodyPr wrap="square" rtlCol="0">
            <a:spAutoFit/>
          </a:bodyPr>
          <a:lstStyle/>
          <a:p>
            <a:r>
              <a:rPr lang="en-US" sz="2400" dirty="0" smtClean="0"/>
              <a:t> { </a:t>
            </a:r>
            <a:r>
              <a:rPr lang="en-US" sz="2400" dirty="0" err="1" smtClean="0"/>
              <a:t>int</a:t>
            </a:r>
            <a:r>
              <a:rPr lang="en-US" sz="2400" dirty="0" smtClean="0"/>
              <a:t> </a:t>
            </a:r>
            <a:r>
              <a:rPr lang="en-US" sz="2400" dirty="0" err="1" smtClean="0"/>
              <a:t>var</a:t>
            </a:r>
            <a:r>
              <a:rPr lang="en-US" sz="2400" dirty="0" smtClean="0"/>
              <a:t> = 20; </a:t>
            </a:r>
          </a:p>
          <a:p>
            <a:r>
              <a:rPr lang="en-US" sz="2400" dirty="0" err="1" smtClean="0"/>
              <a:t>int</a:t>
            </a:r>
            <a:r>
              <a:rPr lang="en-US" sz="2400" dirty="0" smtClean="0"/>
              <a:t> *</a:t>
            </a:r>
            <a:r>
              <a:rPr lang="en-US" sz="2400" dirty="0" err="1" smtClean="0"/>
              <a:t>ip</a:t>
            </a:r>
            <a:r>
              <a:rPr lang="en-US" sz="2400" dirty="0" smtClean="0"/>
              <a:t>; </a:t>
            </a:r>
          </a:p>
          <a:p>
            <a:r>
              <a:rPr lang="en-US" sz="2400" dirty="0" smtClean="0"/>
              <a:t> </a:t>
            </a:r>
            <a:r>
              <a:rPr lang="en-US" sz="2400" dirty="0" err="1" smtClean="0"/>
              <a:t>ip</a:t>
            </a:r>
            <a:r>
              <a:rPr lang="en-US" sz="2400" dirty="0" smtClean="0"/>
              <a:t> = &amp;</a:t>
            </a:r>
            <a:r>
              <a:rPr lang="en-US" sz="2400" dirty="0" err="1" smtClean="0"/>
              <a:t>var</a:t>
            </a:r>
            <a:r>
              <a:rPr lang="en-US" sz="2400" dirty="0" smtClean="0"/>
              <a:t>; </a:t>
            </a:r>
          </a:p>
          <a:p>
            <a:r>
              <a:rPr lang="en-US" sz="2400" dirty="0" err="1" smtClean="0"/>
              <a:t>printf</a:t>
            </a:r>
            <a:r>
              <a:rPr lang="en-US" sz="2400" dirty="0" smtClean="0"/>
              <a:t>("Address of </a:t>
            </a:r>
            <a:r>
              <a:rPr lang="en-US" sz="2400" dirty="0" err="1" smtClean="0"/>
              <a:t>var</a:t>
            </a:r>
            <a:r>
              <a:rPr lang="en-US" sz="2400" dirty="0" smtClean="0"/>
              <a:t> variable: %x\n", &amp;</a:t>
            </a:r>
            <a:r>
              <a:rPr lang="en-US" sz="2400" dirty="0" err="1" smtClean="0"/>
              <a:t>var</a:t>
            </a:r>
            <a:r>
              <a:rPr lang="en-US" sz="2400" dirty="0" smtClean="0"/>
              <a:t> ); </a:t>
            </a:r>
          </a:p>
          <a:p>
            <a:r>
              <a:rPr lang="en-US" sz="2400" dirty="0" smtClean="0"/>
              <a:t> </a:t>
            </a:r>
            <a:r>
              <a:rPr lang="en-US" sz="2400" dirty="0" err="1" smtClean="0"/>
              <a:t>printf</a:t>
            </a:r>
            <a:r>
              <a:rPr lang="en-US" sz="2400" dirty="0" smtClean="0"/>
              <a:t>("Address stored in </a:t>
            </a:r>
            <a:r>
              <a:rPr lang="en-US" sz="2400" dirty="0" err="1" smtClean="0"/>
              <a:t>ip</a:t>
            </a:r>
            <a:r>
              <a:rPr lang="en-US" sz="2400" dirty="0" smtClean="0"/>
              <a:t> variable: %x\n", </a:t>
            </a:r>
            <a:r>
              <a:rPr lang="en-US" sz="2400" dirty="0" err="1" smtClean="0"/>
              <a:t>ip</a:t>
            </a:r>
            <a:r>
              <a:rPr lang="en-US" sz="2400" dirty="0" smtClean="0"/>
              <a:t> ); </a:t>
            </a:r>
          </a:p>
          <a:p>
            <a:r>
              <a:rPr lang="en-US" sz="2400" dirty="0" smtClean="0"/>
              <a:t> </a:t>
            </a:r>
            <a:r>
              <a:rPr lang="en-US" sz="2400" dirty="0" err="1" smtClean="0"/>
              <a:t>printf</a:t>
            </a:r>
            <a:r>
              <a:rPr lang="en-US" sz="2400" dirty="0" smtClean="0"/>
              <a:t>("Value of *</a:t>
            </a:r>
            <a:r>
              <a:rPr lang="en-US" sz="2400" dirty="0" err="1" smtClean="0"/>
              <a:t>ip</a:t>
            </a:r>
            <a:r>
              <a:rPr lang="en-US" sz="2400" dirty="0" smtClean="0"/>
              <a:t> variable: %d\n", *</a:t>
            </a:r>
            <a:r>
              <a:rPr lang="en-US" sz="2400" dirty="0" err="1" smtClean="0"/>
              <a:t>ip</a:t>
            </a:r>
            <a:r>
              <a:rPr lang="en-US" sz="2400" dirty="0" smtClean="0"/>
              <a:t> ); </a:t>
            </a:r>
            <a:r>
              <a:rPr lang="en-US" sz="2400" dirty="0"/>
              <a:t>}</a:t>
            </a:r>
            <a:endParaRPr lang="en-US" sz="2400" dirty="0" smtClean="0"/>
          </a:p>
          <a:p>
            <a:endParaRPr lang="en-US" sz="2400" dirty="0" smtClean="0"/>
          </a:p>
          <a:p>
            <a:pPr algn="just"/>
            <a:r>
              <a:rPr lang="en-US" sz="2400" dirty="0" smtClean="0">
                <a:solidFill>
                  <a:srgbClr val="FF0000"/>
                </a:solidFill>
              </a:rPr>
              <a:t>*(&amp;</a:t>
            </a:r>
            <a:r>
              <a:rPr lang="en-US" sz="2400" dirty="0" err="1" smtClean="0">
                <a:solidFill>
                  <a:srgbClr val="FF0000"/>
                </a:solidFill>
              </a:rPr>
              <a:t>var</a:t>
            </a:r>
            <a:r>
              <a:rPr lang="en-US" sz="2400" dirty="0" smtClean="0">
                <a:solidFill>
                  <a:srgbClr val="FF0000"/>
                </a:solidFill>
              </a:rPr>
              <a:t>) </a:t>
            </a:r>
            <a:r>
              <a:rPr lang="en-US" dirty="0" smtClean="0"/>
              <a:t>&amp;</a:t>
            </a:r>
            <a:r>
              <a:rPr lang="en-US" dirty="0" err="1" smtClean="0"/>
              <a:t>var</a:t>
            </a:r>
            <a:r>
              <a:rPr lang="en-US" dirty="0" smtClean="0"/>
              <a:t> </a:t>
            </a:r>
            <a:r>
              <a:rPr lang="en-US" dirty="0"/>
              <a:t>is an address</a:t>
            </a:r>
            <a:r>
              <a:rPr lang="en-US" dirty="0" smtClean="0"/>
              <a:t>, so </a:t>
            </a:r>
            <a:r>
              <a:rPr lang="en-US" dirty="0"/>
              <a:t>dereferencing it with *. operator will </a:t>
            </a:r>
            <a:r>
              <a:rPr lang="en-US" dirty="0" smtClean="0"/>
              <a:t>give </a:t>
            </a:r>
            <a:r>
              <a:rPr lang="en-US" dirty="0"/>
              <a:t>the variable at that address and the variable at that </a:t>
            </a:r>
            <a:r>
              <a:rPr lang="en-US" dirty="0" smtClean="0"/>
              <a:t>address is var. </a:t>
            </a:r>
            <a:r>
              <a:rPr lang="en-US" dirty="0"/>
              <a:t>Hence </a:t>
            </a:r>
            <a:r>
              <a:rPr lang="en-US" dirty="0" smtClean="0"/>
              <a:t>*(&amp;</a:t>
            </a:r>
            <a:r>
              <a:rPr lang="en-US" dirty="0" err="1" smtClean="0"/>
              <a:t>var</a:t>
            </a:r>
            <a:r>
              <a:rPr lang="en-US" dirty="0" smtClean="0"/>
              <a:t>) </a:t>
            </a:r>
            <a:r>
              <a:rPr lang="en-US" dirty="0"/>
              <a:t>is same as writing </a:t>
            </a:r>
            <a:r>
              <a:rPr lang="en-US" dirty="0" err="1" smtClean="0"/>
              <a:t>var</a:t>
            </a:r>
            <a:r>
              <a:rPr lang="en-US" sz="2400" dirty="0" smtClean="0"/>
              <a:t> </a:t>
            </a:r>
            <a:r>
              <a:rPr lang="en-US" sz="2400" dirty="0"/>
              <a:t/>
            </a:r>
            <a:br>
              <a:rPr lang="en-US" sz="2400" dirty="0"/>
            </a:br>
            <a:endParaRPr lang="en-US" sz="2400" dirty="0" smtClean="0"/>
          </a:p>
          <a:p>
            <a:r>
              <a:rPr lang="en-US" sz="2400" b="1" dirty="0" smtClean="0"/>
              <a:t>Output :</a:t>
            </a:r>
          </a:p>
          <a:p>
            <a:r>
              <a:rPr lang="en-US" sz="2400" dirty="0" smtClean="0"/>
              <a:t>Address of </a:t>
            </a:r>
            <a:r>
              <a:rPr lang="en-US" sz="2400" dirty="0" err="1" smtClean="0"/>
              <a:t>var</a:t>
            </a:r>
            <a:r>
              <a:rPr lang="en-US" sz="2400" dirty="0" smtClean="0"/>
              <a:t> variable: bffd8b3c </a:t>
            </a:r>
          </a:p>
          <a:p>
            <a:r>
              <a:rPr lang="en-US" sz="2400" dirty="0" smtClean="0"/>
              <a:t>Address stored in </a:t>
            </a:r>
            <a:r>
              <a:rPr lang="en-US" sz="2400" dirty="0" err="1" smtClean="0"/>
              <a:t>ip</a:t>
            </a:r>
            <a:r>
              <a:rPr lang="en-US" sz="2400" dirty="0" smtClean="0"/>
              <a:t> variable: bffd8b3c</a:t>
            </a:r>
          </a:p>
          <a:p>
            <a:r>
              <a:rPr lang="en-US" sz="2400" dirty="0" smtClean="0"/>
              <a:t> Value of *</a:t>
            </a:r>
            <a:r>
              <a:rPr lang="en-US" sz="2400" dirty="0" err="1" smtClean="0"/>
              <a:t>ip</a:t>
            </a:r>
            <a:r>
              <a:rPr lang="en-US" sz="2400" dirty="0" smtClean="0"/>
              <a:t> variable: 20</a:t>
            </a:r>
          </a:p>
          <a:p>
            <a:pPr algn="just"/>
            <a:r>
              <a:rPr lang="en-US" sz="2400" dirty="0" smtClean="0"/>
              <a:t>To access the value stored in the address we use the unary operator (*) that returns the value of the variable located at the address specified by its operand. This is also called </a:t>
            </a:r>
            <a:r>
              <a:rPr lang="en-US" sz="2400" b="1" dirty="0" smtClean="0"/>
              <a:t>Dereferencing</a:t>
            </a:r>
            <a:r>
              <a:rPr lang="en-US" sz="2400" dirty="0" smtClean="0"/>
              <a:t>.</a:t>
            </a:r>
            <a:endParaRPr lang="en-US" sz="2400" dirty="0"/>
          </a:p>
        </p:txBody>
      </p:sp>
    </p:spTree>
    <p:extLst>
      <p:ext uri="{BB962C8B-B14F-4D97-AF65-F5344CB8AC3E}">
        <p14:creationId xmlns:p14="http://schemas.microsoft.com/office/powerpoint/2010/main" val="38432769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0"/>
            <a:ext cx="2505814" cy="369332"/>
          </a:xfrm>
          <a:prstGeom prst="rect">
            <a:avLst/>
          </a:prstGeom>
        </p:spPr>
        <p:txBody>
          <a:bodyPr wrap="none">
            <a:spAutoFit/>
          </a:bodyPr>
          <a:lstStyle/>
          <a:p>
            <a:r>
              <a:rPr lang="en-US" dirty="0" smtClean="0"/>
              <a:t>Incrementing a Pointer</a:t>
            </a:r>
            <a:endParaRPr lang="en-US" dirty="0"/>
          </a:p>
        </p:txBody>
      </p:sp>
      <p:sp>
        <p:nvSpPr>
          <p:cNvPr id="5" name="TextBox 4"/>
          <p:cNvSpPr txBox="1"/>
          <p:nvPr/>
        </p:nvSpPr>
        <p:spPr>
          <a:xfrm>
            <a:off x="381000" y="685800"/>
            <a:ext cx="6781800" cy="5940088"/>
          </a:xfrm>
          <a:prstGeom prst="rect">
            <a:avLst/>
          </a:prstGeom>
          <a:noFill/>
        </p:spPr>
        <p:txBody>
          <a:bodyPr wrap="square" rtlCol="0">
            <a:spAutoFit/>
          </a:bodyPr>
          <a:lstStyle/>
          <a:p>
            <a:r>
              <a:rPr lang="en-US" sz="2000" dirty="0" smtClean="0"/>
              <a:t>#include &lt;</a:t>
            </a:r>
            <a:r>
              <a:rPr lang="en-US" sz="2000" dirty="0" err="1" smtClean="0"/>
              <a:t>stdio.h</a:t>
            </a:r>
            <a:r>
              <a:rPr lang="en-US" sz="2000" dirty="0" smtClean="0"/>
              <a:t>&gt; </a:t>
            </a:r>
          </a:p>
          <a:p>
            <a:r>
              <a:rPr lang="en-US" sz="2000" dirty="0" smtClean="0"/>
              <a:t>const   </a:t>
            </a:r>
            <a:r>
              <a:rPr lang="en-US" sz="2000" dirty="0" err="1" smtClean="0"/>
              <a:t>int</a:t>
            </a:r>
            <a:r>
              <a:rPr lang="en-US" sz="2000" dirty="0" smtClean="0"/>
              <a:t> MAX =3; </a:t>
            </a:r>
          </a:p>
          <a:p>
            <a:r>
              <a:rPr lang="en-US" sz="2000" dirty="0" smtClean="0"/>
              <a:t>void main () </a:t>
            </a:r>
          </a:p>
          <a:p>
            <a:r>
              <a:rPr lang="en-US" sz="2000" dirty="0" smtClean="0"/>
              <a:t>{ </a:t>
            </a:r>
            <a:r>
              <a:rPr lang="en-US" sz="2000" dirty="0" err="1" smtClean="0"/>
              <a:t>int</a:t>
            </a:r>
            <a:r>
              <a:rPr lang="en-US" sz="2000" dirty="0" smtClean="0"/>
              <a:t> </a:t>
            </a:r>
            <a:r>
              <a:rPr lang="en-US" sz="2000" dirty="0" err="1" smtClean="0"/>
              <a:t>var</a:t>
            </a:r>
            <a:r>
              <a:rPr lang="en-US" sz="2000" dirty="0" smtClean="0"/>
              <a:t>[] = {10, 100, 200}; </a:t>
            </a:r>
          </a:p>
          <a:p>
            <a:r>
              <a:rPr lang="en-US" sz="2000" dirty="0" err="1" smtClean="0"/>
              <a:t>int</a:t>
            </a:r>
            <a:r>
              <a:rPr lang="en-US" sz="2000" dirty="0" smtClean="0"/>
              <a:t> </a:t>
            </a:r>
            <a:r>
              <a:rPr lang="en-US" sz="2000" dirty="0" err="1" smtClean="0"/>
              <a:t>i</a:t>
            </a:r>
            <a:r>
              <a:rPr lang="en-US" sz="2000" dirty="0" smtClean="0"/>
              <a:t>, *</a:t>
            </a:r>
            <a:r>
              <a:rPr lang="en-US" sz="2000" dirty="0" err="1" smtClean="0"/>
              <a:t>ptr</a:t>
            </a:r>
            <a:r>
              <a:rPr lang="en-US" sz="2000" dirty="0" smtClean="0"/>
              <a:t>; /* let us have array address in pointer */</a:t>
            </a:r>
          </a:p>
          <a:p>
            <a:r>
              <a:rPr lang="en-US" sz="2000" dirty="0" smtClean="0"/>
              <a:t> </a:t>
            </a:r>
            <a:r>
              <a:rPr lang="en-US" sz="2000" dirty="0" err="1" smtClean="0"/>
              <a:t>ptr</a:t>
            </a:r>
            <a:r>
              <a:rPr lang="en-US" sz="2000" dirty="0" smtClean="0"/>
              <a:t> = &amp;</a:t>
            </a:r>
            <a:r>
              <a:rPr lang="en-US" sz="2000" dirty="0" err="1" smtClean="0"/>
              <a:t>var</a:t>
            </a:r>
            <a:r>
              <a:rPr lang="en-US" sz="2000" dirty="0" smtClean="0"/>
              <a:t>;</a:t>
            </a:r>
          </a:p>
          <a:p>
            <a:r>
              <a:rPr lang="en-US" sz="2000" dirty="0" smtClean="0"/>
              <a:t> for ( </a:t>
            </a:r>
            <a:r>
              <a:rPr lang="en-US" sz="2000" dirty="0" err="1" smtClean="0"/>
              <a:t>i</a:t>
            </a:r>
            <a:r>
              <a:rPr lang="en-US" sz="2000" dirty="0" smtClean="0"/>
              <a:t> = 0; </a:t>
            </a:r>
            <a:r>
              <a:rPr lang="en-US" sz="2000" dirty="0" err="1" smtClean="0"/>
              <a:t>i</a:t>
            </a:r>
            <a:r>
              <a:rPr lang="en-US" sz="2000" dirty="0" smtClean="0"/>
              <a:t> &lt; MAX; </a:t>
            </a:r>
            <a:r>
              <a:rPr lang="en-US" sz="2000" dirty="0" err="1" smtClean="0"/>
              <a:t>i</a:t>
            </a:r>
            <a:r>
              <a:rPr lang="en-US" sz="2000" dirty="0" smtClean="0"/>
              <a:t>++)</a:t>
            </a:r>
          </a:p>
          <a:p>
            <a:r>
              <a:rPr lang="en-US" sz="2000" dirty="0" smtClean="0"/>
              <a:t> { </a:t>
            </a:r>
            <a:r>
              <a:rPr lang="en-US" sz="2000" dirty="0" err="1" smtClean="0"/>
              <a:t>printf</a:t>
            </a:r>
            <a:r>
              <a:rPr lang="en-US" sz="2000" dirty="0" smtClean="0"/>
              <a:t>("Address of </a:t>
            </a:r>
            <a:r>
              <a:rPr lang="en-US" sz="2000" dirty="0" err="1" smtClean="0"/>
              <a:t>var</a:t>
            </a:r>
            <a:r>
              <a:rPr lang="en-US" sz="2000" dirty="0" smtClean="0"/>
              <a:t>[%d] = %x\n", </a:t>
            </a:r>
            <a:r>
              <a:rPr lang="en-US" sz="2000" dirty="0" err="1" smtClean="0"/>
              <a:t>i</a:t>
            </a:r>
            <a:r>
              <a:rPr lang="en-US" sz="2000" dirty="0" smtClean="0"/>
              <a:t>, </a:t>
            </a:r>
            <a:r>
              <a:rPr lang="en-US" sz="2000" dirty="0" err="1" smtClean="0"/>
              <a:t>ptr</a:t>
            </a:r>
            <a:r>
              <a:rPr lang="en-US" sz="2000" dirty="0" smtClean="0"/>
              <a:t> ); </a:t>
            </a:r>
          </a:p>
          <a:p>
            <a:r>
              <a:rPr lang="en-US" sz="2000" dirty="0" err="1" smtClean="0"/>
              <a:t>printf</a:t>
            </a:r>
            <a:r>
              <a:rPr lang="en-US" sz="2000" dirty="0" smtClean="0"/>
              <a:t>("Value of </a:t>
            </a:r>
            <a:r>
              <a:rPr lang="en-US" sz="2000" dirty="0" err="1" smtClean="0"/>
              <a:t>var</a:t>
            </a:r>
            <a:r>
              <a:rPr lang="en-US" sz="2000" dirty="0" smtClean="0"/>
              <a:t>[%d] = %d\n", </a:t>
            </a:r>
            <a:r>
              <a:rPr lang="en-US" sz="2000" dirty="0" err="1" smtClean="0"/>
              <a:t>i</a:t>
            </a:r>
            <a:r>
              <a:rPr lang="en-US" sz="2000" dirty="0" smtClean="0"/>
              <a:t>, *</a:t>
            </a:r>
            <a:r>
              <a:rPr lang="en-US" sz="2000" dirty="0" err="1" smtClean="0"/>
              <a:t>ptr</a:t>
            </a:r>
            <a:r>
              <a:rPr lang="en-US" sz="2000" dirty="0" smtClean="0"/>
              <a:t> ); /* move to the next location */ </a:t>
            </a:r>
          </a:p>
          <a:p>
            <a:r>
              <a:rPr lang="en-US" sz="2000" dirty="0" err="1" smtClean="0"/>
              <a:t>ptr</a:t>
            </a:r>
            <a:r>
              <a:rPr lang="en-US" sz="2000" dirty="0" smtClean="0"/>
              <a:t>++; } }</a:t>
            </a:r>
          </a:p>
          <a:p>
            <a:endParaRPr lang="en-US" sz="2000" dirty="0" smtClean="0"/>
          </a:p>
          <a:p>
            <a:r>
              <a:rPr lang="en-US" sz="2000" dirty="0" smtClean="0">
                <a:solidFill>
                  <a:srgbClr val="FF0000"/>
                </a:solidFill>
              </a:rPr>
              <a:t>Output</a:t>
            </a:r>
          </a:p>
          <a:p>
            <a:r>
              <a:rPr lang="en-US" sz="2000" dirty="0" smtClean="0"/>
              <a:t>Address of </a:t>
            </a:r>
            <a:r>
              <a:rPr lang="en-US" sz="2000" dirty="0" err="1" smtClean="0"/>
              <a:t>var</a:t>
            </a:r>
            <a:r>
              <a:rPr lang="en-US" sz="2000" dirty="0" smtClean="0"/>
              <a:t>[0] = bf882b30 </a:t>
            </a:r>
          </a:p>
          <a:p>
            <a:r>
              <a:rPr lang="en-US" sz="2000" dirty="0" smtClean="0"/>
              <a:t>Value of </a:t>
            </a:r>
            <a:r>
              <a:rPr lang="en-US" sz="2000" dirty="0" err="1" smtClean="0"/>
              <a:t>var</a:t>
            </a:r>
            <a:r>
              <a:rPr lang="en-US" sz="2000" dirty="0" smtClean="0"/>
              <a:t>[0] = 10 </a:t>
            </a:r>
          </a:p>
          <a:p>
            <a:r>
              <a:rPr lang="en-US" sz="2000" dirty="0" smtClean="0"/>
              <a:t>Address of </a:t>
            </a:r>
            <a:r>
              <a:rPr lang="en-US" sz="2000" dirty="0" err="1" smtClean="0"/>
              <a:t>var</a:t>
            </a:r>
            <a:r>
              <a:rPr lang="en-US" sz="2000" dirty="0" smtClean="0"/>
              <a:t>[1] = bf882b34 </a:t>
            </a:r>
          </a:p>
          <a:p>
            <a:r>
              <a:rPr lang="en-US" sz="2000" dirty="0" smtClean="0"/>
              <a:t>Value of </a:t>
            </a:r>
            <a:r>
              <a:rPr lang="en-US" sz="2000" dirty="0" err="1" smtClean="0"/>
              <a:t>var</a:t>
            </a:r>
            <a:r>
              <a:rPr lang="en-US" sz="2000" dirty="0" smtClean="0"/>
              <a:t>[1] = 100 </a:t>
            </a:r>
          </a:p>
          <a:p>
            <a:r>
              <a:rPr lang="en-US" sz="2000" dirty="0" smtClean="0"/>
              <a:t>Address of </a:t>
            </a:r>
            <a:r>
              <a:rPr lang="en-US" sz="2000" dirty="0" err="1" smtClean="0"/>
              <a:t>var</a:t>
            </a:r>
            <a:r>
              <a:rPr lang="en-US" sz="2000" dirty="0" smtClean="0"/>
              <a:t>[2] = bf882b38 </a:t>
            </a:r>
          </a:p>
          <a:p>
            <a:r>
              <a:rPr lang="en-US" sz="2000" dirty="0" smtClean="0"/>
              <a:t>Value of </a:t>
            </a:r>
            <a:r>
              <a:rPr lang="en-US" sz="2000" dirty="0" err="1" smtClean="0"/>
              <a:t>var</a:t>
            </a:r>
            <a:r>
              <a:rPr lang="en-US" sz="2000" dirty="0" smtClean="0"/>
              <a:t>[2] = 200</a:t>
            </a:r>
          </a:p>
        </p:txBody>
      </p:sp>
      <p:graphicFrame>
        <p:nvGraphicFramePr>
          <p:cNvPr id="6" name="Table 5"/>
          <p:cNvGraphicFramePr>
            <a:graphicFrameLocks noGrp="1"/>
          </p:cNvGraphicFramePr>
          <p:nvPr/>
        </p:nvGraphicFramePr>
        <p:xfrm>
          <a:off x="3276600" y="924560"/>
          <a:ext cx="6096000" cy="828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7200">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200</a:t>
                      </a:r>
                      <a:endParaRPr lang="en-US" dirty="0"/>
                    </a:p>
                  </a:txBody>
                  <a:tcPr/>
                </a:tc>
                <a:extLst>
                  <a:ext uri="{0D108BD9-81ED-4DB2-BD59-A6C34878D82A}">
                    <a16:rowId xmlns:a16="http://schemas.microsoft.com/office/drawing/2014/main" val="10000"/>
                  </a:ext>
                </a:extLst>
              </a:tr>
              <a:tr h="370840">
                <a:tc>
                  <a:txBody>
                    <a:bodyPr/>
                    <a:lstStyle/>
                    <a:p>
                      <a:r>
                        <a:rPr lang="en-US" dirty="0" smtClean="0"/>
                        <a:t>2b30</a:t>
                      </a:r>
                      <a:endParaRPr lang="en-US" dirty="0"/>
                    </a:p>
                  </a:txBody>
                  <a:tcPr/>
                </a:tc>
                <a:tc>
                  <a:txBody>
                    <a:bodyPr/>
                    <a:lstStyle/>
                    <a:p>
                      <a:r>
                        <a:rPr lang="en-US" dirty="0" smtClean="0"/>
                        <a:t>2b34</a:t>
                      </a:r>
                      <a:endParaRPr lang="en-US" dirty="0"/>
                    </a:p>
                  </a:txBody>
                  <a:tcPr/>
                </a:tc>
                <a:tc>
                  <a:txBody>
                    <a:bodyPr/>
                    <a:lstStyle/>
                    <a:p>
                      <a:r>
                        <a:rPr lang="en-US" dirty="0" smtClean="0"/>
                        <a:t>2b38</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3611646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533400"/>
            <a:ext cx="2608406" cy="369332"/>
          </a:xfrm>
          <a:prstGeom prst="rect">
            <a:avLst/>
          </a:prstGeom>
        </p:spPr>
        <p:txBody>
          <a:bodyPr wrap="none">
            <a:spAutoFit/>
          </a:bodyPr>
          <a:lstStyle/>
          <a:p>
            <a:r>
              <a:rPr lang="en-US" dirty="0" smtClean="0"/>
              <a:t>Decrementing a Pointer</a:t>
            </a:r>
            <a:endParaRPr lang="en-US" dirty="0"/>
          </a:p>
        </p:txBody>
      </p:sp>
      <p:sp>
        <p:nvSpPr>
          <p:cNvPr id="3" name="TextBox 2"/>
          <p:cNvSpPr txBox="1"/>
          <p:nvPr/>
        </p:nvSpPr>
        <p:spPr>
          <a:xfrm>
            <a:off x="457200" y="1143000"/>
            <a:ext cx="8077200" cy="5355312"/>
          </a:xfrm>
          <a:prstGeom prst="rect">
            <a:avLst/>
          </a:prstGeom>
          <a:noFill/>
        </p:spPr>
        <p:txBody>
          <a:bodyPr wrap="square" rtlCol="0">
            <a:spAutoFit/>
          </a:bodyPr>
          <a:lstStyle/>
          <a:p>
            <a:r>
              <a:rPr lang="en-US" dirty="0" smtClean="0"/>
              <a:t>#include &lt;</a:t>
            </a:r>
            <a:r>
              <a:rPr lang="en-US" dirty="0" err="1" smtClean="0"/>
              <a:t>stdio.h</a:t>
            </a:r>
            <a:r>
              <a:rPr lang="en-US" dirty="0" smtClean="0"/>
              <a:t>&gt; </a:t>
            </a:r>
          </a:p>
          <a:p>
            <a:r>
              <a:rPr lang="en-US" dirty="0" smtClean="0"/>
              <a:t>const </a:t>
            </a:r>
            <a:r>
              <a:rPr lang="en-US" dirty="0" err="1" smtClean="0"/>
              <a:t>int</a:t>
            </a:r>
            <a:r>
              <a:rPr lang="en-US" dirty="0" smtClean="0"/>
              <a:t> MAX = 3; </a:t>
            </a:r>
          </a:p>
          <a:p>
            <a:r>
              <a:rPr lang="en-US" dirty="0" err="1" smtClean="0">
                <a:solidFill>
                  <a:schemeClr val="accent6">
                    <a:lumMod val="75000"/>
                  </a:schemeClr>
                </a:solidFill>
              </a:rPr>
              <a:t>int</a:t>
            </a:r>
            <a:r>
              <a:rPr lang="en-US" dirty="0" smtClean="0">
                <a:solidFill>
                  <a:schemeClr val="accent6">
                    <a:lumMod val="75000"/>
                  </a:schemeClr>
                </a:solidFill>
              </a:rPr>
              <a:t> main () </a:t>
            </a:r>
          </a:p>
          <a:p>
            <a:r>
              <a:rPr lang="en-US" dirty="0" smtClean="0">
                <a:solidFill>
                  <a:schemeClr val="accent6">
                    <a:lumMod val="75000"/>
                  </a:schemeClr>
                </a:solidFill>
              </a:rPr>
              <a:t>{ </a:t>
            </a:r>
            <a:r>
              <a:rPr lang="en-US" dirty="0" err="1" smtClean="0">
                <a:solidFill>
                  <a:schemeClr val="accent6">
                    <a:lumMod val="75000"/>
                  </a:schemeClr>
                </a:solidFill>
              </a:rPr>
              <a:t>int</a:t>
            </a:r>
            <a:r>
              <a:rPr lang="en-US" dirty="0" smtClean="0">
                <a:solidFill>
                  <a:schemeClr val="accent6">
                    <a:lumMod val="75000"/>
                  </a:schemeClr>
                </a:solidFill>
              </a:rPr>
              <a:t> </a:t>
            </a:r>
            <a:r>
              <a:rPr lang="en-US" dirty="0" err="1" smtClean="0">
                <a:solidFill>
                  <a:schemeClr val="accent6">
                    <a:lumMod val="75000"/>
                  </a:schemeClr>
                </a:solidFill>
              </a:rPr>
              <a:t>var</a:t>
            </a:r>
            <a:r>
              <a:rPr lang="en-US" dirty="0" smtClean="0">
                <a:solidFill>
                  <a:schemeClr val="accent6">
                    <a:lumMod val="75000"/>
                  </a:schemeClr>
                </a:solidFill>
              </a:rPr>
              <a:t>[] = {10, 100, 200}; </a:t>
            </a:r>
          </a:p>
          <a:p>
            <a:r>
              <a:rPr lang="en-US" dirty="0" err="1" smtClean="0">
                <a:solidFill>
                  <a:schemeClr val="accent6">
                    <a:lumMod val="75000"/>
                  </a:schemeClr>
                </a:solidFill>
              </a:rPr>
              <a:t>int</a:t>
            </a:r>
            <a:r>
              <a:rPr lang="en-US" dirty="0" smtClean="0">
                <a:solidFill>
                  <a:schemeClr val="accent6">
                    <a:lumMod val="75000"/>
                  </a:schemeClr>
                </a:solidFill>
              </a:rPr>
              <a:t>  </a:t>
            </a:r>
            <a:r>
              <a:rPr lang="en-US" dirty="0" err="1" smtClean="0">
                <a:solidFill>
                  <a:schemeClr val="accent6">
                    <a:lumMod val="75000"/>
                  </a:schemeClr>
                </a:solidFill>
              </a:rPr>
              <a:t>i</a:t>
            </a:r>
            <a:r>
              <a:rPr lang="en-US" dirty="0" smtClean="0">
                <a:solidFill>
                  <a:schemeClr val="accent6">
                    <a:lumMod val="75000"/>
                  </a:schemeClr>
                </a:solidFill>
              </a:rPr>
              <a:t>, *</a:t>
            </a:r>
            <a:r>
              <a:rPr lang="en-US" dirty="0" err="1" smtClean="0">
                <a:solidFill>
                  <a:schemeClr val="accent6">
                    <a:lumMod val="75000"/>
                  </a:schemeClr>
                </a:solidFill>
              </a:rPr>
              <a:t>ptr</a:t>
            </a:r>
            <a:r>
              <a:rPr lang="en-US" dirty="0" smtClean="0">
                <a:solidFill>
                  <a:schemeClr val="accent6">
                    <a:lumMod val="75000"/>
                  </a:schemeClr>
                </a:solidFill>
              </a:rPr>
              <a:t>;      </a:t>
            </a:r>
          </a:p>
          <a:p>
            <a:r>
              <a:rPr lang="en-US" dirty="0" err="1" smtClean="0">
                <a:solidFill>
                  <a:schemeClr val="accent6">
                    <a:lumMod val="75000"/>
                  </a:schemeClr>
                </a:solidFill>
              </a:rPr>
              <a:t>ptr</a:t>
            </a:r>
            <a:r>
              <a:rPr lang="en-US" dirty="0" smtClean="0">
                <a:solidFill>
                  <a:schemeClr val="accent6">
                    <a:lumMod val="75000"/>
                  </a:schemeClr>
                </a:solidFill>
              </a:rPr>
              <a:t> = &amp;</a:t>
            </a:r>
            <a:r>
              <a:rPr lang="en-US" dirty="0" err="1" smtClean="0">
                <a:solidFill>
                  <a:schemeClr val="accent6">
                    <a:lumMod val="75000"/>
                  </a:schemeClr>
                </a:solidFill>
              </a:rPr>
              <a:t>var</a:t>
            </a:r>
            <a:r>
              <a:rPr lang="en-US" dirty="0" smtClean="0">
                <a:solidFill>
                  <a:schemeClr val="accent6">
                    <a:lumMod val="75000"/>
                  </a:schemeClr>
                </a:solidFill>
              </a:rPr>
              <a:t>[MAX-1]; </a:t>
            </a:r>
          </a:p>
          <a:p>
            <a:r>
              <a:rPr lang="en-US" dirty="0" smtClean="0">
                <a:solidFill>
                  <a:srgbClr val="FF0000"/>
                </a:solidFill>
              </a:rPr>
              <a:t>for ( </a:t>
            </a:r>
            <a:r>
              <a:rPr lang="en-US" dirty="0" err="1" smtClean="0">
                <a:solidFill>
                  <a:srgbClr val="FF0000"/>
                </a:solidFill>
              </a:rPr>
              <a:t>i</a:t>
            </a:r>
            <a:r>
              <a:rPr lang="en-US" dirty="0" smtClean="0">
                <a:solidFill>
                  <a:srgbClr val="FF0000"/>
                </a:solidFill>
              </a:rPr>
              <a:t> = MAX; </a:t>
            </a:r>
            <a:r>
              <a:rPr lang="en-US" dirty="0" err="1" smtClean="0">
                <a:solidFill>
                  <a:srgbClr val="FF0000"/>
                </a:solidFill>
              </a:rPr>
              <a:t>i</a:t>
            </a:r>
            <a:r>
              <a:rPr lang="en-US" dirty="0" smtClean="0">
                <a:solidFill>
                  <a:srgbClr val="FF0000"/>
                </a:solidFill>
              </a:rPr>
              <a:t> &gt; 0; </a:t>
            </a:r>
            <a:r>
              <a:rPr lang="en-US" dirty="0" err="1" smtClean="0">
                <a:solidFill>
                  <a:srgbClr val="FF0000"/>
                </a:solidFill>
              </a:rPr>
              <a:t>i</a:t>
            </a:r>
            <a:r>
              <a:rPr lang="en-US" dirty="0" smtClean="0">
                <a:solidFill>
                  <a:srgbClr val="FF0000"/>
                </a:solidFill>
              </a:rPr>
              <a:t>--)</a:t>
            </a:r>
          </a:p>
          <a:p>
            <a:r>
              <a:rPr lang="en-US" dirty="0" smtClean="0">
                <a:solidFill>
                  <a:srgbClr val="FF0000"/>
                </a:solidFill>
              </a:rPr>
              <a:t> { </a:t>
            </a:r>
            <a:r>
              <a:rPr lang="en-US" dirty="0" err="1" smtClean="0">
                <a:solidFill>
                  <a:srgbClr val="FF0000"/>
                </a:solidFill>
              </a:rPr>
              <a:t>printf</a:t>
            </a:r>
            <a:r>
              <a:rPr lang="en-US" dirty="0" smtClean="0">
                <a:solidFill>
                  <a:srgbClr val="FF0000"/>
                </a:solidFill>
              </a:rPr>
              <a:t>("</a:t>
            </a:r>
            <a:r>
              <a:rPr lang="en-US" dirty="0" smtClean="0">
                <a:solidFill>
                  <a:schemeClr val="accent6">
                    <a:lumMod val="75000"/>
                  </a:schemeClr>
                </a:solidFill>
              </a:rPr>
              <a:t>Address of </a:t>
            </a:r>
            <a:r>
              <a:rPr lang="en-US" dirty="0" err="1" smtClean="0">
                <a:solidFill>
                  <a:schemeClr val="accent6">
                    <a:lumMod val="75000"/>
                  </a:schemeClr>
                </a:solidFill>
              </a:rPr>
              <a:t>var</a:t>
            </a:r>
            <a:r>
              <a:rPr lang="en-US" dirty="0" smtClean="0">
                <a:solidFill>
                  <a:schemeClr val="accent6">
                    <a:lumMod val="75000"/>
                  </a:schemeClr>
                </a:solidFill>
              </a:rPr>
              <a:t>[%d] = %x\n", i-1, </a:t>
            </a:r>
            <a:r>
              <a:rPr lang="en-US" dirty="0" err="1" smtClean="0">
                <a:solidFill>
                  <a:schemeClr val="accent6">
                    <a:lumMod val="75000"/>
                  </a:schemeClr>
                </a:solidFill>
              </a:rPr>
              <a:t>ptr</a:t>
            </a:r>
            <a:r>
              <a:rPr lang="en-US" dirty="0" smtClean="0">
                <a:solidFill>
                  <a:schemeClr val="accent6">
                    <a:lumMod val="75000"/>
                  </a:schemeClr>
                </a:solidFill>
              </a:rPr>
              <a:t> </a:t>
            </a:r>
            <a:r>
              <a:rPr lang="en-US" dirty="0" smtClean="0">
                <a:solidFill>
                  <a:srgbClr val="FF0000"/>
                </a:solidFill>
              </a:rPr>
              <a:t>);</a:t>
            </a:r>
          </a:p>
          <a:p>
            <a:r>
              <a:rPr lang="en-US" dirty="0" smtClean="0">
                <a:solidFill>
                  <a:srgbClr val="FF0000"/>
                </a:solidFill>
              </a:rPr>
              <a:t> </a:t>
            </a:r>
            <a:r>
              <a:rPr lang="en-US" dirty="0" err="1" smtClean="0">
                <a:solidFill>
                  <a:srgbClr val="FF0000"/>
                </a:solidFill>
              </a:rPr>
              <a:t>printf</a:t>
            </a:r>
            <a:r>
              <a:rPr lang="en-US" dirty="0" smtClean="0">
                <a:solidFill>
                  <a:srgbClr val="FF0000"/>
                </a:solidFill>
              </a:rPr>
              <a:t>("Value of </a:t>
            </a:r>
            <a:r>
              <a:rPr lang="en-US" dirty="0" err="1" smtClean="0">
                <a:solidFill>
                  <a:srgbClr val="FF0000"/>
                </a:solidFill>
              </a:rPr>
              <a:t>var</a:t>
            </a:r>
            <a:r>
              <a:rPr lang="en-US" dirty="0" smtClean="0">
                <a:solidFill>
                  <a:srgbClr val="FF0000"/>
                </a:solidFill>
              </a:rPr>
              <a:t>[%d] = %d\n", i-1, *</a:t>
            </a:r>
            <a:r>
              <a:rPr lang="en-US" dirty="0" err="1" smtClean="0">
                <a:solidFill>
                  <a:srgbClr val="FF0000"/>
                </a:solidFill>
              </a:rPr>
              <a:t>ptr</a:t>
            </a:r>
            <a:r>
              <a:rPr lang="en-US" dirty="0" smtClean="0">
                <a:solidFill>
                  <a:srgbClr val="FF0000"/>
                </a:solidFill>
              </a:rPr>
              <a:t> );</a:t>
            </a:r>
          </a:p>
          <a:p>
            <a:endParaRPr lang="en-US" dirty="0" smtClean="0">
              <a:solidFill>
                <a:srgbClr val="FF0000"/>
              </a:solidFill>
            </a:endParaRPr>
          </a:p>
          <a:p>
            <a:r>
              <a:rPr lang="en-US" dirty="0" err="1" smtClean="0">
                <a:solidFill>
                  <a:srgbClr val="FF0000"/>
                </a:solidFill>
              </a:rPr>
              <a:t>ptr</a:t>
            </a:r>
            <a:r>
              <a:rPr lang="en-US" dirty="0" smtClean="0">
                <a:solidFill>
                  <a:srgbClr val="FF0000"/>
                </a:solidFill>
              </a:rPr>
              <a:t>--; }</a:t>
            </a:r>
            <a:r>
              <a:rPr lang="en-US" dirty="0" smtClean="0">
                <a:solidFill>
                  <a:schemeClr val="accent6">
                    <a:lumMod val="75000"/>
                  </a:schemeClr>
                </a:solidFill>
              </a:rPr>
              <a:t> }</a:t>
            </a:r>
          </a:p>
          <a:p>
            <a:endParaRPr lang="en-US" dirty="0" smtClean="0"/>
          </a:p>
          <a:p>
            <a:r>
              <a:rPr lang="en-US" b="1" dirty="0" smtClean="0"/>
              <a:t>Output :</a:t>
            </a:r>
          </a:p>
          <a:p>
            <a:r>
              <a:rPr lang="en-US" dirty="0" smtClean="0">
                <a:solidFill>
                  <a:schemeClr val="accent6">
                    <a:lumMod val="75000"/>
                  </a:schemeClr>
                </a:solidFill>
              </a:rPr>
              <a:t>Address of </a:t>
            </a:r>
            <a:r>
              <a:rPr lang="en-US" dirty="0" err="1" smtClean="0">
                <a:solidFill>
                  <a:schemeClr val="accent6">
                    <a:lumMod val="75000"/>
                  </a:schemeClr>
                </a:solidFill>
              </a:rPr>
              <a:t>var</a:t>
            </a:r>
            <a:r>
              <a:rPr lang="en-US" dirty="0" smtClean="0">
                <a:solidFill>
                  <a:schemeClr val="accent6">
                    <a:lumMod val="75000"/>
                  </a:schemeClr>
                </a:solidFill>
              </a:rPr>
              <a:t>[2] = bfedbcd8 </a:t>
            </a:r>
          </a:p>
          <a:p>
            <a:r>
              <a:rPr lang="en-US" dirty="0" smtClean="0">
                <a:solidFill>
                  <a:srgbClr val="FF0000"/>
                </a:solidFill>
              </a:rPr>
              <a:t>Value of </a:t>
            </a:r>
            <a:r>
              <a:rPr lang="en-US" dirty="0" err="1" smtClean="0">
                <a:solidFill>
                  <a:srgbClr val="FF0000"/>
                </a:solidFill>
              </a:rPr>
              <a:t>var</a:t>
            </a:r>
            <a:r>
              <a:rPr lang="en-US" dirty="0" smtClean="0">
                <a:solidFill>
                  <a:srgbClr val="FF0000"/>
                </a:solidFill>
              </a:rPr>
              <a:t>[2] = 200 </a:t>
            </a:r>
          </a:p>
          <a:p>
            <a:r>
              <a:rPr lang="en-US" dirty="0" smtClean="0">
                <a:solidFill>
                  <a:schemeClr val="accent6">
                    <a:lumMod val="75000"/>
                  </a:schemeClr>
                </a:solidFill>
              </a:rPr>
              <a:t>Address of </a:t>
            </a:r>
            <a:r>
              <a:rPr lang="en-US" dirty="0" err="1" smtClean="0">
                <a:solidFill>
                  <a:schemeClr val="accent6">
                    <a:lumMod val="75000"/>
                  </a:schemeClr>
                </a:solidFill>
              </a:rPr>
              <a:t>var</a:t>
            </a:r>
            <a:r>
              <a:rPr lang="en-US" dirty="0" smtClean="0">
                <a:solidFill>
                  <a:schemeClr val="accent6">
                    <a:lumMod val="75000"/>
                  </a:schemeClr>
                </a:solidFill>
              </a:rPr>
              <a:t>[1] = bfedbcd4 </a:t>
            </a:r>
          </a:p>
          <a:p>
            <a:r>
              <a:rPr lang="en-US" dirty="0" smtClean="0">
                <a:solidFill>
                  <a:srgbClr val="FF0000"/>
                </a:solidFill>
              </a:rPr>
              <a:t>Value of </a:t>
            </a:r>
            <a:r>
              <a:rPr lang="en-US" dirty="0" err="1" smtClean="0">
                <a:solidFill>
                  <a:srgbClr val="FF0000"/>
                </a:solidFill>
              </a:rPr>
              <a:t>var</a:t>
            </a:r>
            <a:r>
              <a:rPr lang="en-US" dirty="0" smtClean="0">
                <a:solidFill>
                  <a:srgbClr val="FF0000"/>
                </a:solidFill>
              </a:rPr>
              <a:t>[1] = 100 </a:t>
            </a:r>
          </a:p>
          <a:p>
            <a:r>
              <a:rPr lang="en-US" dirty="0" smtClean="0">
                <a:solidFill>
                  <a:schemeClr val="accent6">
                    <a:lumMod val="75000"/>
                  </a:schemeClr>
                </a:solidFill>
              </a:rPr>
              <a:t>Address of </a:t>
            </a:r>
            <a:r>
              <a:rPr lang="en-US" dirty="0" err="1" smtClean="0">
                <a:solidFill>
                  <a:schemeClr val="accent6">
                    <a:lumMod val="75000"/>
                  </a:schemeClr>
                </a:solidFill>
              </a:rPr>
              <a:t>var</a:t>
            </a:r>
            <a:r>
              <a:rPr lang="en-US" dirty="0" smtClean="0">
                <a:solidFill>
                  <a:schemeClr val="accent6">
                    <a:lumMod val="75000"/>
                  </a:schemeClr>
                </a:solidFill>
              </a:rPr>
              <a:t>[0] = bfedbcd0 </a:t>
            </a:r>
          </a:p>
          <a:p>
            <a:r>
              <a:rPr lang="en-US" dirty="0" smtClean="0">
                <a:solidFill>
                  <a:srgbClr val="FF0000"/>
                </a:solidFill>
              </a:rPr>
              <a:t>Value of </a:t>
            </a:r>
            <a:r>
              <a:rPr lang="en-US" dirty="0" err="1" smtClean="0">
                <a:solidFill>
                  <a:srgbClr val="FF0000"/>
                </a:solidFill>
              </a:rPr>
              <a:t>var</a:t>
            </a:r>
            <a:r>
              <a:rPr lang="en-US" dirty="0" smtClean="0">
                <a:solidFill>
                  <a:srgbClr val="FF0000"/>
                </a:solidFill>
              </a:rPr>
              <a:t>[0] = 10</a:t>
            </a:r>
            <a:endParaRPr lang="en-US" dirty="0">
              <a:solidFill>
                <a:srgbClr val="FF0000"/>
              </a:solidFill>
            </a:endParaRPr>
          </a:p>
        </p:txBody>
      </p:sp>
      <p:graphicFrame>
        <p:nvGraphicFramePr>
          <p:cNvPr id="4" name="Table 3"/>
          <p:cNvGraphicFramePr>
            <a:graphicFrameLocks noGrp="1"/>
          </p:cNvGraphicFramePr>
          <p:nvPr/>
        </p:nvGraphicFramePr>
        <p:xfrm>
          <a:off x="3505200" y="381000"/>
          <a:ext cx="6096000" cy="828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7200">
                <a:tc>
                  <a:txBody>
                    <a:bodyPr/>
                    <a:lstStyle/>
                    <a:p>
                      <a:r>
                        <a:rPr lang="en-US" dirty="0" smtClean="0"/>
                        <a:t>10</a:t>
                      </a:r>
                      <a:endParaRPr lang="en-US" dirty="0"/>
                    </a:p>
                  </a:txBody>
                  <a:tcPr/>
                </a:tc>
                <a:tc>
                  <a:txBody>
                    <a:bodyPr/>
                    <a:lstStyle/>
                    <a:p>
                      <a:r>
                        <a:rPr lang="en-US" dirty="0" smtClean="0"/>
                        <a:t>100</a:t>
                      </a:r>
                      <a:endParaRPr lang="en-US" dirty="0"/>
                    </a:p>
                  </a:txBody>
                  <a:tcPr/>
                </a:tc>
                <a:tc>
                  <a:txBody>
                    <a:bodyPr/>
                    <a:lstStyle/>
                    <a:p>
                      <a:r>
                        <a:rPr lang="en-US" dirty="0" smtClean="0"/>
                        <a:t>200</a:t>
                      </a:r>
                      <a:endParaRPr lang="en-US" dirty="0"/>
                    </a:p>
                  </a:txBody>
                  <a:tcPr/>
                </a:tc>
                <a:extLst>
                  <a:ext uri="{0D108BD9-81ED-4DB2-BD59-A6C34878D82A}">
                    <a16:rowId xmlns:a16="http://schemas.microsoft.com/office/drawing/2014/main" val="10000"/>
                  </a:ext>
                </a:extLst>
              </a:tr>
              <a:tr h="370840">
                <a:tc>
                  <a:txBody>
                    <a:bodyPr/>
                    <a:lstStyle/>
                    <a:p>
                      <a:r>
                        <a:rPr lang="en-US" dirty="0" smtClean="0"/>
                        <a:t>2b30</a:t>
                      </a:r>
                      <a:endParaRPr lang="en-US" dirty="0"/>
                    </a:p>
                  </a:txBody>
                  <a:tcPr/>
                </a:tc>
                <a:tc>
                  <a:txBody>
                    <a:bodyPr/>
                    <a:lstStyle/>
                    <a:p>
                      <a:r>
                        <a:rPr lang="en-US" dirty="0" smtClean="0"/>
                        <a:t>2b34</a:t>
                      </a:r>
                      <a:endParaRPr lang="en-US" dirty="0"/>
                    </a:p>
                  </a:txBody>
                  <a:tcPr/>
                </a:tc>
                <a:tc>
                  <a:txBody>
                    <a:bodyPr/>
                    <a:lstStyle/>
                    <a:p>
                      <a:r>
                        <a:rPr lang="en-US" dirty="0" smtClean="0"/>
                        <a:t>2b38</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9290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590800"/>
            <a:ext cx="7696200" cy="3693319"/>
          </a:xfrm>
          <a:prstGeom prst="rect">
            <a:avLst/>
          </a:prstGeom>
          <a:noFill/>
        </p:spPr>
        <p:txBody>
          <a:bodyPr wrap="square" rtlCol="0">
            <a:spAutoFit/>
          </a:bodyPr>
          <a:lstStyle/>
          <a:p>
            <a:endParaRPr lang="en-US" dirty="0" smtClean="0"/>
          </a:p>
          <a:p>
            <a:endParaRPr lang="en-US" dirty="0" smtClean="0"/>
          </a:p>
          <a:p>
            <a:r>
              <a:rPr lang="en-US" dirty="0" smtClean="0"/>
              <a:t>if (per&gt;=85)</a:t>
            </a:r>
          </a:p>
          <a:p>
            <a:r>
              <a:rPr lang="en-US" dirty="0" smtClean="0"/>
              <a:t> 	grade= 'A' ; </a:t>
            </a:r>
          </a:p>
          <a:p>
            <a:r>
              <a:rPr lang="en-US" dirty="0" smtClean="0"/>
              <a:t>else if(per&gt;=70) </a:t>
            </a:r>
          </a:p>
          <a:p>
            <a:r>
              <a:rPr lang="en-US" dirty="0" smtClean="0"/>
              <a:t>	grade='B'; </a:t>
            </a:r>
          </a:p>
          <a:p>
            <a:r>
              <a:rPr lang="en-US" dirty="0" smtClean="0"/>
              <a:t>else if (per&gt;=55) </a:t>
            </a:r>
          </a:p>
          <a:p>
            <a:r>
              <a:rPr lang="en-US" dirty="0" smtClean="0"/>
              <a:t>	grade= 'C' ;</a:t>
            </a:r>
          </a:p>
          <a:p>
            <a:r>
              <a:rPr lang="en-US" dirty="0" smtClean="0"/>
              <a:t>else if (per&gt;=40) </a:t>
            </a:r>
          </a:p>
          <a:p>
            <a:r>
              <a:rPr lang="en-US" dirty="0" smtClean="0"/>
              <a:t>	grade= 'D' ; </a:t>
            </a:r>
          </a:p>
          <a:p>
            <a:r>
              <a:rPr lang="en-US" dirty="0" smtClean="0"/>
              <a:t>else </a:t>
            </a:r>
          </a:p>
          <a:p>
            <a:r>
              <a:rPr lang="en-US" dirty="0" smtClean="0"/>
              <a:t>	grade='E';</a:t>
            </a:r>
          </a:p>
          <a:p>
            <a:endParaRPr lang="en-US" dirty="0" smtClean="0"/>
          </a:p>
        </p:txBody>
      </p:sp>
      <p:pic>
        <p:nvPicPr>
          <p:cNvPr id="2050" name="Picture 2"/>
          <p:cNvPicPr>
            <a:picLocks noChangeAspect="1" noChangeArrowheads="1"/>
          </p:cNvPicPr>
          <p:nvPr/>
        </p:nvPicPr>
        <p:blipFill>
          <a:blip r:embed="rId2"/>
          <a:srcRect l="29868" t="38542" r="25037" b="46142"/>
          <a:stretch>
            <a:fillRect/>
          </a:stretch>
        </p:blipFill>
        <p:spPr bwMode="auto">
          <a:xfrm>
            <a:off x="762000" y="-14068"/>
            <a:ext cx="7162800" cy="2590800"/>
          </a:xfrm>
          <a:prstGeom prst="rect">
            <a:avLst/>
          </a:prstGeom>
          <a:noFill/>
          <a:ln w="9525">
            <a:noFill/>
            <a:miter lim="800000"/>
            <a:headEnd/>
            <a:tailEnd/>
          </a:ln>
          <a:effectLst/>
        </p:spPr>
      </p:pic>
    </p:spTree>
    <p:extLst>
      <p:ext uri="{BB962C8B-B14F-4D97-AF65-F5344CB8AC3E}">
        <p14:creationId xmlns:p14="http://schemas.microsoft.com/office/powerpoint/2010/main" val="17857372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3459162"/>
          </a:xfrm>
        </p:spPr>
        <p:txBody>
          <a:bodyPr/>
          <a:lstStyle/>
          <a:p>
            <a:pPr algn="l"/>
            <a:r>
              <a:rPr lang="en-US" altLang="en-US" i="1" dirty="0">
                <a:effectLst>
                  <a:outerShdw blurRad="38100" dist="38100" dir="2700000" algn="tl">
                    <a:srgbClr val="C0C0C0"/>
                  </a:outerShdw>
                </a:effectLst>
              </a:rPr>
              <a:t>array name is a pointer constant to the first element, the address of the first element and the name of the array both represent the same location in memory.</a:t>
            </a:r>
            <a:br>
              <a:rPr lang="en-US" altLang="en-US" i="1" dirty="0">
                <a:effectLst>
                  <a:outerShdw blurRad="38100" dist="38100" dir="2700000" algn="tl">
                    <a:srgbClr val="C0C0C0"/>
                  </a:outerShdw>
                </a:effectLst>
              </a:rPr>
            </a:br>
            <a:endParaRPr lang="en-US" dirty="0"/>
          </a:p>
        </p:txBody>
      </p:sp>
    </p:spTree>
    <p:extLst>
      <p:ext uri="{BB962C8B-B14F-4D97-AF65-F5344CB8AC3E}">
        <p14:creationId xmlns:p14="http://schemas.microsoft.com/office/powerpoint/2010/main" val="12880705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62023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a[]={1,2,3,4};   </a:t>
            </a:r>
            <a:r>
              <a:rPr lang="en-US" dirty="0" smtClean="0"/>
              <a:t/>
            </a:r>
            <a:br>
              <a:rPr lang="en-US" dirty="0" smtClean="0"/>
            </a:br>
            <a:r>
              <a:rPr lang="en-US" dirty="0" smtClean="0"/>
              <a:t> </a:t>
            </a:r>
            <a:r>
              <a:rPr lang="en-US" dirty="0" err="1"/>
              <a:t>int</a:t>
            </a:r>
            <a:r>
              <a:rPr lang="en-US" dirty="0"/>
              <a:t> *</a:t>
            </a:r>
            <a:r>
              <a:rPr lang="en-US" dirty="0" err="1"/>
              <a:t>p,i</a:t>
            </a:r>
            <a:r>
              <a:rPr lang="en-US" dirty="0"/>
              <a:t>;   </a:t>
            </a:r>
            <a:r>
              <a:rPr lang="en-US" dirty="0" smtClean="0"/>
              <a:t/>
            </a:r>
            <a:br>
              <a:rPr lang="en-US" dirty="0" smtClean="0"/>
            </a:br>
            <a:r>
              <a:rPr lang="en-US" dirty="0" smtClean="0"/>
              <a:t> </a:t>
            </a:r>
            <a:r>
              <a:rPr lang="en-US" dirty="0"/>
              <a:t>p=a;    </a:t>
            </a:r>
            <a:r>
              <a:rPr lang="en-US" dirty="0" smtClean="0"/>
              <a:t/>
            </a:r>
            <a:br>
              <a:rPr lang="en-US" dirty="0" smtClean="0"/>
            </a:br>
            <a:r>
              <a:rPr lang="en-US" dirty="0" smtClean="0"/>
              <a:t>for(</a:t>
            </a:r>
            <a:r>
              <a:rPr lang="en-US" dirty="0" err="1" smtClean="0"/>
              <a:t>i</a:t>
            </a:r>
            <a:r>
              <a:rPr lang="en-US" dirty="0" smtClean="0"/>
              <a:t>=0;i</a:t>
            </a:r>
            <a:r>
              <a:rPr lang="en-US" dirty="0"/>
              <a:t>&lt;=3;i++)   </a:t>
            </a:r>
            <a:r>
              <a:rPr lang="en-US" dirty="0" smtClean="0"/>
              <a:t/>
            </a:r>
            <a:br>
              <a:rPr lang="en-US" dirty="0" smtClean="0"/>
            </a:br>
            <a:r>
              <a:rPr lang="en-US" dirty="0" smtClean="0"/>
              <a:t> </a:t>
            </a:r>
            <a:r>
              <a:rPr lang="en-US" dirty="0"/>
              <a:t>{</a:t>
            </a:r>
            <a:r>
              <a:rPr lang="en-US" dirty="0" err="1"/>
              <a:t>printf</a:t>
            </a:r>
            <a:r>
              <a:rPr lang="en-US" dirty="0"/>
              <a:t>("%d",*p);  </a:t>
            </a:r>
            <a:r>
              <a:rPr lang="en-US" dirty="0" smtClean="0"/>
              <a:t/>
            </a:r>
            <a:br>
              <a:rPr lang="en-US" dirty="0" smtClean="0"/>
            </a:br>
            <a:r>
              <a:rPr lang="en-US" dirty="0" smtClean="0"/>
              <a:t>  </a:t>
            </a:r>
            <a:r>
              <a:rPr lang="en-US" dirty="0"/>
              <a:t>p++;   </a:t>
            </a:r>
            <a:r>
              <a:rPr lang="en-US" dirty="0" smtClean="0"/>
              <a:t/>
            </a:r>
            <a:br>
              <a:rPr lang="en-US" dirty="0" smtClean="0"/>
            </a:br>
            <a:r>
              <a:rPr lang="en-US" dirty="0" smtClean="0"/>
              <a:t> </a:t>
            </a:r>
            <a:r>
              <a:rPr lang="en-US" dirty="0"/>
              <a:t>} </a:t>
            </a:r>
          </a:p>
        </p:txBody>
      </p:sp>
      <p:sp>
        <p:nvSpPr>
          <p:cNvPr id="3" name="TextBox 2"/>
          <p:cNvSpPr txBox="1"/>
          <p:nvPr/>
        </p:nvSpPr>
        <p:spPr>
          <a:xfrm>
            <a:off x="7162800" y="2076450"/>
            <a:ext cx="7467600" cy="923330"/>
          </a:xfrm>
          <a:prstGeom prst="rect">
            <a:avLst/>
          </a:prstGeom>
          <a:noFill/>
        </p:spPr>
        <p:txBody>
          <a:bodyPr wrap="square" rtlCol="0">
            <a:spAutoFit/>
          </a:bodyPr>
          <a:lstStyle/>
          <a:p>
            <a:endParaRPr lang="en-US" dirty="0" smtClean="0"/>
          </a:p>
          <a:p>
            <a:r>
              <a:rPr lang="en-US" dirty="0" smtClean="0"/>
              <a:t>, </a:t>
            </a:r>
            <a:r>
              <a:rPr lang="en-US" dirty="0"/>
              <a:t/>
            </a:r>
            <a:br>
              <a:rPr lang="en-US" dirty="0"/>
            </a:br>
            <a:endParaRPr lang="en-US" dirty="0"/>
          </a:p>
        </p:txBody>
      </p:sp>
    </p:spTree>
    <p:extLst>
      <p:ext uri="{BB962C8B-B14F-4D97-AF65-F5344CB8AC3E}">
        <p14:creationId xmlns:p14="http://schemas.microsoft.com/office/powerpoint/2010/main" val="9753451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1897063"/>
            <a:ext cx="5530850" cy="244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4822825"/>
            <a:ext cx="7239000" cy="1107996"/>
          </a:xfrm>
          <a:prstGeom prst="rect">
            <a:avLst/>
          </a:prstGeom>
        </p:spPr>
        <p:txBody>
          <a:bodyPr wrap="square">
            <a:spAutoFit/>
          </a:bodyPr>
          <a:lstStyle/>
          <a:p>
            <a:r>
              <a:rPr lang="en-US" altLang="en-US" sz="2400" dirty="0"/>
              <a:t> </a:t>
            </a:r>
            <a:r>
              <a:rPr lang="en-US" altLang="en-US" dirty="0"/>
              <a:t>same</a:t>
            </a:r>
            <a:br>
              <a:rPr lang="en-US" altLang="en-US" dirty="0"/>
            </a:br>
            <a:r>
              <a:rPr lang="en-US" altLang="en-US" dirty="0"/>
              <a:t>                                </a:t>
            </a:r>
            <a:r>
              <a:rPr lang="en-US" altLang="en-US" sz="2400" dirty="0"/>
              <a:t>a       </a:t>
            </a:r>
            <a:r>
              <a:rPr lang="en-US" altLang="en-US" dirty="0"/>
              <a:t>             </a:t>
            </a:r>
            <a:r>
              <a:rPr lang="en-US" altLang="en-US" sz="2400" dirty="0"/>
              <a:t>&amp;a[0]</a:t>
            </a:r>
          </a:p>
          <a:p>
            <a:pPr algn="ctr"/>
            <a:r>
              <a:rPr lang="en-US" altLang="en-US" i="1" dirty="0"/>
              <a:t>a</a:t>
            </a:r>
            <a:r>
              <a:rPr lang="en-US" altLang="en-US" dirty="0"/>
              <a:t> is a pointer only to the first element—not the whole array.</a:t>
            </a:r>
            <a:endParaRPr lang="en-US" dirty="0"/>
          </a:p>
        </p:txBody>
      </p:sp>
      <p:sp>
        <p:nvSpPr>
          <p:cNvPr id="5" name="Line 6"/>
          <p:cNvSpPr>
            <a:spLocks noChangeShapeType="1"/>
          </p:cNvSpPr>
          <p:nvPr/>
        </p:nvSpPr>
        <p:spPr bwMode="auto">
          <a:xfrm>
            <a:off x="3352800" y="5515322"/>
            <a:ext cx="1066800" cy="0"/>
          </a:xfrm>
          <a:prstGeom prst="line">
            <a:avLst/>
          </a:prstGeom>
          <a:noFill/>
          <a:ln w="5715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15934998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89852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32547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79248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00903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495800" cy="57451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a[]={1,2,3,4};   </a:t>
            </a:r>
            <a:r>
              <a:rPr lang="en-US" dirty="0" smtClean="0"/>
              <a:t/>
            </a:r>
            <a:br>
              <a:rPr lang="en-US" dirty="0" smtClean="0"/>
            </a:br>
            <a:r>
              <a:rPr lang="en-US" dirty="0" smtClean="0"/>
              <a:t> </a:t>
            </a:r>
            <a:r>
              <a:rPr lang="en-US" dirty="0" err="1"/>
              <a:t>int</a:t>
            </a:r>
            <a:r>
              <a:rPr lang="en-US" dirty="0"/>
              <a:t> *</a:t>
            </a:r>
            <a:r>
              <a:rPr lang="en-US" dirty="0" err="1"/>
              <a:t>p,i,sum</a:t>
            </a:r>
            <a:r>
              <a:rPr lang="en-US" dirty="0"/>
              <a:t>=0;    </a:t>
            </a:r>
            <a:r>
              <a:rPr lang="en-US" dirty="0" smtClean="0"/>
              <a:t/>
            </a:r>
            <a:br>
              <a:rPr lang="en-US" dirty="0" smtClean="0"/>
            </a:br>
            <a:r>
              <a:rPr lang="en-US" dirty="0" smtClean="0"/>
              <a:t>p=a</a:t>
            </a:r>
            <a:r>
              <a:rPr lang="en-US" dirty="0"/>
              <a:t>;    </a:t>
            </a:r>
            <a:r>
              <a:rPr lang="en-US" dirty="0" smtClean="0"/>
              <a:t/>
            </a:r>
            <a:br>
              <a:rPr lang="en-US" dirty="0" smtClean="0"/>
            </a:br>
            <a:r>
              <a:rPr lang="en-US" dirty="0" smtClean="0"/>
              <a:t>for(</a:t>
            </a:r>
            <a:r>
              <a:rPr lang="en-US" dirty="0" err="1" smtClean="0"/>
              <a:t>i</a:t>
            </a:r>
            <a:r>
              <a:rPr lang="en-US" dirty="0" smtClean="0"/>
              <a:t>=0;i</a:t>
            </a:r>
            <a:r>
              <a:rPr lang="en-US" dirty="0"/>
              <a:t>&lt;=3;i++)    </a:t>
            </a:r>
            <a:r>
              <a:rPr lang="en-US" dirty="0" smtClean="0"/>
              <a:t/>
            </a:r>
            <a:br>
              <a:rPr lang="en-US" dirty="0" smtClean="0"/>
            </a:br>
            <a:r>
              <a:rPr lang="en-US" dirty="0" smtClean="0"/>
              <a:t>{</a:t>
            </a:r>
            <a:r>
              <a:rPr lang="en-US" dirty="0" err="1"/>
              <a:t>printf</a:t>
            </a:r>
            <a:r>
              <a:rPr lang="en-US" dirty="0"/>
              <a:t>("%d",*p);    </a:t>
            </a:r>
            <a:r>
              <a:rPr lang="en-US" dirty="0" smtClean="0"/>
              <a:t/>
            </a:r>
            <a:br>
              <a:rPr lang="en-US" dirty="0" smtClean="0"/>
            </a:br>
            <a:r>
              <a:rPr lang="en-US" dirty="0" smtClean="0"/>
              <a:t>sum=sum</a:t>
            </a:r>
            <a:r>
              <a:rPr lang="en-US" dirty="0"/>
              <a:t>+*p;   </a:t>
            </a:r>
            <a:r>
              <a:rPr lang="en-US" dirty="0" smtClean="0"/>
              <a:t/>
            </a:r>
            <a:br>
              <a:rPr lang="en-US" dirty="0" smtClean="0"/>
            </a:br>
            <a:r>
              <a:rPr lang="en-US" dirty="0" smtClean="0"/>
              <a:t> </a:t>
            </a:r>
            <a:r>
              <a:rPr lang="en-US" dirty="0"/>
              <a:t>p++;    }    </a:t>
            </a:r>
            <a:r>
              <a:rPr lang="en-US" dirty="0" smtClean="0"/>
              <a:t/>
            </a:r>
            <a:br>
              <a:rPr lang="en-US" dirty="0" smtClean="0"/>
            </a:br>
            <a:r>
              <a:rPr lang="en-US" dirty="0" err="1" smtClean="0"/>
              <a:t>printf</a:t>
            </a:r>
            <a:r>
              <a:rPr lang="en-US" dirty="0"/>
              <a:t>("%d", sum</a:t>
            </a:r>
            <a:r>
              <a:rPr lang="en-US" dirty="0" smtClean="0"/>
              <a:t>);</a:t>
            </a:r>
            <a:br>
              <a:rPr lang="en-US" dirty="0" smtClean="0"/>
            </a:br>
            <a:r>
              <a:rPr lang="en-US" dirty="0"/>
              <a:t>}</a:t>
            </a:r>
          </a:p>
        </p:txBody>
      </p:sp>
      <p:sp>
        <p:nvSpPr>
          <p:cNvPr id="3" name="TextBox 2"/>
          <p:cNvSpPr txBox="1"/>
          <p:nvPr/>
        </p:nvSpPr>
        <p:spPr>
          <a:xfrm>
            <a:off x="5105400" y="1371600"/>
            <a:ext cx="4191000" cy="1200329"/>
          </a:xfrm>
          <a:prstGeom prst="rect">
            <a:avLst/>
          </a:prstGeom>
          <a:noFill/>
        </p:spPr>
        <p:txBody>
          <a:bodyPr wrap="square" rtlCol="0">
            <a:spAutoFit/>
          </a:bodyPr>
          <a:lstStyle/>
          <a:p>
            <a:r>
              <a:rPr lang="en-US" sz="2400" dirty="0"/>
              <a:t>f</a:t>
            </a:r>
            <a:r>
              <a:rPr lang="en-US" sz="2400" dirty="0" smtClean="0"/>
              <a:t>or (p=&amp;a[0];p&lt;=&amp;a[3];p++)</a:t>
            </a:r>
          </a:p>
          <a:p>
            <a:r>
              <a:rPr lang="en-US" sz="2400" dirty="0" smtClean="0"/>
              <a:t>{ sum=sum+*p;</a:t>
            </a:r>
          </a:p>
          <a:p>
            <a:r>
              <a:rPr lang="en-US" sz="2400" dirty="0"/>
              <a:t>}</a:t>
            </a:r>
          </a:p>
        </p:txBody>
      </p:sp>
    </p:spTree>
    <p:extLst>
      <p:ext uri="{BB962C8B-B14F-4D97-AF65-F5344CB8AC3E}">
        <p14:creationId xmlns:p14="http://schemas.microsoft.com/office/powerpoint/2010/main" val="22527224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25402" t="36459" r="10762" b="11458"/>
          <a:stretch/>
        </p:blipFill>
        <p:spPr>
          <a:xfrm>
            <a:off x="304800" y="609600"/>
            <a:ext cx="8305801" cy="5638800"/>
          </a:xfrm>
          <a:prstGeom prst="rect">
            <a:avLst/>
          </a:prstGeom>
        </p:spPr>
      </p:pic>
    </p:spTree>
    <p:extLst>
      <p:ext uri="{BB962C8B-B14F-4D97-AF65-F5344CB8AC3E}">
        <p14:creationId xmlns:p14="http://schemas.microsoft.com/office/powerpoint/2010/main" val="123798000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7924800" cy="6124754"/>
          </a:xfrm>
          <a:prstGeom prst="rect">
            <a:avLst/>
          </a:prstGeom>
          <a:noFill/>
        </p:spPr>
        <p:txBody>
          <a:bodyPr wrap="square" rtlCol="0">
            <a:spAutoFit/>
          </a:bodyPr>
          <a:lstStyle/>
          <a:p>
            <a:r>
              <a:rPr lang="en-US" sz="2800" dirty="0" err="1"/>
              <a:t>int</a:t>
            </a:r>
            <a:r>
              <a:rPr lang="en-US" sz="2800" dirty="0"/>
              <a:t> main() </a:t>
            </a:r>
            <a:endParaRPr lang="en-US" sz="2800" dirty="0" smtClean="0"/>
          </a:p>
          <a:p>
            <a:r>
              <a:rPr lang="en-US" sz="2800" dirty="0" smtClean="0"/>
              <a:t>{     </a:t>
            </a:r>
            <a:r>
              <a:rPr lang="en-US" sz="2800" dirty="0" err="1"/>
              <a:t>int</a:t>
            </a:r>
            <a:r>
              <a:rPr lang="en-US" sz="2800" dirty="0"/>
              <a:t> a=5,b=6,c=5</a:t>
            </a:r>
            <a:r>
              <a:rPr lang="en-US" sz="2800" dirty="0" smtClean="0"/>
              <a:t>;</a:t>
            </a:r>
          </a:p>
          <a:p>
            <a:r>
              <a:rPr lang="en-US" sz="2800" dirty="0" err="1" smtClean="0"/>
              <a:t>int</a:t>
            </a:r>
            <a:r>
              <a:rPr lang="en-US" sz="2800" dirty="0" smtClean="0"/>
              <a:t> </a:t>
            </a:r>
            <a:r>
              <a:rPr lang="en-US" sz="2800" dirty="0"/>
              <a:t>*p1=&amp;</a:t>
            </a:r>
            <a:r>
              <a:rPr lang="en-US" sz="2800" dirty="0" smtClean="0"/>
              <a:t>a; </a:t>
            </a:r>
          </a:p>
          <a:p>
            <a:r>
              <a:rPr lang="en-US" sz="2800" dirty="0" err="1" smtClean="0"/>
              <a:t>int</a:t>
            </a:r>
            <a:r>
              <a:rPr lang="en-US" sz="2800" dirty="0" smtClean="0"/>
              <a:t> </a:t>
            </a:r>
            <a:r>
              <a:rPr lang="en-US" sz="2800" dirty="0"/>
              <a:t>*p2=&amp;b;   </a:t>
            </a:r>
            <a:endParaRPr lang="en-US" sz="2800" dirty="0" smtClean="0"/>
          </a:p>
          <a:p>
            <a:r>
              <a:rPr lang="en-US" sz="2800" dirty="0" smtClean="0"/>
              <a:t> </a:t>
            </a:r>
            <a:r>
              <a:rPr lang="en-US" sz="2800" dirty="0" err="1"/>
              <a:t>int</a:t>
            </a:r>
            <a:r>
              <a:rPr lang="en-US" sz="2800" dirty="0"/>
              <a:t> *p3=&amp;c;    </a:t>
            </a:r>
            <a:endParaRPr lang="en-US" sz="2800" dirty="0" smtClean="0"/>
          </a:p>
          <a:p>
            <a:r>
              <a:rPr lang="en-US" sz="2800" dirty="0" smtClean="0"/>
              <a:t>.   </a:t>
            </a:r>
            <a:r>
              <a:rPr lang="en-US" sz="2800" dirty="0"/>
              <a:t>if(*p1&lt;*p2) </a:t>
            </a:r>
            <a:endParaRPr lang="en-US" sz="2800" dirty="0" smtClean="0"/>
          </a:p>
          <a:p>
            <a:r>
              <a:rPr lang="en-US" sz="2800" dirty="0" smtClean="0"/>
              <a:t>  </a:t>
            </a:r>
            <a:r>
              <a:rPr lang="en-US" sz="2800" dirty="0"/>
              <a:t>{       </a:t>
            </a:r>
            <a:r>
              <a:rPr lang="en-US" sz="2800" dirty="0" err="1"/>
              <a:t>printf</a:t>
            </a:r>
            <a:r>
              <a:rPr lang="en-US" sz="2800" dirty="0"/>
              <a:t>("\</a:t>
            </a:r>
            <a:r>
              <a:rPr lang="en-US" sz="2800" dirty="0" err="1"/>
              <a:t>n%d</a:t>
            </a:r>
            <a:r>
              <a:rPr lang="en-US" sz="2800" dirty="0"/>
              <a:t> less than %d",*p1,*p2); </a:t>
            </a:r>
            <a:r>
              <a:rPr lang="en-US" sz="2800" dirty="0" smtClean="0"/>
              <a:t>}</a:t>
            </a:r>
          </a:p>
          <a:p>
            <a:r>
              <a:rPr lang="en-US" sz="2800" dirty="0" smtClean="0"/>
              <a:t>  </a:t>
            </a:r>
            <a:r>
              <a:rPr lang="en-US" sz="2800" dirty="0"/>
              <a:t>if(*p2&gt;*p1) </a:t>
            </a:r>
            <a:endParaRPr lang="en-US" sz="2800" dirty="0" smtClean="0"/>
          </a:p>
          <a:p>
            <a:r>
              <a:rPr lang="en-US" sz="2800" dirty="0" smtClean="0"/>
              <a:t>  </a:t>
            </a:r>
            <a:r>
              <a:rPr lang="en-US" sz="2800" dirty="0"/>
              <a:t>{     </a:t>
            </a:r>
            <a:r>
              <a:rPr lang="en-US" sz="2800" dirty="0" err="1"/>
              <a:t>printf</a:t>
            </a:r>
            <a:r>
              <a:rPr lang="en-US" sz="2800" dirty="0"/>
              <a:t>("\</a:t>
            </a:r>
            <a:r>
              <a:rPr lang="en-US" sz="2800" dirty="0" err="1"/>
              <a:t>n%d</a:t>
            </a:r>
            <a:r>
              <a:rPr lang="en-US" sz="2800" dirty="0"/>
              <a:t> greater than %d",*p2,*p1);   }  </a:t>
            </a:r>
            <a:endParaRPr lang="en-US" sz="2800" dirty="0" smtClean="0"/>
          </a:p>
          <a:p>
            <a:r>
              <a:rPr lang="en-US" sz="2800" dirty="0" smtClean="0"/>
              <a:t> </a:t>
            </a:r>
            <a:r>
              <a:rPr lang="en-US" sz="2800" dirty="0"/>
              <a:t>if(*p3==*p1)  </a:t>
            </a:r>
            <a:endParaRPr lang="en-US" sz="2800" dirty="0" smtClean="0"/>
          </a:p>
          <a:p>
            <a:r>
              <a:rPr lang="en-US" sz="2800" dirty="0" smtClean="0"/>
              <a:t> </a:t>
            </a:r>
            <a:r>
              <a:rPr lang="en-US" sz="2800" dirty="0"/>
              <a:t>{      </a:t>
            </a:r>
            <a:r>
              <a:rPr lang="en-US" sz="2800" dirty="0" err="1"/>
              <a:t>printf</a:t>
            </a:r>
            <a:r>
              <a:rPr lang="en-US" sz="2800" dirty="0"/>
              <a:t>("\</a:t>
            </a:r>
            <a:r>
              <a:rPr lang="en-US" sz="2800" dirty="0" err="1"/>
              <a:t>nBoth</a:t>
            </a:r>
            <a:r>
              <a:rPr lang="en-US" sz="2800" dirty="0"/>
              <a:t> the values are equal");   } </a:t>
            </a:r>
            <a:endParaRPr lang="en-US" sz="2800" dirty="0" smtClean="0"/>
          </a:p>
          <a:p>
            <a:r>
              <a:rPr lang="en-US" sz="2800" dirty="0" smtClean="0"/>
              <a:t>  </a:t>
            </a:r>
            <a:r>
              <a:rPr lang="en-US" sz="2800" dirty="0"/>
              <a:t>if(*p3!=*p2) </a:t>
            </a:r>
            <a:endParaRPr lang="en-US" sz="2800" dirty="0" smtClean="0"/>
          </a:p>
          <a:p>
            <a:r>
              <a:rPr lang="en-US" sz="2800" dirty="0" smtClean="0"/>
              <a:t>  </a:t>
            </a:r>
            <a:r>
              <a:rPr lang="en-US" sz="2800" dirty="0"/>
              <a:t>{      </a:t>
            </a:r>
            <a:r>
              <a:rPr lang="en-US" sz="2800" dirty="0" err="1"/>
              <a:t>printf</a:t>
            </a:r>
            <a:r>
              <a:rPr lang="en-US" sz="2800" dirty="0"/>
              <a:t>("\</a:t>
            </a:r>
            <a:r>
              <a:rPr lang="en-US" sz="2800" dirty="0" err="1"/>
              <a:t>nBoth</a:t>
            </a:r>
            <a:r>
              <a:rPr lang="en-US" sz="2800" dirty="0"/>
              <a:t> the values are not equal");   } </a:t>
            </a:r>
            <a:endParaRPr lang="en-US" sz="2800" dirty="0" smtClean="0"/>
          </a:p>
          <a:p>
            <a:r>
              <a:rPr lang="en-US" sz="2800" dirty="0"/>
              <a:t>}</a:t>
            </a:r>
          </a:p>
        </p:txBody>
      </p:sp>
    </p:spTree>
    <p:extLst>
      <p:ext uri="{BB962C8B-B14F-4D97-AF65-F5344CB8AC3E}">
        <p14:creationId xmlns:p14="http://schemas.microsoft.com/office/powerpoint/2010/main" val="336150481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8991600" cy="6986528"/>
          </a:xfrm>
          <a:prstGeom prst="rect">
            <a:avLst/>
          </a:prstGeom>
          <a:noFill/>
        </p:spPr>
        <p:txBody>
          <a:bodyPr wrap="square" rtlCol="0">
            <a:spAutoFit/>
          </a:bodyPr>
          <a:lstStyle/>
          <a:p>
            <a:r>
              <a:rPr lang="en-US" sz="2800" dirty="0" err="1"/>
              <a:t>int</a:t>
            </a:r>
            <a:r>
              <a:rPr lang="en-US" sz="2800" dirty="0"/>
              <a:t> main()  {</a:t>
            </a:r>
            <a:r>
              <a:rPr lang="en-US" sz="2800" dirty="0" smtClean="0"/>
              <a:t>    </a:t>
            </a:r>
          </a:p>
          <a:p>
            <a:r>
              <a:rPr lang="en-US" sz="2800" dirty="0" err="1" smtClean="0"/>
              <a:t>int</a:t>
            </a:r>
            <a:r>
              <a:rPr lang="en-US" sz="2800" dirty="0" smtClean="0"/>
              <a:t> </a:t>
            </a:r>
            <a:r>
              <a:rPr lang="en-US" sz="2800" dirty="0"/>
              <a:t>n = </a:t>
            </a:r>
            <a:r>
              <a:rPr lang="en-US" sz="2800" dirty="0" smtClean="0"/>
              <a:t>10, </a:t>
            </a:r>
            <a:r>
              <a:rPr lang="en-US" sz="2800" dirty="0" err="1" smtClean="0"/>
              <a:t>arr</a:t>
            </a:r>
            <a:r>
              <a:rPr lang="en-US" sz="2800" dirty="0"/>
              <a:t>[] = { 1, 20, 3, 40, 50, 60, 70, 80, 90, 100 };    </a:t>
            </a:r>
            <a:endParaRPr lang="en-US" sz="2800" dirty="0" smtClean="0"/>
          </a:p>
          <a:p>
            <a:r>
              <a:rPr lang="en-US" sz="2800" dirty="0" err="1" smtClean="0"/>
              <a:t>int</a:t>
            </a:r>
            <a:r>
              <a:rPr lang="en-US" sz="2800" dirty="0"/>
              <a:t>* </a:t>
            </a:r>
            <a:r>
              <a:rPr lang="en-US" sz="2800" dirty="0" err="1"/>
              <a:t>ptr</a:t>
            </a:r>
            <a:r>
              <a:rPr lang="en-US" sz="2800" dirty="0"/>
              <a:t>; </a:t>
            </a:r>
            <a:endParaRPr lang="en-US" sz="2800" dirty="0" smtClean="0"/>
          </a:p>
          <a:p>
            <a:r>
              <a:rPr lang="en-US" sz="2800" dirty="0" err="1" smtClean="0"/>
              <a:t>ptr</a:t>
            </a:r>
            <a:r>
              <a:rPr lang="en-US" sz="2800" dirty="0" smtClean="0"/>
              <a:t> </a:t>
            </a:r>
            <a:r>
              <a:rPr lang="en-US" sz="2800" dirty="0"/>
              <a:t>= </a:t>
            </a:r>
            <a:r>
              <a:rPr lang="en-US" sz="2800" dirty="0" err="1"/>
              <a:t>arr</a:t>
            </a:r>
            <a:r>
              <a:rPr lang="en-US" sz="2800" dirty="0" smtClean="0"/>
              <a:t>;       </a:t>
            </a:r>
            <a:r>
              <a:rPr lang="en-US" sz="2800" dirty="0"/>
              <a:t>// Pointer points the first (0th index) </a:t>
            </a:r>
            <a:r>
              <a:rPr lang="en-US" sz="2800" dirty="0" err="1" smtClean="0"/>
              <a:t>int</a:t>
            </a:r>
            <a:r>
              <a:rPr lang="en-US" sz="2800" dirty="0" smtClean="0"/>
              <a:t> </a:t>
            </a:r>
            <a:r>
              <a:rPr lang="en-US" sz="2800" dirty="0" err="1"/>
              <a:t>count_even</a:t>
            </a:r>
            <a:r>
              <a:rPr lang="en-US" sz="2800" dirty="0"/>
              <a:t> = 0;   </a:t>
            </a:r>
            <a:endParaRPr lang="en-US" sz="2800" dirty="0" smtClean="0"/>
          </a:p>
          <a:p>
            <a:r>
              <a:rPr lang="en-US" sz="2800" dirty="0" smtClean="0"/>
              <a:t> </a:t>
            </a:r>
            <a:r>
              <a:rPr lang="en-US" sz="2800" dirty="0" err="1"/>
              <a:t>int</a:t>
            </a:r>
            <a:r>
              <a:rPr lang="en-US" sz="2800" dirty="0"/>
              <a:t> </a:t>
            </a:r>
            <a:r>
              <a:rPr lang="en-US" sz="2800" dirty="0" err="1"/>
              <a:t>count_odd</a:t>
            </a:r>
            <a:r>
              <a:rPr lang="en-US" sz="2800" dirty="0"/>
              <a:t> = 0;     </a:t>
            </a:r>
            <a:endParaRPr lang="en-US" sz="2800" dirty="0" smtClean="0"/>
          </a:p>
          <a:p>
            <a:r>
              <a:rPr lang="en-US" sz="2800" dirty="0" smtClean="0"/>
              <a:t>for </a:t>
            </a:r>
            <a:r>
              <a:rPr lang="en-US" sz="2800" dirty="0"/>
              <a:t>(</a:t>
            </a:r>
            <a:r>
              <a:rPr lang="en-US" sz="2800" dirty="0" err="1"/>
              <a:t>int</a:t>
            </a:r>
            <a:r>
              <a:rPr lang="en-US" sz="2800" dirty="0"/>
              <a:t> </a:t>
            </a:r>
            <a:r>
              <a:rPr lang="en-US" sz="2800" dirty="0" err="1"/>
              <a:t>i</a:t>
            </a:r>
            <a:r>
              <a:rPr lang="en-US" sz="2800" dirty="0"/>
              <a:t> = 0; </a:t>
            </a:r>
            <a:r>
              <a:rPr lang="en-US" sz="2800" dirty="0" err="1"/>
              <a:t>i</a:t>
            </a:r>
            <a:r>
              <a:rPr lang="en-US" sz="2800" dirty="0"/>
              <a:t> &lt; n; </a:t>
            </a:r>
            <a:r>
              <a:rPr lang="en-US" sz="2800" dirty="0" err="1"/>
              <a:t>i</a:t>
            </a:r>
            <a:r>
              <a:rPr lang="en-US" sz="2800" dirty="0" smtClean="0"/>
              <a:t>++)</a:t>
            </a:r>
          </a:p>
          <a:p>
            <a:r>
              <a:rPr lang="en-US" sz="2800" dirty="0" smtClean="0"/>
              <a:t> </a:t>
            </a:r>
            <a:r>
              <a:rPr lang="en-US" sz="2800" dirty="0"/>
              <a:t>{         if (*</a:t>
            </a:r>
            <a:r>
              <a:rPr lang="en-US" sz="2800" dirty="0" err="1"/>
              <a:t>ptr</a:t>
            </a:r>
            <a:r>
              <a:rPr lang="en-US" sz="2800" dirty="0"/>
              <a:t> % 2 == 0</a:t>
            </a:r>
            <a:r>
              <a:rPr lang="en-US" sz="2800" dirty="0" smtClean="0"/>
              <a:t>)</a:t>
            </a:r>
          </a:p>
          <a:p>
            <a:r>
              <a:rPr lang="en-US" sz="2800" dirty="0" smtClean="0"/>
              <a:t> </a:t>
            </a:r>
            <a:r>
              <a:rPr lang="en-US" sz="2800" dirty="0"/>
              <a:t>{            </a:t>
            </a:r>
            <a:r>
              <a:rPr lang="en-US" sz="2800" dirty="0" err="1"/>
              <a:t>count_even</a:t>
            </a:r>
            <a:r>
              <a:rPr lang="en-US" sz="2800" dirty="0"/>
              <a:t>++;        }      </a:t>
            </a:r>
            <a:endParaRPr lang="en-US" sz="2800" dirty="0" smtClean="0"/>
          </a:p>
          <a:p>
            <a:r>
              <a:rPr lang="en-US" sz="2800" dirty="0" smtClean="0"/>
              <a:t>  </a:t>
            </a:r>
            <a:r>
              <a:rPr lang="en-US" sz="2800" dirty="0"/>
              <a:t>if (*</a:t>
            </a:r>
            <a:r>
              <a:rPr lang="en-US" sz="2800" dirty="0" err="1"/>
              <a:t>ptr</a:t>
            </a:r>
            <a:r>
              <a:rPr lang="en-US" sz="2800" dirty="0"/>
              <a:t> % 2 != 0</a:t>
            </a:r>
            <a:r>
              <a:rPr lang="en-US" sz="2800" dirty="0" smtClean="0"/>
              <a:t>)</a:t>
            </a:r>
          </a:p>
          <a:p>
            <a:r>
              <a:rPr lang="en-US" sz="2800" dirty="0" smtClean="0"/>
              <a:t> </a:t>
            </a:r>
            <a:r>
              <a:rPr lang="en-US" sz="2800" dirty="0"/>
              <a:t>{            </a:t>
            </a:r>
            <a:r>
              <a:rPr lang="en-US" sz="2800" dirty="0" err="1"/>
              <a:t>count_odd</a:t>
            </a:r>
            <a:r>
              <a:rPr lang="en-US" sz="2800" dirty="0"/>
              <a:t>++;        }      </a:t>
            </a:r>
            <a:endParaRPr lang="en-US" sz="2800" dirty="0" smtClean="0"/>
          </a:p>
          <a:p>
            <a:r>
              <a:rPr lang="en-US" sz="2800" dirty="0" smtClean="0"/>
              <a:t>  </a:t>
            </a:r>
            <a:r>
              <a:rPr lang="en-US" sz="2800" dirty="0" err="1"/>
              <a:t>ptr</a:t>
            </a:r>
            <a:r>
              <a:rPr lang="en-US" sz="2800" dirty="0"/>
              <a:t>++; </a:t>
            </a:r>
            <a:r>
              <a:rPr lang="en-US" sz="2800" dirty="0" smtClean="0"/>
              <a:t>}   </a:t>
            </a:r>
          </a:p>
          <a:p>
            <a:r>
              <a:rPr lang="en-US" sz="2800" dirty="0" smtClean="0"/>
              <a:t> </a:t>
            </a:r>
            <a:r>
              <a:rPr lang="en-US" sz="2800" dirty="0" err="1"/>
              <a:t>printf</a:t>
            </a:r>
            <a:r>
              <a:rPr lang="en-US" sz="2800" dirty="0"/>
              <a:t>("\n No of even elements in an array is : %d",           </a:t>
            </a:r>
            <a:r>
              <a:rPr lang="en-US" sz="2800" dirty="0" err="1"/>
              <a:t>count_even</a:t>
            </a:r>
            <a:r>
              <a:rPr lang="en-US" sz="2800" dirty="0"/>
              <a:t>);   </a:t>
            </a:r>
            <a:endParaRPr lang="en-US" sz="2800" dirty="0" smtClean="0"/>
          </a:p>
          <a:p>
            <a:r>
              <a:rPr lang="en-US" sz="2800" dirty="0" smtClean="0"/>
              <a:t> </a:t>
            </a:r>
            <a:r>
              <a:rPr lang="en-US" sz="2800" dirty="0" err="1"/>
              <a:t>printf</a:t>
            </a:r>
            <a:r>
              <a:rPr lang="en-US" sz="2800" dirty="0"/>
              <a:t>("\n No of odd elements in an array is : %d",           </a:t>
            </a:r>
            <a:r>
              <a:rPr lang="en-US" sz="2800" dirty="0" err="1"/>
              <a:t>count_odd</a:t>
            </a:r>
            <a:r>
              <a:rPr lang="en-US" sz="2800" dirty="0"/>
              <a:t>);</a:t>
            </a:r>
          </a:p>
        </p:txBody>
      </p:sp>
    </p:spTree>
    <p:extLst>
      <p:ext uri="{BB962C8B-B14F-4D97-AF65-F5344CB8AC3E}">
        <p14:creationId xmlns:p14="http://schemas.microsoft.com/office/powerpoint/2010/main" val="245508986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066800"/>
            <a:ext cx="8458200" cy="4832092"/>
          </a:xfrm>
          <a:prstGeom prst="rect">
            <a:avLst/>
          </a:prstGeom>
          <a:noFill/>
        </p:spPr>
        <p:txBody>
          <a:bodyPr wrap="square" rtlCol="0">
            <a:spAutoFit/>
          </a:bodyPr>
          <a:lstStyle/>
          <a:p>
            <a:r>
              <a:rPr lang="en-US" sz="2800" dirty="0" smtClean="0"/>
              <a:t>#include &lt;</a:t>
            </a:r>
            <a:r>
              <a:rPr lang="en-US" sz="2800" dirty="0" err="1" smtClean="0"/>
              <a:t>stdio.h</a:t>
            </a:r>
            <a:r>
              <a:rPr lang="en-US" sz="2800" dirty="0" smtClean="0"/>
              <a:t>&gt; </a:t>
            </a:r>
          </a:p>
          <a:p>
            <a:r>
              <a:rPr lang="en-US" sz="2800" dirty="0" err="1" smtClean="0"/>
              <a:t>int</a:t>
            </a:r>
            <a:r>
              <a:rPr lang="en-US" sz="2800" dirty="0" smtClean="0"/>
              <a:t> main ()</a:t>
            </a:r>
          </a:p>
          <a:p>
            <a:r>
              <a:rPr lang="en-US" sz="2800" dirty="0" smtClean="0"/>
              <a:t> { </a:t>
            </a:r>
            <a:r>
              <a:rPr lang="en-US" sz="2800" dirty="0" err="1" smtClean="0"/>
              <a:t>int</a:t>
            </a:r>
            <a:r>
              <a:rPr lang="en-US" sz="2800" dirty="0" smtClean="0"/>
              <a:t> var1;</a:t>
            </a:r>
          </a:p>
          <a:p>
            <a:r>
              <a:rPr lang="en-US" sz="2800" dirty="0" smtClean="0"/>
              <a:t> char var2[10]; </a:t>
            </a:r>
          </a:p>
          <a:p>
            <a:r>
              <a:rPr lang="en-US" sz="2800" dirty="0" err="1" smtClean="0"/>
              <a:t>printf</a:t>
            </a:r>
            <a:r>
              <a:rPr lang="en-US" sz="2800" dirty="0" smtClean="0"/>
              <a:t>("Address of var1 variable: %x\n", &amp;var1 );</a:t>
            </a:r>
          </a:p>
          <a:p>
            <a:r>
              <a:rPr lang="en-US" sz="2800" dirty="0" smtClean="0"/>
              <a:t> </a:t>
            </a:r>
            <a:r>
              <a:rPr lang="en-US" sz="2800" dirty="0" err="1" smtClean="0"/>
              <a:t>printf</a:t>
            </a:r>
            <a:r>
              <a:rPr lang="en-US" sz="2800" dirty="0" smtClean="0"/>
              <a:t>("Address of var2 variable: %x\n", &amp;var2 ); </a:t>
            </a:r>
          </a:p>
          <a:p>
            <a:r>
              <a:rPr lang="en-US" sz="2800" dirty="0" smtClean="0"/>
              <a:t>return 0; }</a:t>
            </a:r>
          </a:p>
          <a:p>
            <a:endParaRPr lang="en-US" sz="2800" dirty="0" smtClean="0"/>
          </a:p>
          <a:p>
            <a:r>
              <a:rPr lang="en-US" sz="2800" dirty="0" smtClean="0">
                <a:solidFill>
                  <a:srgbClr val="FF0000"/>
                </a:solidFill>
              </a:rPr>
              <a:t>Output</a:t>
            </a:r>
          </a:p>
          <a:p>
            <a:r>
              <a:rPr lang="en-US" sz="2800" dirty="0" smtClean="0"/>
              <a:t>Address of var1 variable: bff5a400 </a:t>
            </a:r>
          </a:p>
          <a:p>
            <a:r>
              <a:rPr lang="en-US" sz="2800" dirty="0" smtClean="0"/>
              <a:t>Address of var2 variable: bff5a3f6</a:t>
            </a:r>
            <a:endParaRPr lang="en-US" sz="2800" dirty="0"/>
          </a:p>
        </p:txBody>
      </p:sp>
    </p:spTree>
    <p:extLst>
      <p:ext uri="{BB962C8B-B14F-4D97-AF65-F5344CB8AC3E}">
        <p14:creationId xmlns:p14="http://schemas.microsoft.com/office/powerpoint/2010/main" val="502877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87"/>
            <a:ext cx="4876800" cy="532150"/>
          </a:xfrm>
        </p:spPr>
        <p:txBody>
          <a:bodyPr/>
          <a:lstStyle/>
          <a:p>
            <a:r>
              <a:rPr lang="en-US" dirty="0"/>
              <a:t>Syllabus</a:t>
            </a:r>
          </a:p>
        </p:txBody>
      </p:sp>
      <p:sp>
        <p:nvSpPr>
          <p:cNvPr id="3" name="Content Placeholder 2"/>
          <p:cNvSpPr>
            <a:spLocks noGrp="1"/>
          </p:cNvSpPr>
          <p:nvPr>
            <p:ph idx="1"/>
          </p:nvPr>
        </p:nvSpPr>
        <p:spPr>
          <a:xfrm>
            <a:off x="422223" y="1049312"/>
            <a:ext cx="8229600" cy="5427688"/>
          </a:xfrm>
        </p:spPr>
        <p:txBody>
          <a:bodyPr/>
          <a:lstStyle/>
          <a:p>
            <a:pPr algn="just"/>
            <a:r>
              <a:rPr lang="en-US" sz="2000" b="1" dirty="0">
                <a:latin typeface="+mj-lt"/>
              </a:rPr>
              <a:t>UNIT-1</a:t>
            </a:r>
            <a:r>
              <a:rPr lang="en-US" sz="2000" b="1" dirty="0" smtClean="0">
                <a:latin typeface="+mj-lt"/>
              </a:rPr>
              <a:t>: </a:t>
            </a:r>
            <a:r>
              <a:rPr lang="en-US" sz="2000" b="1" dirty="0"/>
              <a:t>Basic Programming Concepts</a:t>
            </a:r>
            <a:r>
              <a:rPr lang="en-US" sz="2000" dirty="0"/>
              <a:t>: Basics of Problem-solving Tools, Program Design Methodology, Pseudo Code, Flowcharts, Algorithms, Translators, Programming Paradigms, Programming Languages and their Characteristics.</a:t>
            </a:r>
          </a:p>
          <a:p>
            <a:pPr algn="just"/>
            <a:r>
              <a:rPr lang="en-US" sz="2000" b="1" dirty="0"/>
              <a:t>Introduction to C Language: </a:t>
            </a:r>
            <a:r>
              <a:rPr lang="en-US" sz="2000" dirty="0"/>
              <a:t>History of C and its characteristics, Character Set, Identifiers, Variables, Assigning a Name to a Variable, Variable Declarations, Keywords, Tokens, Data Types, Constants, String Constant, Numeric Constant, Structure of C Program, Comment styles in ‘C’, Storage classes, type conversion.</a:t>
            </a:r>
            <a:endParaRPr lang="en-US" sz="2000" dirty="0">
              <a:latin typeface="+mj-lt"/>
            </a:endParaRPr>
          </a:p>
          <a:p>
            <a:pPr algn="just"/>
            <a:r>
              <a:rPr lang="en-US" sz="2000" b="1" dirty="0"/>
              <a:t>UNIT-2 :  </a:t>
            </a:r>
            <a:r>
              <a:rPr lang="en-US" sz="2000" dirty="0"/>
              <a:t>Operators and Input/output:  Instruction and its Types, Operators and Hierarchy of Operations, Bitwise operators, Expressions in C, Formatted and unformatted Input/output.</a:t>
            </a:r>
          </a:p>
          <a:p>
            <a:r>
              <a:rPr lang="en-US" sz="2000" dirty="0"/>
              <a:t>Flow Control: Control and Repetitive Statements, break, continue, Local and Global Variables</a:t>
            </a:r>
            <a:r>
              <a:rPr lang="en-US" sz="2000" dirty="0" smtClean="0"/>
              <a:t>.</a:t>
            </a:r>
          </a:p>
          <a:p>
            <a:pPr marL="0" indent="0" algn="just">
              <a:buNone/>
            </a:pPr>
            <a:r>
              <a:rPr lang="en-US" sz="2000" b="1" dirty="0" smtClean="0"/>
              <a:t>       </a:t>
            </a:r>
            <a:r>
              <a:rPr lang="en-US" sz="2000" b="1" dirty="0"/>
              <a:t>UNIT-3 </a:t>
            </a:r>
            <a:r>
              <a:rPr lang="en-US" sz="2000" b="1" dirty="0" smtClean="0"/>
              <a:t> </a:t>
            </a:r>
            <a:r>
              <a:rPr lang="en-US" sz="2000" dirty="0" smtClean="0"/>
              <a:t>Function </a:t>
            </a:r>
            <a:r>
              <a:rPr lang="en-US" sz="2000" dirty="0"/>
              <a:t>and Arrays: User defined functions and library functions, Recursion and Recursive Function, Call by Value Versus Call by Reference, parameter passing, arrays and functions,1D and 2D </a:t>
            </a:r>
            <a:r>
              <a:rPr lang="en-US" sz="2000" dirty="0" smtClean="0"/>
              <a:t>arrays</a:t>
            </a:r>
          </a:p>
          <a:p>
            <a:pPr marL="0" indent="0">
              <a:buNone/>
            </a:pPr>
            <a:endParaRPr lang="en-US" sz="1400" b="1" dirty="0"/>
          </a:p>
          <a:p>
            <a:pPr marL="0" indent="0">
              <a:buNone/>
            </a:pPr>
            <a:endParaRPr lang="en-US" sz="1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3562"/>
          </a:xfrm>
        </p:spPr>
        <p:txBody>
          <a:bodyPr/>
          <a:lstStyle/>
          <a:p>
            <a:r>
              <a:rPr lang="en-US" dirty="0" smtClean="0"/>
              <a:t>Switch Case</a:t>
            </a:r>
            <a:endParaRPr lang="en-US" dirty="0"/>
          </a:p>
        </p:txBody>
      </p:sp>
      <p:sp>
        <p:nvSpPr>
          <p:cNvPr id="4" name="Rectangle 1"/>
          <p:cNvSpPr>
            <a:spLocks noChangeArrowheads="1"/>
          </p:cNvSpPr>
          <p:nvPr/>
        </p:nvSpPr>
        <p:spPr bwMode="auto">
          <a:xfrm>
            <a:off x="609600" y="1066800"/>
            <a:ext cx="4419600" cy="4185761"/>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C678DD"/>
                </a:solidFill>
                <a:effectLst/>
                <a:latin typeface="+mj-lt"/>
              </a:rPr>
              <a:t>switch</a:t>
            </a:r>
            <a:r>
              <a:rPr kumimoji="0" lang="en-US" altLang="en-US" sz="1600" b="0" i="0" u="none" strike="noStrike" cap="none" normalizeH="0" baseline="0" dirty="0" smtClean="0">
                <a:ln>
                  <a:noFill/>
                </a:ln>
                <a:solidFill>
                  <a:srgbClr val="D3D3D3"/>
                </a:solidFill>
                <a:effectLst/>
                <a:latin typeface="+mj-lt"/>
              </a:rPr>
              <a:t> (expression)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3D3D3"/>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C678DD"/>
                </a:solidFill>
                <a:effectLst/>
                <a:latin typeface="+mj-lt"/>
              </a:rPr>
              <a:t>case</a:t>
            </a:r>
            <a:r>
              <a:rPr kumimoji="0" lang="en-US" altLang="en-US" sz="1600" b="0" i="0" u="none" strike="noStrike" cap="none" normalizeH="0" baseline="0" dirty="0" smtClean="0">
                <a:ln>
                  <a:noFill/>
                </a:ln>
                <a:solidFill>
                  <a:srgbClr val="D3D3D3"/>
                </a:solidFill>
                <a:effectLst/>
                <a:latin typeface="+mj-lt"/>
              </a:rPr>
              <a:t> constant1: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DDBE"/>
                </a:solidFill>
                <a:effectLst/>
                <a:latin typeface="+mj-lt"/>
              </a:rPr>
              <a:t>// statements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D3D3D3"/>
                </a:solidFill>
                <a:effectLst/>
                <a:latin typeface="+mj-lt"/>
              </a:rPr>
              <a:t> </a:t>
            </a:r>
            <a:r>
              <a:rPr kumimoji="0" lang="en-US" altLang="en-US" sz="1600" b="0" i="0" u="none" strike="noStrike" cap="none" normalizeH="0" baseline="0" dirty="0" smtClean="0">
                <a:ln>
                  <a:noFill/>
                </a:ln>
                <a:solidFill>
                  <a:srgbClr val="C678DD"/>
                </a:solidFill>
                <a:effectLst/>
                <a:latin typeface="+mj-lt"/>
              </a:rPr>
              <a:t>break</a:t>
            </a: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D3D3D3"/>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C678DD"/>
                </a:solidFill>
                <a:effectLst/>
                <a:latin typeface="+mj-lt"/>
              </a:rPr>
              <a:t>case</a:t>
            </a:r>
            <a:r>
              <a:rPr kumimoji="0" lang="en-US" altLang="en-US" sz="1600" b="0" i="0" u="none" strike="noStrike" cap="none" normalizeH="0" baseline="0" dirty="0" smtClean="0">
                <a:ln>
                  <a:noFill/>
                </a:ln>
                <a:solidFill>
                  <a:srgbClr val="D3D3D3"/>
                </a:solidFill>
                <a:effectLst/>
                <a:latin typeface="+mj-lt"/>
              </a:rPr>
              <a:t> constant2: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D3D3D3"/>
                </a:solidFill>
                <a:effectLst/>
                <a:latin typeface="+mj-lt"/>
              </a:rPr>
              <a:t> </a:t>
            </a:r>
            <a:r>
              <a:rPr kumimoji="0" lang="en-US" altLang="en-US" sz="1600" b="0" i="0" u="none" strike="noStrike" cap="none" normalizeH="0" baseline="0" dirty="0" smtClean="0">
                <a:ln>
                  <a:noFill/>
                </a:ln>
                <a:solidFill>
                  <a:srgbClr val="FFDDBE"/>
                </a:solidFill>
                <a:effectLst/>
                <a:latin typeface="+mj-lt"/>
              </a:rPr>
              <a:t>// statements</a:t>
            </a: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D3D3D3"/>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C678DD"/>
                </a:solidFill>
                <a:effectLst/>
                <a:latin typeface="+mj-lt"/>
              </a:rPr>
              <a:t>break</a:t>
            </a: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smtClean="0">
                <a:solidFill>
                  <a:srgbClr val="D3D3D3"/>
                </a:solidFill>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D3D3D3"/>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D3D3D3"/>
                </a:solidFill>
                <a:latin typeface="+mj-lt"/>
              </a:rPr>
              <a:t>.</a:t>
            </a:r>
            <a:endParaRPr kumimoji="0" lang="en-US" altLang="en-US" sz="1600" b="0" i="0" u="none" strike="noStrike" cap="none" normalizeH="0" baseline="0" dirty="0" smtClean="0">
              <a:ln>
                <a:noFill/>
              </a:ln>
              <a:solidFill>
                <a:srgbClr val="D3D3D3"/>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C678DD"/>
                </a:solidFill>
                <a:effectLst/>
                <a:latin typeface="+mj-lt"/>
              </a:rPr>
              <a:t>default</a:t>
            </a: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DDBE"/>
                </a:solidFill>
                <a:effectLst/>
                <a:latin typeface="+mj-lt"/>
              </a:rPr>
              <a:t>// default statements</a:t>
            </a:r>
            <a:r>
              <a:rPr kumimoji="0" lang="en-US" altLang="en-US" sz="1600" b="0" i="0" u="none" strike="noStrike" cap="none" normalizeH="0" baseline="0" dirty="0" smtClean="0">
                <a:ln>
                  <a:noFill/>
                </a:ln>
                <a:solidFill>
                  <a:srgbClr val="D3D3D3"/>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D3D3D3"/>
                </a:solidFill>
                <a:effectLst/>
                <a:latin typeface="+mj-lt"/>
              </a:rPr>
              <a:t>}</a:t>
            </a:r>
            <a:r>
              <a:rPr kumimoji="0" lang="en-US" altLang="en-US" sz="1600" b="0" i="0" u="none" strike="noStrike" cap="none" normalizeH="0" baseline="0" dirty="0" smtClean="0">
                <a:ln>
                  <a:noFill/>
                </a:ln>
                <a:solidFill>
                  <a:schemeClr val="tx1"/>
                </a:solidFill>
                <a:effectLst/>
                <a:latin typeface="+mj-lt"/>
              </a:rPr>
              <a:t> </a:t>
            </a:r>
          </a:p>
        </p:txBody>
      </p:sp>
      <p:sp>
        <p:nvSpPr>
          <p:cNvPr id="5" name="TextBox 4"/>
          <p:cNvSpPr txBox="1"/>
          <p:nvPr/>
        </p:nvSpPr>
        <p:spPr>
          <a:xfrm>
            <a:off x="609600" y="5715000"/>
            <a:ext cx="7696200" cy="923330"/>
          </a:xfrm>
          <a:prstGeom prst="rect">
            <a:avLst/>
          </a:prstGeom>
          <a:noFill/>
        </p:spPr>
        <p:txBody>
          <a:bodyPr wrap="square" rtlCol="0">
            <a:spAutoFit/>
          </a:bodyPr>
          <a:lstStyle/>
          <a:p>
            <a:r>
              <a:rPr lang="en-US" dirty="0"/>
              <a:t>The </a:t>
            </a:r>
            <a:r>
              <a:rPr lang="en-US" i="1" dirty="0"/>
              <a:t>switch expression</a:t>
            </a:r>
            <a:r>
              <a:rPr lang="en-US" dirty="0"/>
              <a:t> must be of an integer or character type.</a:t>
            </a:r>
          </a:p>
          <a:p>
            <a:r>
              <a:rPr lang="en-US" dirty="0"/>
              <a:t>2) The </a:t>
            </a:r>
            <a:r>
              <a:rPr lang="en-US" i="1" dirty="0"/>
              <a:t>case value</a:t>
            </a:r>
            <a:r>
              <a:rPr lang="en-US" dirty="0"/>
              <a:t> must be an integer or character constant.</a:t>
            </a:r>
          </a:p>
          <a:p>
            <a:endParaRPr lang="en-US" dirty="0"/>
          </a:p>
        </p:txBody>
      </p:sp>
    </p:spTree>
    <p:extLst>
      <p:ext uri="{BB962C8B-B14F-4D97-AF65-F5344CB8AC3E}">
        <p14:creationId xmlns:p14="http://schemas.microsoft.com/office/powerpoint/2010/main" val="319218017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to pointer</a:t>
            </a:r>
            <a:endParaRPr lang="en-US" dirty="0"/>
          </a:p>
        </p:txBody>
      </p:sp>
      <p:sp>
        <p:nvSpPr>
          <p:cNvPr id="3" name="TextBox 2"/>
          <p:cNvSpPr txBox="1"/>
          <p:nvPr/>
        </p:nvSpPr>
        <p:spPr>
          <a:xfrm>
            <a:off x="533400" y="1600200"/>
            <a:ext cx="7848600" cy="3323987"/>
          </a:xfrm>
          <a:prstGeom prst="rect">
            <a:avLst/>
          </a:prstGeom>
          <a:noFill/>
        </p:spPr>
        <p:txBody>
          <a:bodyPr wrap="square" rtlCol="0">
            <a:spAutoFit/>
          </a:bodyPr>
          <a:lstStyle/>
          <a:p>
            <a:pPr algn="just"/>
            <a:r>
              <a:rPr lang="en-US" sz="2400" dirty="0" smtClean="0"/>
              <a:t>A pointer to a pointer is a form of multiple indirection, or a chain of pointers. Normally, a pointer contains the address of a variable. When we define a pointer to a pointer, the first pointer contains the address of the second pointer, which points to the location that contains the actual value</a:t>
            </a:r>
          </a:p>
          <a:p>
            <a:endParaRPr lang="en-US" sz="2400" dirty="0" smtClean="0"/>
          </a:p>
          <a:p>
            <a:r>
              <a:rPr lang="en-US" sz="2400" dirty="0" err="1" smtClean="0"/>
              <a:t>int</a:t>
            </a:r>
            <a:r>
              <a:rPr lang="en-US" sz="2400" dirty="0" smtClean="0"/>
              <a:t>  **</a:t>
            </a:r>
            <a:r>
              <a:rPr lang="en-US" sz="2400" dirty="0" err="1" smtClean="0"/>
              <a:t>var</a:t>
            </a:r>
            <a:r>
              <a:rPr lang="en-US" sz="2400" dirty="0" smtClean="0"/>
              <a:t>;</a:t>
            </a:r>
          </a:p>
          <a:p>
            <a:endParaRPr lang="en-US" dirty="0"/>
          </a:p>
        </p:txBody>
      </p:sp>
      <p:pic>
        <p:nvPicPr>
          <p:cNvPr id="2050" name="Picture 2" descr="Pointer to Pointer in C"/>
          <p:cNvPicPr>
            <a:picLocks noChangeAspect="1" noChangeArrowheads="1"/>
          </p:cNvPicPr>
          <p:nvPr/>
        </p:nvPicPr>
        <p:blipFill>
          <a:blip r:embed="rId2"/>
          <a:srcRect/>
          <a:stretch>
            <a:fillRect/>
          </a:stretch>
        </p:blipFill>
        <p:spPr bwMode="auto">
          <a:xfrm>
            <a:off x="1676400" y="4495800"/>
            <a:ext cx="5867400" cy="1295400"/>
          </a:xfrm>
          <a:prstGeom prst="rect">
            <a:avLst/>
          </a:prstGeom>
          <a:noFill/>
        </p:spPr>
      </p:pic>
    </p:spTree>
    <p:extLst>
      <p:ext uri="{BB962C8B-B14F-4D97-AF65-F5344CB8AC3E}">
        <p14:creationId xmlns:p14="http://schemas.microsoft.com/office/powerpoint/2010/main" val="379492311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838200"/>
            <a:ext cx="8153400" cy="5078313"/>
          </a:xfrm>
          <a:prstGeom prst="rect">
            <a:avLst/>
          </a:prstGeom>
          <a:noFill/>
        </p:spPr>
        <p:txBody>
          <a:bodyPr wrap="square" rtlCol="0">
            <a:spAutoFit/>
          </a:bodyPr>
          <a:lstStyle/>
          <a:p>
            <a:r>
              <a:rPr lang="en-US" dirty="0" smtClean="0"/>
              <a:t>#include &lt;</a:t>
            </a:r>
            <a:r>
              <a:rPr lang="en-US" dirty="0" err="1" smtClean="0"/>
              <a:t>stdio.h</a:t>
            </a:r>
            <a:r>
              <a:rPr lang="en-US" dirty="0" smtClean="0"/>
              <a:t>&gt; </a:t>
            </a:r>
          </a:p>
          <a:p>
            <a:r>
              <a:rPr lang="en-US" dirty="0" smtClean="0"/>
              <a:t>void  main () </a:t>
            </a:r>
          </a:p>
          <a:p>
            <a:r>
              <a:rPr lang="en-US" dirty="0" smtClean="0"/>
              <a:t>{ </a:t>
            </a:r>
            <a:r>
              <a:rPr lang="en-US" dirty="0" err="1" smtClean="0"/>
              <a:t>int</a:t>
            </a:r>
            <a:r>
              <a:rPr lang="en-US" dirty="0" smtClean="0"/>
              <a:t> </a:t>
            </a:r>
            <a:r>
              <a:rPr lang="en-US" dirty="0"/>
              <a:t>a</a:t>
            </a:r>
            <a:r>
              <a:rPr lang="en-US" dirty="0" smtClean="0"/>
              <a:t>; </a:t>
            </a:r>
          </a:p>
          <a:p>
            <a:r>
              <a:rPr lang="en-US" dirty="0" err="1" smtClean="0"/>
              <a:t>int</a:t>
            </a:r>
            <a:r>
              <a:rPr lang="en-US" dirty="0" smtClean="0"/>
              <a:t> *</a:t>
            </a:r>
            <a:r>
              <a:rPr lang="en-US" dirty="0" err="1" smtClean="0"/>
              <a:t>ptr</a:t>
            </a:r>
            <a:r>
              <a:rPr lang="en-US" dirty="0" smtClean="0"/>
              <a:t>; </a:t>
            </a:r>
          </a:p>
          <a:p>
            <a:r>
              <a:rPr lang="en-US" dirty="0" err="1" smtClean="0"/>
              <a:t>Int</a:t>
            </a:r>
            <a:r>
              <a:rPr lang="en-US" dirty="0" smtClean="0"/>
              <a:t> **</a:t>
            </a:r>
            <a:r>
              <a:rPr lang="en-US" dirty="0" err="1" smtClean="0"/>
              <a:t>pptr</a:t>
            </a:r>
            <a:r>
              <a:rPr lang="en-US" dirty="0" smtClean="0"/>
              <a:t>;  (pointer to pointer to </a:t>
            </a:r>
            <a:r>
              <a:rPr lang="en-US" dirty="0" err="1" smtClean="0"/>
              <a:t>int</a:t>
            </a:r>
            <a:endParaRPr lang="en-US" dirty="0" smtClean="0"/>
          </a:p>
          <a:p>
            <a:r>
              <a:rPr lang="en-US" dirty="0"/>
              <a:t>a</a:t>
            </a:r>
            <a:r>
              <a:rPr lang="en-US" dirty="0" smtClean="0"/>
              <a:t> = </a:t>
            </a:r>
            <a:r>
              <a:rPr lang="en-US" dirty="0"/>
              <a:t>5</a:t>
            </a:r>
            <a:r>
              <a:rPr lang="en-US" dirty="0" smtClean="0"/>
              <a:t>;</a:t>
            </a:r>
          </a:p>
          <a:p>
            <a:r>
              <a:rPr lang="en-US" dirty="0" smtClean="0"/>
              <a:t> </a:t>
            </a:r>
          </a:p>
          <a:p>
            <a:r>
              <a:rPr lang="en-US" dirty="0" err="1" smtClean="0"/>
              <a:t>ptr</a:t>
            </a:r>
            <a:r>
              <a:rPr lang="en-US" dirty="0" smtClean="0"/>
              <a:t> = &amp;</a:t>
            </a:r>
            <a:r>
              <a:rPr lang="en-US" dirty="0"/>
              <a:t>a</a:t>
            </a:r>
            <a:r>
              <a:rPr lang="en-US" dirty="0" smtClean="0"/>
              <a:t>;</a:t>
            </a:r>
          </a:p>
          <a:p>
            <a:r>
              <a:rPr lang="en-US" dirty="0" err="1" smtClean="0"/>
              <a:t>pptr</a:t>
            </a:r>
            <a:r>
              <a:rPr lang="en-US" dirty="0" smtClean="0"/>
              <a:t> = &amp;</a:t>
            </a:r>
            <a:r>
              <a:rPr lang="en-US" dirty="0" err="1" smtClean="0"/>
              <a:t>ptr</a:t>
            </a:r>
            <a:r>
              <a:rPr lang="en-US" dirty="0" smtClean="0"/>
              <a:t>;</a:t>
            </a:r>
          </a:p>
          <a:p>
            <a:r>
              <a:rPr lang="en-US" dirty="0" smtClean="0"/>
              <a:t> </a:t>
            </a:r>
            <a:r>
              <a:rPr lang="en-US" dirty="0" err="1" smtClean="0"/>
              <a:t>printf</a:t>
            </a:r>
            <a:r>
              <a:rPr lang="en-US" dirty="0" smtClean="0"/>
              <a:t>("Value of </a:t>
            </a:r>
            <a:r>
              <a:rPr lang="en-US" dirty="0"/>
              <a:t>a</a:t>
            </a:r>
            <a:r>
              <a:rPr lang="en-US" dirty="0" smtClean="0"/>
              <a:t> = %d\n", </a:t>
            </a:r>
            <a:r>
              <a:rPr lang="en-US" dirty="0"/>
              <a:t>a</a:t>
            </a:r>
            <a:r>
              <a:rPr lang="en-US" dirty="0" smtClean="0"/>
              <a:t> ); </a:t>
            </a:r>
          </a:p>
          <a:p>
            <a:r>
              <a:rPr lang="en-US" dirty="0" err="1" smtClean="0"/>
              <a:t>printf</a:t>
            </a:r>
            <a:r>
              <a:rPr lang="en-US" dirty="0" smtClean="0"/>
              <a:t>("Value available at *</a:t>
            </a:r>
            <a:r>
              <a:rPr lang="en-US" dirty="0" err="1" smtClean="0"/>
              <a:t>ptr</a:t>
            </a:r>
            <a:r>
              <a:rPr lang="en-US" dirty="0" smtClean="0"/>
              <a:t> = %d\n", *</a:t>
            </a:r>
            <a:r>
              <a:rPr lang="en-US" dirty="0" err="1" smtClean="0"/>
              <a:t>ptr</a:t>
            </a:r>
            <a:r>
              <a:rPr lang="en-US" dirty="0" smtClean="0"/>
              <a:t> );</a:t>
            </a:r>
          </a:p>
          <a:p>
            <a:r>
              <a:rPr lang="en-US" dirty="0" smtClean="0"/>
              <a:t> </a:t>
            </a:r>
            <a:r>
              <a:rPr lang="en-US" dirty="0" err="1" smtClean="0"/>
              <a:t>printf</a:t>
            </a:r>
            <a:r>
              <a:rPr lang="en-US" dirty="0" smtClean="0"/>
              <a:t>("Value available at **</a:t>
            </a:r>
            <a:r>
              <a:rPr lang="en-US" dirty="0" err="1" smtClean="0"/>
              <a:t>pptr</a:t>
            </a:r>
            <a:r>
              <a:rPr lang="en-US" dirty="0" smtClean="0"/>
              <a:t> = %d\n", **</a:t>
            </a:r>
            <a:r>
              <a:rPr lang="en-US" dirty="0" err="1" smtClean="0"/>
              <a:t>pptr</a:t>
            </a:r>
            <a:r>
              <a:rPr lang="en-US" dirty="0" smtClean="0"/>
              <a:t>); </a:t>
            </a:r>
          </a:p>
          <a:p>
            <a:endParaRPr lang="en-US" dirty="0" smtClean="0"/>
          </a:p>
          <a:p>
            <a:r>
              <a:rPr lang="en-US" dirty="0" smtClean="0"/>
              <a:t> }</a:t>
            </a:r>
          </a:p>
          <a:p>
            <a:r>
              <a:rPr lang="en-US" b="1" dirty="0" smtClean="0"/>
              <a:t>Output </a:t>
            </a:r>
          </a:p>
          <a:p>
            <a:r>
              <a:rPr lang="en-US" dirty="0" smtClean="0"/>
              <a:t>Value of </a:t>
            </a:r>
            <a:r>
              <a:rPr lang="en-US" dirty="0"/>
              <a:t>a</a:t>
            </a:r>
            <a:r>
              <a:rPr lang="en-US" dirty="0" smtClean="0"/>
              <a:t> = </a:t>
            </a:r>
            <a:r>
              <a:rPr lang="en-US" dirty="0"/>
              <a:t>5</a:t>
            </a:r>
            <a:endParaRPr lang="en-US" dirty="0" smtClean="0"/>
          </a:p>
          <a:p>
            <a:r>
              <a:rPr lang="en-US" dirty="0" smtClean="0"/>
              <a:t>Value available at *</a:t>
            </a:r>
            <a:r>
              <a:rPr lang="en-US" dirty="0" err="1" smtClean="0"/>
              <a:t>ptr</a:t>
            </a:r>
            <a:r>
              <a:rPr lang="en-US" dirty="0" smtClean="0"/>
              <a:t> = </a:t>
            </a:r>
            <a:r>
              <a:rPr lang="en-US" dirty="0"/>
              <a:t>5</a:t>
            </a:r>
            <a:endParaRPr lang="en-US" dirty="0" smtClean="0"/>
          </a:p>
          <a:p>
            <a:r>
              <a:rPr lang="en-US" dirty="0" smtClean="0"/>
              <a:t>Value available at **</a:t>
            </a:r>
            <a:r>
              <a:rPr lang="en-US" dirty="0" err="1" smtClean="0"/>
              <a:t>pptr</a:t>
            </a:r>
            <a:r>
              <a:rPr lang="en-US" dirty="0" smtClean="0"/>
              <a:t> = </a:t>
            </a:r>
            <a:r>
              <a:rPr lang="en-US" dirty="0"/>
              <a:t>5</a:t>
            </a:r>
          </a:p>
        </p:txBody>
      </p:sp>
      <p:sp>
        <p:nvSpPr>
          <p:cNvPr id="4" name="TextBox 3"/>
          <p:cNvSpPr txBox="1"/>
          <p:nvPr/>
        </p:nvSpPr>
        <p:spPr>
          <a:xfrm>
            <a:off x="6400800" y="2057400"/>
            <a:ext cx="1143000" cy="369332"/>
          </a:xfrm>
          <a:prstGeom prst="rect">
            <a:avLst/>
          </a:prstGeom>
          <a:noFill/>
        </p:spPr>
        <p:txBody>
          <a:bodyPr wrap="square" rtlCol="0">
            <a:spAutoFit/>
          </a:bodyPr>
          <a:lstStyle/>
          <a:p>
            <a:r>
              <a:rPr lang="en-US" dirty="0" smtClean="0"/>
              <a:t>3000</a:t>
            </a:r>
            <a:endParaRPr lang="en-US" dirty="0"/>
          </a:p>
        </p:txBody>
      </p:sp>
      <p:sp>
        <p:nvSpPr>
          <p:cNvPr id="5" name="Rectangle 4"/>
          <p:cNvSpPr/>
          <p:nvPr/>
        </p:nvSpPr>
        <p:spPr>
          <a:xfrm>
            <a:off x="6324600" y="19812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629400" y="2133600"/>
            <a:ext cx="838200" cy="369332"/>
          </a:xfrm>
          <a:prstGeom prst="rect">
            <a:avLst/>
          </a:prstGeom>
          <a:noFill/>
        </p:spPr>
        <p:txBody>
          <a:bodyPr wrap="square" rtlCol="0">
            <a:spAutoFit/>
          </a:bodyPr>
          <a:lstStyle/>
          <a:p>
            <a:r>
              <a:rPr lang="en-US" dirty="0"/>
              <a:t>5</a:t>
            </a:r>
          </a:p>
        </p:txBody>
      </p:sp>
      <p:sp>
        <p:nvSpPr>
          <p:cNvPr id="7" name="TextBox 6"/>
          <p:cNvSpPr txBox="1"/>
          <p:nvPr/>
        </p:nvSpPr>
        <p:spPr>
          <a:xfrm>
            <a:off x="5562600" y="1981200"/>
            <a:ext cx="533400" cy="369332"/>
          </a:xfrm>
          <a:prstGeom prst="rect">
            <a:avLst/>
          </a:prstGeom>
          <a:noFill/>
        </p:spPr>
        <p:txBody>
          <a:bodyPr wrap="square" rtlCol="0">
            <a:spAutoFit/>
          </a:bodyPr>
          <a:lstStyle/>
          <a:p>
            <a:r>
              <a:rPr lang="en-US" dirty="0" smtClean="0"/>
              <a:t>a</a:t>
            </a:r>
            <a:endParaRPr lang="en-US" dirty="0"/>
          </a:p>
        </p:txBody>
      </p:sp>
      <p:sp>
        <p:nvSpPr>
          <p:cNvPr id="8" name="TextBox 7"/>
          <p:cNvSpPr txBox="1"/>
          <p:nvPr/>
        </p:nvSpPr>
        <p:spPr>
          <a:xfrm>
            <a:off x="6553200" y="2667000"/>
            <a:ext cx="1143000" cy="369332"/>
          </a:xfrm>
          <a:prstGeom prst="rect">
            <a:avLst/>
          </a:prstGeom>
          <a:noFill/>
        </p:spPr>
        <p:txBody>
          <a:bodyPr wrap="square" rtlCol="0">
            <a:spAutoFit/>
          </a:bodyPr>
          <a:lstStyle/>
          <a:p>
            <a:r>
              <a:rPr lang="en-US" dirty="0" smtClean="0"/>
              <a:t>2002</a:t>
            </a:r>
            <a:endParaRPr lang="en-US" dirty="0"/>
          </a:p>
        </p:txBody>
      </p:sp>
      <p:sp>
        <p:nvSpPr>
          <p:cNvPr id="9" name="TextBox 8"/>
          <p:cNvSpPr txBox="1"/>
          <p:nvPr/>
        </p:nvSpPr>
        <p:spPr>
          <a:xfrm>
            <a:off x="5638800" y="3429000"/>
            <a:ext cx="838200" cy="369332"/>
          </a:xfrm>
          <a:prstGeom prst="rect">
            <a:avLst/>
          </a:prstGeom>
          <a:noFill/>
        </p:spPr>
        <p:txBody>
          <a:bodyPr wrap="square" rtlCol="0">
            <a:spAutoFit/>
          </a:bodyPr>
          <a:lstStyle/>
          <a:p>
            <a:r>
              <a:rPr lang="en-US" dirty="0" err="1" smtClean="0"/>
              <a:t>ptr</a:t>
            </a:r>
            <a:endParaRPr lang="en-US" dirty="0"/>
          </a:p>
        </p:txBody>
      </p:sp>
      <p:sp>
        <p:nvSpPr>
          <p:cNvPr id="12" name="Rectangle 11"/>
          <p:cNvSpPr/>
          <p:nvPr/>
        </p:nvSpPr>
        <p:spPr>
          <a:xfrm>
            <a:off x="6400800" y="35052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553200" y="3581400"/>
            <a:ext cx="762000" cy="369332"/>
          </a:xfrm>
          <a:prstGeom prst="rect">
            <a:avLst/>
          </a:prstGeom>
          <a:noFill/>
        </p:spPr>
        <p:txBody>
          <a:bodyPr wrap="square" rtlCol="0">
            <a:spAutoFit/>
          </a:bodyPr>
          <a:lstStyle/>
          <a:p>
            <a:r>
              <a:rPr lang="en-US" dirty="0" smtClean="0"/>
              <a:t>2002</a:t>
            </a:r>
            <a:endParaRPr lang="en-US" dirty="0"/>
          </a:p>
        </p:txBody>
      </p:sp>
      <p:sp>
        <p:nvSpPr>
          <p:cNvPr id="15" name="TextBox 14"/>
          <p:cNvSpPr txBox="1"/>
          <p:nvPr/>
        </p:nvSpPr>
        <p:spPr>
          <a:xfrm>
            <a:off x="6477000" y="3962400"/>
            <a:ext cx="1066800" cy="369332"/>
          </a:xfrm>
          <a:prstGeom prst="rect">
            <a:avLst/>
          </a:prstGeom>
          <a:noFill/>
        </p:spPr>
        <p:txBody>
          <a:bodyPr wrap="square" rtlCol="0">
            <a:spAutoFit/>
          </a:bodyPr>
          <a:lstStyle/>
          <a:p>
            <a:r>
              <a:rPr lang="en-US" dirty="0" smtClean="0"/>
              <a:t>3003</a:t>
            </a:r>
            <a:endParaRPr lang="en-US" dirty="0"/>
          </a:p>
        </p:txBody>
      </p:sp>
    </p:spTree>
    <p:extLst>
      <p:ext uri="{BB962C8B-B14F-4D97-AF65-F5344CB8AC3E}">
        <p14:creationId xmlns:p14="http://schemas.microsoft.com/office/powerpoint/2010/main" val="372329406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Pointers </a:t>
            </a:r>
            <a:br>
              <a:rPr lang="en-US" dirty="0"/>
            </a:br>
            <a:endParaRPr lang="en-US" dirty="0"/>
          </a:p>
        </p:txBody>
      </p:sp>
      <p:sp>
        <p:nvSpPr>
          <p:cNvPr id="3" name="TextBox 2"/>
          <p:cNvSpPr txBox="1"/>
          <p:nvPr/>
        </p:nvSpPr>
        <p:spPr>
          <a:xfrm>
            <a:off x="381000" y="1981200"/>
            <a:ext cx="6934200" cy="923330"/>
          </a:xfrm>
          <a:prstGeom prst="rect">
            <a:avLst/>
          </a:prstGeom>
          <a:noFill/>
        </p:spPr>
        <p:txBody>
          <a:bodyPr wrap="square" rtlCol="0">
            <a:spAutoFit/>
          </a:bodyPr>
          <a:lstStyle/>
          <a:p>
            <a:r>
              <a:rPr lang="en-US" dirty="0" err="1"/>
              <a:t>data_type</a:t>
            </a:r>
            <a:r>
              <a:rPr lang="en-US" dirty="0"/>
              <a:t> *</a:t>
            </a:r>
            <a:r>
              <a:rPr lang="en-US" dirty="0" err="1"/>
              <a:t>name_of_array</a:t>
            </a:r>
            <a:r>
              <a:rPr lang="en-US" dirty="0"/>
              <a:t> [</a:t>
            </a:r>
            <a:r>
              <a:rPr lang="en-US" dirty="0" err="1"/>
              <a:t>array_size</a:t>
            </a:r>
            <a:r>
              <a:rPr lang="en-US" dirty="0" smtClean="0"/>
              <a:t>];</a:t>
            </a:r>
          </a:p>
          <a:p>
            <a:endParaRPr lang="en-US" dirty="0"/>
          </a:p>
          <a:p>
            <a:r>
              <a:rPr lang="en-US" dirty="0" err="1"/>
              <a:t>int</a:t>
            </a:r>
            <a:r>
              <a:rPr lang="en-US" dirty="0"/>
              <a:t> </a:t>
            </a:r>
            <a:r>
              <a:rPr lang="en-US" dirty="0" smtClean="0"/>
              <a:t> *</a:t>
            </a:r>
            <a:r>
              <a:rPr lang="en-US" dirty="0" err="1" smtClean="0"/>
              <a:t>arr</a:t>
            </a:r>
            <a:r>
              <a:rPr lang="en-US" dirty="0" smtClean="0"/>
              <a:t>[5]</a:t>
            </a:r>
            <a:endParaRPr lang="en-US" dirty="0"/>
          </a:p>
        </p:txBody>
      </p:sp>
      <p:pic>
        <p:nvPicPr>
          <p:cNvPr id="2050" name="Picture 2" descr="Array of pointers in c | Application of array of poin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2442864"/>
            <a:ext cx="6724650" cy="44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5722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839200" cy="6583362"/>
          </a:xfrm>
        </p:spPr>
        <p:txBody>
          <a:bodyPr/>
          <a:lstStyle/>
          <a:p>
            <a:pPr algn="l"/>
            <a:r>
              <a:rPr lang="en-US" dirty="0"/>
              <a:t>#include&lt;</a:t>
            </a:r>
            <a:r>
              <a:rPr lang="en-US" dirty="0" err="1"/>
              <a:t>stdio.h</a:t>
            </a:r>
            <a:r>
              <a:rPr lang="en-US" dirty="0" smtClean="0"/>
              <a:t>&gt;</a:t>
            </a:r>
            <a:br>
              <a:rPr lang="en-US" dirty="0" smtClean="0"/>
            </a:br>
            <a:r>
              <a:rPr lang="en-US" dirty="0" smtClean="0"/>
              <a:t>#</a:t>
            </a:r>
            <a:r>
              <a:rPr lang="en-US" dirty="0"/>
              <a:t>define SIZE </a:t>
            </a:r>
            <a:r>
              <a:rPr lang="en-US" dirty="0" smtClean="0"/>
              <a:t>10</a:t>
            </a:r>
            <a:r>
              <a:rPr lang="en-US" dirty="0"/>
              <a:t/>
            </a:r>
            <a:br>
              <a:rPr lang="en-US" dirty="0"/>
            </a:br>
            <a:r>
              <a:rPr lang="en-US" dirty="0" smtClean="0"/>
              <a:t>void main()</a:t>
            </a:r>
            <a:br>
              <a:rPr lang="en-US" dirty="0" smtClean="0"/>
            </a:br>
            <a:r>
              <a:rPr lang="en-US" dirty="0" smtClean="0"/>
              <a:t>{ </a:t>
            </a:r>
            <a:r>
              <a:rPr lang="en-US" dirty="0" err="1"/>
              <a:t>int</a:t>
            </a:r>
            <a:r>
              <a:rPr lang="en-US" dirty="0"/>
              <a:t> *</a:t>
            </a:r>
            <a:r>
              <a:rPr lang="en-US" dirty="0" err="1"/>
              <a:t>arr</a:t>
            </a:r>
            <a:r>
              <a:rPr lang="en-US" dirty="0"/>
              <a:t>[3</a:t>
            </a:r>
            <a:r>
              <a:rPr lang="en-US" dirty="0" smtClean="0"/>
              <a:t>];</a:t>
            </a:r>
            <a:br>
              <a:rPr lang="en-US" dirty="0" smtClean="0"/>
            </a:br>
            <a:r>
              <a:rPr lang="en-US" dirty="0" err="1" smtClean="0"/>
              <a:t>int</a:t>
            </a:r>
            <a:r>
              <a:rPr lang="en-US" dirty="0" smtClean="0"/>
              <a:t> </a:t>
            </a:r>
            <a:r>
              <a:rPr lang="en-US" dirty="0"/>
              <a:t>p = 40, q = 60, r = 90, </a:t>
            </a:r>
            <a:r>
              <a:rPr lang="en-US" dirty="0" err="1"/>
              <a:t>i</a:t>
            </a:r>
            <a:r>
              <a:rPr lang="en-US" dirty="0" smtClean="0"/>
              <a:t>;</a:t>
            </a:r>
            <a:br>
              <a:rPr lang="en-US" dirty="0" smtClean="0"/>
            </a:br>
            <a:r>
              <a:rPr lang="en-US" dirty="0" err="1" smtClean="0"/>
              <a:t>arr</a:t>
            </a:r>
            <a:r>
              <a:rPr lang="en-US" dirty="0" smtClean="0"/>
              <a:t>[0</a:t>
            </a:r>
            <a:r>
              <a:rPr lang="en-US" dirty="0"/>
              <a:t>] = &amp;p</a:t>
            </a:r>
            <a:r>
              <a:rPr lang="en-US" dirty="0" smtClean="0"/>
              <a:t>;</a:t>
            </a:r>
            <a:br>
              <a:rPr lang="en-US" dirty="0" smtClean="0"/>
            </a:br>
            <a:r>
              <a:rPr lang="en-US" dirty="0" err="1" smtClean="0"/>
              <a:t>arr</a:t>
            </a:r>
            <a:r>
              <a:rPr lang="en-US" dirty="0" smtClean="0"/>
              <a:t>[1</a:t>
            </a:r>
            <a:r>
              <a:rPr lang="en-US" dirty="0"/>
              <a:t>] = &amp;q</a:t>
            </a:r>
            <a:r>
              <a:rPr lang="en-US" dirty="0" smtClean="0"/>
              <a:t>;</a:t>
            </a:r>
            <a:br>
              <a:rPr lang="en-US" dirty="0" smtClean="0"/>
            </a:br>
            <a:r>
              <a:rPr lang="en-US" dirty="0" err="1" smtClean="0"/>
              <a:t>arr</a:t>
            </a:r>
            <a:r>
              <a:rPr lang="en-US" dirty="0" smtClean="0"/>
              <a:t>[2</a:t>
            </a:r>
            <a:r>
              <a:rPr lang="en-US" dirty="0"/>
              <a:t>] = &amp;r</a:t>
            </a:r>
            <a:r>
              <a:rPr lang="en-US" dirty="0" smtClean="0"/>
              <a:t>;</a:t>
            </a:r>
            <a:br>
              <a:rPr lang="en-US" dirty="0" smtClean="0"/>
            </a:br>
            <a:r>
              <a:rPr lang="en-US" dirty="0" smtClean="0"/>
              <a:t>for(</a:t>
            </a:r>
            <a:r>
              <a:rPr lang="en-US" dirty="0" err="1" smtClean="0"/>
              <a:t>i</a:t>
            </a:r>
            <a:r>
              <a:rPr lang="en-US" dirty="0" smtClean="0"/>
              <a:t> </a:t>
            </a:r>
            <a:r>
              <a:rPr lang="en-US" dirty="0"/>
              <a:t>= 0; </a:t>
            </a:r>
            <a:r>
              <a:rPr lang="en-US" dirty="0" err="1"/>
              <a:t>i</a:t>
            </a:r>
            <a:r>
              <a:rPr lang="en-US" dirty="0"/>
              <a:t> &lt; 3; </a:t>
            </a:r>
            <a:r>
              <a:rPr lang="en-US" dirty="0" err="1"/>
              <a:t>i</a:t>
            </a:r>
            <a:r>
              <a:rPr lang="en-US" dirty="0" smtClean="0"/>
              <a:t>++)</a:t>
            </a:r>
            <a:br>
              <a:rPr lang="en-US" dirty="0" smtClean="0"/>
            </a:br>
            <a:r>
              <a:rPr lang="en-US" dirty="0" smtClean="0"/>
              <a:t>{</a:t>
            </a:r>
            <a:r>
              <a:rPr lang="en-US" dirty="0" err="1"/>
              <a:t>printf</a:t>
            </a:r>
            <a:r>
              <a:rPr lang="en-US" dirty="0"/>
              <a:t>("for address  %p  \n", </a:t>
            </a:r>
            <a:r>
              <a:rPr lang="en-US" dirty="0" err="1"/>
              <a:t>arr</a:t>
            </a:r>
            <a:r>
              <a:rPr lang="en-US" dirty="0"/>
              <a:t>[</a:t>
            </a:r>
            <a:r>
              <a:rPr lang="en-US" dirty="0" err="1"/>
              <a:t>i</a:t>
            </a:r>
            <a:r>
              <a:rPr lang="en-US" dirty="0" smtClean="0"/>
              <a:t>]);</a:t>
            </a:r>
            <a:br>
              <a:rPr lang="en-US" dirty="0" smtClean="0"/>
            </a:br>
            <a:r>
              <a:rPr lang="en-US" dirty="0" err="1" smtClean="0"/>
              <a:t>printf</a:t>
            </a:r>
            <a:r>
              <a:rPr lang="en-US" dirty="0"/>
              <a:t>("value is %d\n",*</a:t>
            </a:r>
            <a:r>
              <a:rPr lang="en-US" dirty="0" err="1"/>
              <a:t>arr</a:t>
            </a:r>
            <a:r>
              <a:rPr lang="en-US" dirty="0"/>
              <a:t>[</a:t>
            </a:r>
            <a:r>
              <a:rPr lang="en-US" dirty="0" err="1"/>
              <a:t>i</a:t>
            </a:r>
            <a:r>
              <a:rPr lang="en-US" dirty="0" smtClean="0"/>
              <a:t>]);}</a:t>
            </a:r>
            <a:br>
              <a:rPr lang="en-US" dirty="0" smtClean="0"/>
            </a:br>
            <a:r>
              <a:rPr lang="en-US" dirty="0" smtClean="0"/>
              <a:t>}</a:t>
            </a:r>
            <a:endParaRPr lang="en-US" dirty="0"/>
          </a:p>
        </p:txBody>
      </p:sp>
    </p:spTree>
    <p:extLst>
      <p:ext uri="{BB962C8B-B14F-4D97-AF65-F5344CB8AC3E}">
        <p14:creationId xmlns:p14="http://schemas.microsoft.com/office/powerpoint/2010/main" val="204054446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p:cNvSpPr>
            <a:spLocks noGrp="1"/>
          </p:cNvSpPr>
          <p:nvPr>
            <p:ph type="dt" sz="half" idx="4294967295"/>
          </p:nvPr>
        </p:nvSpPr>
        <p:spPr/>
        <p:txBody>
          <a:bodyPr/>
          <a:lstStyle/>
          <a:p>
            <a:endParaRPr lang="en-US" altLang="en-US" dirty="0"/>
          </a:p>
        </p:txBody>
      </p:sp>
      <p:sp>
        <p:nvSpPr>
          <p:cNvPr id="7" name="Footer Placeholder 3"/>
          <p:cNvSpPr>
            <a:spLocks noGrp="1"/>
          </p:cNvSpPr>
          <p:nvPr>
            <p:ph type="ftr" sz="quarter" idx="4294967295"/>
          </p:nvPr>
        </p:nvSpPr>
        <p:spPr/>
        <p:txBody>
          <a:bodyPr/>
          <a:lstStyle/>
          <a:p>
            <a:endParaRPr lang="en-US" altLang="en-US" dirty="0"/>
          </a:p>
        </p:txBody>
      </p:sp>
      <p:sp>
        <p:nvSpPr>
          <p:cNvPr id="8" name="Slide Number Placeholder 4"/>
          <p:cNvSpPr>
            <a:spLocks noGrp="1"/>
          </p:cNvSpPr>
          <p:nvPr>
            <p:ph type="sldNum" sz="quarter" idx="4294967295"/>
          </p:nvPr>
        </p:nvSpPr>
        <p:spPr/>
        <p:txBody>
          <a:bodyPr/>
          <a:lstStyle/>
          <a:p>
            <a:endParaRPr lang="en-US" altLang="en-US" dirty="0"/>
          </a:p>
        </p:txBody>
      </p:sp>
      <p:sp>
        <p:nvSpPr>
          <p:cNvPr id="248835" name="Text Box 3"/>
          <p:cNvSpPr txBox="1">
            <a:spLocks noChangeArrowheads="1"/>
          </p:cNvSpPr>
          <p:nvPr/>
        </p:nvSpPr>
        <p:spPr bwMode="auto">
          <a:xfrm>
            <a:off x="838200" y="838200"/>
            <a:ext cx="7543800" cy="5348288"/>
          </a:xfrm>
          <a:prstGeom prst="rect">
            <a:avLst/>
          </a:prstGeom>
          <a:solidFill>
            <a:srgbClr val="CCFFFF"/>
          </a:solidFill>
          <a:ln w="381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en-US" altLang="en-US" sz="1800" dirty="0">
                <a:solidFill>
                  <a:srgbClr val="008000"/>
                </a:solidFill>
              </a:rPr>
              <a:t>#include  &lt;</a:t>
            </a:r>
            <a:r>
              <a:rPr lang="en-US" altLang="en-US" sz="1800" dirty="0" err="1">
                <a:solidFill>
                  <a:srgbClr val="008000"/>
                </a:solidFill>
              </a:rPr>
              <a:t>stdio.h</a:t>
            </a:r>
            <a:r>
              <a:rPr lang="en-US" altLang="en-US" sz="1800" dirty="0">
                <a:solidFill>
                  <a:srgbClr val="008000"/>
                </a:solidFill>
              </a:rPr>
              <a:t>&gt;</a:t>
            </a:r>
          </a:p>
          <a:p>
            <a:pPr>
              <a:spcBef>
                <a:spcPct val="0"/>
              </a:spcBef>
            </a:pPr>
            <a:r>
              <a:rPr lang="en-US" altLang="en-US" sz="1800" dirty="0">
                <a:solidFill>
                  <a:srgbClr val="008000"/>
                </a:solidFill>
              </a:rPr>
              <a:t>main()</a:t>
            </a:r>
          </a:p>
          <a:p>
            <a:pPr>
              <a:spcBef>
                <a:spcPct val="0"/>
              </a:spcBef>
            </a:pPr>
            <a:r>
              <a:rPr lang="en-US" altLang="en-US" sz="1800" dirty="0">
                <a:solidFill>
                  <a:srgbClr val="008000"/>
                </a:solidFill>
              </a:rPr>
              <a:t>{</a:t>
            </a:r>
          </a:p>
          <a:p>
            <a:pPr>
              <a:spcBef>
                <a:spcPct val="0"/>
              </a:spcBef>
            </a:pPr>
            <a:r>
              <a:rPr lang="en-US" altLang="en-US" sz="1800" dirty="0">
                <a:solidFill>
                  <a:srgbClr val="008000"/>
                </a:solidFill>
              </a:rPr>
              <a:t>    </a:t>
            </a:r>
            <a:r>
              <a:rPr lang="en-US" altLang="en-US" sz="1800" dirty="0" err="1">
                <a:solidFill>
                  <a:srgbClr val="008000"/>
                </a:solidFill>
              </a:rPr>
              <a:t>int</a:t>
            </a:r>
            <a:r>
              <a:rPr lang="en-US" altLang="en-US" sz="1800" dirty="0">
                <a:solidFill>
                  <a:srgbClr val="008000"/>
                </a:solidFill>
              </a:rPr>
              <a:t>  x, y;</a:t>
            </a:r>
          </a:p>
          <a:p>
            <a:pPr>
              <a:spcBef>
                <a:spcPct val="0"/>
              </a:spcBef>
            </a:pPr>
            <a:r>
              <a:rPr lang="en-US" altLang="en-US" sz="1800" dirty="0">
                <a:solidFill>
                  <a:srgbClr val="008000"/>
                </a:solidFill>
              </a:rPr>
              <a:t>    </a:t>
            </a:r>
            <a:r>
              <a:rPr lang="en-US" altLang="en-US" sz="1800" dirty="0" err="1">
                <a:solidFill>
                  <a:srgbClr val="008000"/>
                </a:solidFill>
              </a:rPr>
              <a:t>int</a:t>
            </a:r>
            <a:r>
              <a:rPr lang="en-US" altLang="en-US" sz="1800" dirty="0">
                <a:solidFill>
                  <a:srgbClr val="008000"/>
                </a:solidFill>
              </a:rPr>
              <a:t>  *</a:t>
            </a:r>
            <a:r>
              <a:rPr lang="en-US" altLang="en-US" sz="1800" dirty="0" err="1">
                <a:solidFill>
                  <a:srgbClr val="008000"/>
                </a:solidFill>
              </a:rPr>
              <a:t>ptr</a:t>
            </a:r>
            <a:r>
              <a:rPr lang="en-US" altLang="en-US" sz="1800" dirty="0">
                <a:solidFill>
                  <a:srgbClr val="008000"/>
                </a:solidFill>
              </a:rPr>
              <a:t>;</a:t>
            </a:r>
          </a:p>
          <a:p>
            <a:pPr>
              <a:spcBef>
                <a:spcPct val="0"/>
              </a:spcBef>
            </a:pPr>
            <a:r>
              <a:rPr lang="en-US" altLang="en-US" sz="1800" dirty="0">
                <a:solidFill>
                  <a:srgbClr val="008000"/>
                </a:solidFill>
              </a:rPr>
              <a:t>    </a:t>
            </a:r>
          </a:p>
          <a:p>
            <a:pPr>
              <a:spcBef>
                <a:spcPct val="0"/>
              </a:spcBef>
            </a:pPr>
            <a:r>
              <a:rPr lang="en-US" altLang="en-US" sz="1800" dirty="0">
                <a:solidFill>
                  <a:srgbClr val="008000"/>
                </a:solidFill>
              </a:rPr>
              <a:t>    x = 10 ;</a:t>
            </a:r>
          </a:p>
          <a:p>
            <a:pPr>
              <a:spcBef>
                <a:spcPct val="0"/>
              </a:spcBef>
            </a:pPr>
            <a:r>
              <a:rPr lang="en-US" altLang="en-US" sz="1800" dirty="0">
                <a:solidFill>
                  <a:srgbClr val="008000"/>
                </a:solidFill>
              </a:rPr>
              <a:t>    </a:t>
            </a:r>
            <a:r>
              <a:rPr lang="en-US" altLang="en-US" sz="1800" dirty="0" err="1">
                <a:solidFill>
                  <a:srgbClr val="008000"/>
                </a:solidFill>
              </a:rPr>
              <a:t>ptr</a:t>
            </a:r>
            <a:r>
              <a:rPr lang="en-US" altLang="en-US" sz="1800" dirty="0">
                <a:solidFill>
                  <a:srgbClr val="008000"/>
                </a:solidFill>
              </a:rPr>
              <a:t> = &amp;x ;</a:t>
            </a:r>
          </a:p>
          <a:p>
            <a:pPr>
              <a:spcBef>
                <a:spcPct val="0"/>
              </a:spcBef>
            </a:pPr>
            <a:r>
              <a:rPr lang="en-US" altLang="en-US" sz="1800" dirty="0">
                <a:solidFill>
                  <a:srgbClr val="008000"/>
                </a:solidFill>
              </a:rPr>
              <a:t>    y = *</a:t>
            </a:r>
            <a:r>
              <a:rPr lang="en-US" altLang="en-US" sz="1800" dirty="0" err="1">
                <a:solidFill>
                  <a:srgbClr val="008000"/>
                </a:solidFill>
              </a:rPr>
              <a:t>ptr</a:t>
            </a:r>
            <a:r>
              <a:rPr lang="en-US" altLang="en-US" sz="1800" dirty="0">
                <a:solidFill>
                  <a:srgbClr val="008000"/>
                </a:solidFill>
              </a:rPr>
              <a:t>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(“%d is stored in location %u \n”,  x,  &amp;x)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(“%d is stored in location %u \n”,  *&amp;x,  &amp;x)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(“%d is stored in location %u \n”,  *</a:t>
            </a:r>
            <a:r>
              <a:rPr lang="en-US" altLang="en-US" sz="1800" dirty="0" err="1">
                <a:solidFill>
                  <a:srgbClr val="008000"/>
                </a:solidFill>
              </a:rPr>
              <a:t>ptr</a:t>
            </a:r>
            <a:r>
              <a:rPr lang="en-US" altLang="en-US" sz="1800" dirty="0">
                <a:solidFill>
                  <a:srgbClr val="008000"/>
                </a:solidFill>
              </a:rPr>
              <a:t>,  </a:t>
            </a:r>
            <a:r>
              <a:rPr lang="en-US" altLang="en-US" sz="1800" dirty="0" err="1">
                <a:solidFill>
                  <a:srgbClr val="008000"/>
                </a:solidFill>
              </a:rPr>
              <a:t>ptr</a:t>
            </a:r>
            <a:r>
              <a:rPr lang="en-US" altLang="en-US" sz="1800" dirty="0">
                <a:solidFill>
                  <a:srgbClr val="008000"/>
                </a:solidFill>
              </a:rPr>
              <a:t>)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(“%d is stored in location %u \n”,  y,  &amp;*</a:t>
            </a:r>
            <a:r>
              <a:rPr lang="en-US" altLang="en-US" sz="1800" dirty="0" err="1">
                <a:solidFill>
                  <a:srgbClr val="008000"/>
                </a:solidFill>
              </a:rPr>
              <a:t>ptr</a:t>
            </a:r>
            <a:r>
              <a:rPr lang="en-US" altLang="en-US" sz="1800" dirty="0">
                <a:solidFill>
                  <a:srgbClr val="008000"/>
                </a:solidFill>
              </a:rPr>
              <a:t>)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(“%u is stored in location %u \n”,  </a:t>
            </a:r>
            <a:r>
              <a:rPr lang="en-US" altLang="en-US" sz="1800" dirty="0" err="1">
                <a:solidFill>
                  <a:srgbClr val="008000"/>
                </a:solidFill>
              </a:rPr>
              <a:t>ptr</a:t>
            </a:r>
            <a:r>
              <a:rPr lang="en-US" altLang="en-US" sz="1800" dirty="0">
                <a:solidFill>
                  <a:srgbClr val="008000"/>
                </a:solidFill>
              </a:rPr>
              <a:t>, &amp;</a:t>
            </a:r>
            <a:r>
              <a:rPr lang="en-US" altLang="en-US" sz="1800" dirty="0" err="1">
                <a:solidFill>
                  <a:srgbClr val="008000"/>
                </a:solidFill>
              </a:rPr>
              <a:t>ptr</a:t>
            </a:r>
            <a:r>
              <a:rPr lang="en-US" altLang="en-US" sz="1800" dirty="0">
                <a:solidFill>
                  <a:srgbClr val="008000"/>
                </a:solidFill>
              </a:rPr>
              <a:t>) ;</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(“%d is stored in location %u \n”,  y,  &amp;y) ;</a:t>
            </a:r>
          </a:p>
          <a:p>
            <a:pPr>
              <a:spcBef>
                <a:spcPct val="0"/>
              </a:spcBef>
            </a:pPr>
            <a:r>
              <a:rPr lang="en-US" altLang="en-US" sz="1800" dirty="0">
                <a:solidFill>
                  <a:srgbClr val="008000"/>
                </a:solidFill>
              </a:rPr>
              <a:t>    </a:t>
            </a:r>
          </a:p>
          <a:p>
            <a:pPr>
              <a:spcBef>
                <a:spcPct val="0"/>
              </a:spcBef>
            </a:pPr>
            <a:r>
              <a:rPr lang="en-US" altLang="en-US" sz="1800" dirty="0">
                <a:solidFill>
                  <a:srgbClr val="008000"/>
                </a:solidFill>
              </a:rPr>
              <a:t>   *</a:t>
            </a:r>
            <a:r>
              <a:rPr lang="en-US" altLang="en-US" sz="1800" dirty="0" err="1">
                <a:solidFill>
                  <a:srgbClr val="008000"/>
                </a:solidFill>
              </a:rPr>
              <a:t>ptr</a:t>
            </a:r>
            <a:r>
              <a:rPr lang="en-US" altLang="en-US" sz="1800" dirty="0">
                <a:solidFill>
                  <a:srgbClr val="008000"/>
                </a:solidFill>
              </a:rPr>
              <a:t> = 25;</a:t>
            </a:r>
          </a:p>
          <a:p>
            <a:pPr>
              <a:spcBef>
                <a:spcPct val="0"/>
              </a:spcBef>
            </a:pPr>
            <a:r>
              <a:rPr lang="en-US" altLang="en-US" sz="1800" dirty="0">
                <a:solidFill>
                  <a:srgbClr val="008000"/>
                </a:solidFill>
              </a:rPr>
              <a:t>    </a:t>
            </a:r>
            <a:r>
              <a:rPr lang="en-US" altLang="en-US" sz="1800" dirty="0" err="1">
                <a:solidFill>
                  <a:srgbClr val="008000"/>
                </a:solidFill>
              </a:rPr>
              <a:t>printf</a:t>
            </a:r>
            <a:r>
              <a:rPr lang="en-US" altLang="en-US" sz="1800" dirty="0">
                <a:solidFill>
                  <a:srgbClr val="008000"/>
                </a:solidFill>
              </a:rPr>
              <a:t>  (“\</a:t>
            </a:r>
            <a:r>
              <a:rPr lang="en-US" altLang="en-US" sz="1800" dirty="0" err="1">
                <a:solidFill>
                  <a:srgbClr val="008000"/>
                </a:solidFill>
              </a:rPr>
              <a:t>nNow</a:t>
            </a:r>
            <a:r>
              <a:rPr lang="en-US" altLang="en-US" sz="1800" dirty="0">
                <a:solidFill>
                  <a:srgbClr val="008000"/>
                </a:solidFill>
              </a:rPr>
              <a:t> x = %d \n”, x);</a:t>
            </a:r>
          </a:p>
          <a:p>
            <a:pPr>
              <a:spcBef>
                <a:spcPct val="0"/>
              </a:spcBef>
            </a:pPr>
            <a:r>
              <a:rPr lang="en-US" altLang="en-US" sz="1800" dirty="0">
                <a:solidFill>
                  <a:srgbClr val="008000"/>
                </a:solidFill>
              </a:rPr>
              <a:t>}</a:t>
            </a:r>
          </a:p>
        </p:txBody>
      </p:sp>
      <p:sp>
        <p:nvSpPr>
          <p:cNvPr id="248836" name="Rectangle 4"/>
          <p:cNvSpPr>
            <a:spLocks noChangeArrowheads="1"/>
          </p:cNvSpPr>
          <p:nvPr/>
        </p:nvSpPr>
        <p:spPr bwMode="auto">
          <a:xfrm>
            <a:off x="4572000" y="1431925"/>
            <a:ext cx="1651000" cy="614363"/>
          </a:xfrm>
          <a:prstGeom prst="rect">
            <a:avLst/>
          </a:prstGeom>
          <a:solidFill>
            <a:srgbClr val="CCFFFF"/>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2400">
                <a:solidFill>
                  <a:srgbClr val="FF0000"/>
                </a:solidFill>
              </a:rPr>
              <a:t>*&amp;x</a:t>
            </a:r>
            <a:r>
              <a:rPr lang="en-US" altLang="en-US" sz="2400">
                <a:solidFill>
                  <a:srgbClr val="FF0000"/>
                </a:solidFill>
                <a:sym typeface="Wingdings" panose="05000000000000000000" pitchFamily="2" charset="2"/>
              </a:rPr>
              <a:t>x</a:t>
            </a:r>
            <a:endParaRPr lang="en-US" altLang="en-US" sz="2400">
              <a:solidFill>
                <a:srgbClr val="FF0000"/>
              </a:solidFill>
            </a:endParaRPr>
          </a:p>
        </p:txBody>
      </p:sp>
      <p:sp>
        <p:nvSpPr>
          <p:cNvPr id="248837" name="Rectangle 5"/>
          <p:cNvSpPr>
            <a:spLocks noChangeArrowheads="1"/>
          </p:cNvSpPr>
          <p:nvPr/>
        </p:nvSpPr>
        <p:spPr bwMode="auto">
          <a:xfrm>
            <a:off x="4418013" y="2162175"/>
            <a:ext cx="2419350" cy="1074738"/>
          </a:xfrm>
          <a:prstGeom prst="rect">
            <a:avLst/>
          </a:prstGeom>
          <a:solidFill>
            <a:srgbClr val="CCFFFF"/>
          </a:solidFill>
          <a:ln w="381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en-US" altLang="en-US" sz="2400">
                <a:solidFill>
                  <a:srgbClr val="FF0000"/>
                </a:solidFill>
              </a:rPr>
              <a:t>ptr=&amp;x;</a:t>
            </a:r>
          </a:p>
          <a:p>
            <a:pPr algn="ctr">
              <a:spcBef>
                <a:spcPct val="0"/>
              </a:spcBef>
            </a:pPr>
            <a:r>
              <a:rPr lang="en-US" altLang="en-US" sz="2400">
                <a:solidFill>
                  <a:srgbClr val="FF0000"/>
                </a:solidFill>
              </a:rPr>
              <a:t>&amp;x</a:t>
            </a:r>
            <a:r>
              <a:rPr lang="en-US" altLang="en-US" sz="2400">
                <a:solidFill>
                  <a:srgbClr val="FF0000"/>
                </a:solidFill>
                <a:sym typeface="Wingdings" panose="05000000000000000000" pitchFamily="2" charset="2"/>
              </a:rPr>
              <a:t>&amp;*ptr</a:t>
            </a:r>
            <a:endParaRPr lang="en-US" altLang="en-US" sz="2400">
              <a:solidFill>
                <a:srgbClr val="FF0000"/>
              </a:solidFill>
            </a:endParaRPr>
          </a:p>
        </p:txBody>
      </p:sp>
    </p:spTree>
    <p:extLst>
      <p:ext uri="{BB962C8B-B14F-4D97-AF65-F5344CB8AC3E}">
        <p14:creationId xmlns:p14="http://schemas.microsoft.com/office/powerpoint/2010/main" val="658967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8836"/>
                                        </p:tgtEl>
                                        <p:attrNameLst>
                                          <p:attrName>style.visibility</p:attrName>
                                        </p:attrNameLst>
                                      </p:cBhvr>
                                      <p:to>
                                        <p:strVal val="visible"/>
                                      </p:to>
                                    </p:set>
                                    <p:anim calcmode="lin" valueType="num">
                                      <p:cBhvr additive="base">
                                        <p:cTn id="7" dur="500" fill="hold"/>
                                        <p:tgtEl>
                                          <p:spTgt spid="248836"/>
                                        </p:tgtEl>
                                        <p:attrNameLst>
                                          <p:attrName>ppt_x</p:attrName>
                                        </p:attrNameLst>
                                      </p:cBhvr>
                                      <p:tavLst>
                                        <p:tav tm="0">
                                          <p:val>
                                            <p:strVal val="#ppt_x"/>
                                          </p:val>
                                        </p:tav>
                                        <p:tav tm="100000">
                                          <p:val>
                                            <p:strVal val="#ppt_x"/>
                                          </p:val>
                                        </p:tav>
                                      </p:tavLst>
                                    </p:anim>
                                    <p:anim calcmode="lin" valueType="num">
                                      <p:cBhvr additive="base">
                                        <p:cTn id="8" dur="500" fill="hold"/>
                                        <p:tgtEl>
                                          <p:spTgt spid="24883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8837"/>
                                        </p:tgtEl>
                                        <p:attrNameLst>
                                          <p:attrName>style.visibility</p:attrName>
                                        </p:attrNameLst>
                                      </p:cBhvr>
                                      <p:to>
                                        <p:strVal val="visible"/>
                                      </p:to>
                                    </p:set>
                                    <p:anim calcmode="lin" valueType="num">
                                      <p:cBhvr additive="base">
                                        <p:cTn id="13" dur="500" fill="hold"/>
                                        <p:tgtEl>
                                          <p:spTgt spid="248837"/>
                                        </p:tgtEl>
                                        <p:attrNameLst>
                                          <p:attrName>ppt_x</p:attrName>
                                        </p:attrNameLst>
                                      </p:cBhvr>
                                      <p:tavLst>
                                        <p:tav tm="0">
                                          <p:val>
                                            <p:strVal val="#ppt_x"/>
                                          </p:val>
                                        </p:tav>
                                        <p:tav tm="100000">
                                          <p:val>
                                            <p:strVal val="#ppt_x"/>
                                          </p:val>
                                        </p:tav>
                                      </p:tavLst>
                                    </p:anim>
                                    <p:anim calcmode="lin" valueType="num">
                                      <p:cBhvr additive="base">
                                        <p:cTn id="14" dur="500" fill="hold"/>
                                        <p:tgtEl>
                                          <p:spTgt spid="248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animBg="1"/>
      <p:bldP spid="248837"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4294967295"/>
          </p:nvPr>
        </p:nvSpPr>
        <p:spPr/>
        <p:txBody>
          <a:bodyPr/>
          <a:lstStyle/>
          <a:p>
            <a:endParaRPr lang="en-US" altLang="en-US" dirty="0"/>
          </a:p>
        </p:txBody>
      </p:sp>
      <p:sp>
        <p:nvSpPr>
          <p:cNvPr id="5" name="Footer Placeholder 3"/>
          <p:cNvSpPr>
            <a:spLocks noGrp="1"/>
          </p:cNvSpPr>
          <p:nvPr>
            <p:ph type="ftr" sz="quarter" idx="4294967295"/>
          </p:nvPr>
        </p:nvSpPr>
        <p:spPr/>
        <p:txBody>
          <a:bodyPr/>
          <a:lstStyle/>
          <a:p>
            <a:endParaRPr lang="en-US" altLang="en-US" dirty="0"/>
          </a:p>
        </p:txBody>
      </p:sp>
      <p:sp>
        <p:nvSpPr>
          <p:cNvPr id="6" name="Slide Number Placeholder 4"/>
          <p:cNvSpPr>
            <a:spLocks noGrp="1"/>
          </p:cNvSpPr>
          <p:nvPr>
            <p:ph type="sldNum" sz="quarter" idx="4294967295"/>
          </p:nvPr>
        </p:nvSpPr>
        <p:spPr/>
        <p:txBody>
          <a:bodyPr/>
          <a:lstStyle/>
          <a:p>
            <a:endParaRPr lang="en-US" altLang="en-US" dirty="0"/>
          </a:p>
        </p:txBody>
      </p:sp>
      <p:sp>
        <p:nvSpPr>
          <p:cNvPr id="249859" name="Rectangle 3"/>
          <p:cNvSpPr>
            <a:spLocks noChangeArrowheads="1"/>
          </p:cNvSpPr>
          <p:nvPr/>
        </p:nvSpPr>
        <p:spPr bwMode="auto">
          <a:xfrm>
            <a:off x="762000" y="1600200"/>
            <a:ext cx="4572000" cy="3684588"/>
          </a:xfrm>
          <a:prstGeom prst="rect">
            <a:avLst/>
          </a:prstGeom>
          <a:solidFill>
            <a:srgbClr val="CCFFFF"/>
          </a:solidFill>
          <a:ln w="381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u="sng" dirty="0">
                <a:solidFill>
                  <a:schemeClr val="accent2"/>
                </a:solidFill>
              </a:rPr>
              <a:t>Output:</a:t>
            </a:r>
          </a:p>
          <a:p>
            <a:pPr>
              <a:spcBef>
                <a:spcPct val="50000"/>
              </a:spcBef>
            </a:pPr>
            <a:endParaRPr lang="en-US" altLang="en-US" sz="2400" u="sng" dirty="0">
              <a:solidFill>
                <a:schemeClr val="accent2"/>
              </a:solidFill>
            </a:endParaRPr>
          </a:p>
          <a:p>
            <a:r>
              <a:rPr lang="en-US" altLang="en-US" sz="1800" dirty="0"/>
              <a:t>10 is stored in location 3221224908</a:t>
            </a:r>
          </a:p>
          <a:p>
            <a:r>
              <a:rPr lang="en-US" altLang="en-US" sz="1800" dirty="0"/>
              <a:t>10 is stored in location 3221224908</a:t>
            </a:r>
          </a:p>
          <a:p>
            <a:r>
              <a:rPr lang="en-US" altLang="en-US" sz="1800" dirty="0"/>
              <a:t>10 is stored in location 3221224908</a:t>
            </a:r>
          </a:p>
          <a:p>
            <a:r>
              <a:rPr lang="en-US" altLang="en-US" sz="1800" dirty="0"/>
              <a:t>10 is stored in location 3221224908</a:t>
            </a:r>
          </a:p>
          <a:p>
            <a:r>
              <a:rPr lang="en-US" altLang="en-US" sz="1800" dirty="0"/>
              <a:t>3221224908 is stored in location 3221224900</a:t>
            </a:r>
          </a:p>
          <a:p>
            <a:r>
              <a:rPr lang="en-US" altLang="en-US" sz="1800" dirty="0"/>
              <a:t>10 is stored in location 3221224904</a:t>
            </a:r>
          </a:p>
          <a:p>
            <a:endParaRPr lang="en-US" altLang="en-US" sz="1800" dirty="0"/>
          </a:p>
          <a:p>
            <a:r>
              <a:rPr lang="en-US" altLang="en-US" sz="1800" dirty="0"/>
              <a:t>Now x = 25 </a:t>
            </a:r>
          </a:p>
        </p:txBody>
      </p:sp>
      <p:sp>
        <p:nvSpPr>
          <p:cNvPr id="249860" name="Text Box 4"/>
          <p:cNvSpPr txBox="1">
            <a:spLocks noChangeArrowheads="1"/>
          </p:cNvSpPr>
          <p:nvPr/>
        </p:nvSpPr>
        <p:spPr bwMode="auto">
          <a:xfrm>
            <a:off x="5486400" y="1524000"/>
            <a:ext cx="3429000" cy="1349375"/>
          </a:xfrm>
          <a:prstGeom prst="rect">
            <a:avLst/>
          </a:prstGeom>
          <a:solidFill>
            <a:srgbClr val="FFCC99"/>
          </a:solidFill>
          <a:ln w="38100">
            <a:solidFill>
              <a:srgbClr val="00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chemeClr val="accent2"/>
                </a:solidFill>
              </a:rPr>
              <a:t>Address of x:</a:t>
            </a:r>
            <a:r>
              <a:rPr lang="en-US" altLang="en-US">
                <a:solidFill>
                  <a:srgbClr val="FF0000"/>
                </a:solidFill>
              </a:rPr>
              <a:t>     3221224908</a:t>
            </a:r>
          </a:p>
          <a:p>
            <a:pPr>
              <a:spcBef>
                <a:spcPct val="50000"/>
              </a:spcBef>
            </a:pPr>
            <a:r>
              <a:rPr lang="en-US" altLang="en-US">
                <a:solidFill>
                  <a:schemeClr val="accent2"/>
                </a:solidFill>
              </a:rPr>
              <a:t>Address of y:</a:t>
            </a:r>
            <a:r>
              <a:rPr lang="en-US" altLang="en-US">
                <a:solidFill>
                  <a:srgbClr val="FF0000"/>
                </a:solidFill>
              </a:rPr>
              <a:t>     3221224904</a:t>
            </a:r>
          </a:p>
          <a:p>
            <a:pPr>
              <a:spcBef>
                <a:spcPct val="50000"/>
              </a:spcBef>
            </a:pPr>
            <a:r>
              <a:rPr lang="en-US" altLang="en-US">
                <a:solidFill>
                  <a:schemeClr val="accent2"/>
                </a:solidFill>
              </a:rPr>
              <a:t>Address of ptr:</a:t>
            </a:r>
            <a:r>
              <a:rPr lang="en-US" altLang="en-US">
                <a:solidFill>
                  <a:srgbClr val="FF0000"/>
                </a:solidFill>
              </a:rPr>
              <a:t>  3221224900</a:t>
            </a:r>
          </a:p>
        </p:txBody>
      </p:sp>
    </p:spTree>
    <p:extLst>
      <p:ext uri="{BB962C8B-B14F-4D97-AF65-F5344CB8AC3E}">
        <p14:creationId xmlns:p14="http://schemas.microsoft.com/office/powerpoint/2010/main" val="51781848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29022"/>
          </a:xfrm>
        </p:spPr>
        <p:txBody>
          <a:bodyPr/>
          <a:lstStyle/>
          <a:p>
            <a:r>
              <a:rPr lang="en-US" dirty="0" smtClean="0"/>
              <a:t>Types of pointers</a:t>
            </a:r>
            <a:endParaRPr lang="en-US" dirty="0"/>
          </a:p>
        </p:txBody>
      </p:sp>
      <p:sp>
        <p:nvSpPr>
          <p:cNvPr id="7" name="TextBox 6"/>
          <p:cNvSpPr txBox="1"/>
          <p:nvPr/>
        </p:nvSpPr>
        <p:spPr>
          <a:xfrm>
            <a:off x="-10886" y="1138926"/>
            <a:ext cx="8001000" cy="738664"/>
          </a:xfrm>
          <a:prstGeom prst="rect">
            <a:avLst/>
          </a:prstGeom>
          <a:noFill/>
        </p:spPr>
        <p:txBody>
          <a:bodyPr wrap="square" rtlCol="0">
            <a:spAutoFit/>
          </a:bodyPr>
          <a:lstStyle/>
          <a:p>
            <a:r>
              <a:rPr lang="en-US" sz="2400" b="1" dirty="0"/>
              <a:t>Dangling Pointer</a:t>
            </a:r>
          </a:p>
          <a:p>
            <a:endParaRPr lang="en-US" dirty="0"/>
          </a:p>
        </p:txBody>
      </p:sp>
      <p:sp>
        <p:nvSpPr>
          <p:cNvPr id="8" name="Rectangle 7"/>
          <p:cNvSpPr/>
          <p:nvPr/>
        </p:nvSpPr>
        <p:spPr>
          <a:xfrm>
            <a:off x="21771" y="1877590"/>
            <a:ext cx="8610600" cy="1200329"/>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Arial" panose="020B0604020202020204" pitchFamily="34" charset="0"/>
              </a:rPr>
              <a:t>Dangling pointers are pointers that pointing to a memory location that has been deleted (or freed</a:t>
            </a:r>
            <a:r>
              <a:rPr lang="en-US" dirty="0" smtClean="0">
                <a:solidFill>
                  <a:srgbClr val="000000"/>
                </a:solidFill>
                <a:latin typeface="Arial" panose="020B0604020202020204" pitchFamily="34" charset="0"/>
              </a:rPr>
              <a:t>).</a:t>
            </a:r>
          </a:p>
          <a:p>
            <a:pPr algn="just">
              <a:buFont typeface="Arial" panose="020B0604020202020204" pitchFamily="34" charset="0"/>
              <a:buChar char="•"/>
            </a:pPr>
            <a:r>
              <a:rPr lang="en-US" dirty="0"/>
              <a:t>The pointers pointing to a deallocated memory block are known as Dangling Pointers.</a:t>
            </a:r>
            <a:endParaRPr lang="en-US" dirty="0">
              <a:solidFill>
                <a:srgbClr val="000000"/>
              </a:solidFill>
              <a:latin typeface="Arial" panose="020B0604020202020204" pitchFamily="34" charset="0"/>
            </a:endParaRPr>
          </a:p>
        </p:txBody>
      </p:sp>
      <p:pic>
        <p:nvPicPr>
          <p:cNvPr id="1039" name="Picture 15" descr="https://embetronicx.com/wp-content/uploads/2017/10/Dangling-Pointer.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683" y="3016483"/>
            <a:ext cx="5438775"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772" y="4953000"/>
            <a:ext cx="8741228" cy="646331"/>
          </a:xfrm>
          <a:prstGeom prst="rect">
            <a:avLst/>
          </a:prstGeom>
          <a:noFill/>
        </p:spPr>
        <p:txBody>
          <a:bodyPr wrap="square" rtlCol="0">
            <a:spAutoFit/>
          </a:bodyPr>
          <a:lstStyle/>
          <a:p>
            <a:r>
              <a:rPr lang="en-US" dirty="0"/>
              <a:t>T</a:t>
            </a:r>
            <a:r>
              <a:rPr lang="en-US" dirty="0" smtClean="0"/>
              <a:t>here </a:t>
            </a:r>
            <a:r>
              <a:rPr lang="en-US" dirty="0"/>
              <a:t>are ways to avoid Dangling Pointer Problems like assigning NULL to the pointer when the memory gets deallocated </a:t>
            </a:r>
          </a:p>
        </p:txBody>
      </p:sp>
    </p:spTree>
    <p:extLst>
      <p:ext uri="{BB962C8B-B14F-4D97-AF65-F5344CB8AC3E}">
        <p14:creationId xmlns:p14="http://schemas.microsoft.com/office/powerpoint/2010/main" val="304425410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382000" cy="6124754"/>
          </a:xfrm>
          <a:prstGeom prst="rect">
            <a:avLst/>
          </a:prstGeom>
          <a:noFill/>
        </p:spPr>
        <p:txBody>
          <a:bodyPr wrap="square" rtlCol="0">
            <a:spAutoFit/>
          </a:bodyPr>
          <a:lstStyle/>
          <a:p>
            <a:pPr algn="just"/>
            <a:r>
              <a:rPr lang="en-US" sz="2800" dirty="0"/>
              <a:t>Dangling pointer occurs at the time of the object destruction when the object is deleted or de-allocated from memory without modifying the value of the </a:t>
            </a:r>
            <a:r>
              <a:rPr lang="en-US" sz="2800" dirty="0" smtClean="0"/>
              <a:t>pointer. </a:t>
            </a:r>
            <a:r>
              <a:rPr lang="en-US" sz="2800" dirty="0"/>
              <a:t>In this case, the pointer is pointing to the memory, which is de-allocated. </a:t>
            </a:r>
            <a:endParaRPr lang="en-US" sz="2800" dirty="0" smtClean="0"/>
          </a:p>
          <a:p>
            <a:pPr algn="just"/>
            <a:endParaRPr lang="en-US" sz="2800" dirty="0"/>
          </a:p>
          <a:p>
            <a:pPr algn="just"/>
            <a:r>
              <a:rPr lang="en-US" sz="2800" dirty="0" smtClean="0"/>
              <a:t>The </a:t>
            </a:r>
            <a:r>
              <a:rPr lang="en-US" sz="2800" dirty="0"/>
              <a:t>dangling pointer can point to the memory, which contains either the program code or the code of the operating system</a:t>
            </a:r>
            <a:r>
              <a:rPr lang="en-US" sz="2800" dirty="0" smtClean="0"/>
              <a:t>.</a:t>
            </a:r>
          </a:p>
          <a:p>
            <a:pPr algn="just"/>
            <a:r>
              <a:rPr lang="en-US" sz="2800" dirty="0" smtClean="0"/>
              <a:t> </a:t>
            </a:r>
            <a:r>
              <a:rPr lang="en-US" sz="2800" dirty="0"/>
              <a:t>If we assign the value to this pointer, then it overwrites the value of the program code or operating system instructions; in such cases, the program will show the undesirable result or may even crash.</a:t>
            </a:r>
          </a:p>
        </p:txBody>
      </p:sp>
    </p:spTree>
    <p:extLst>
      <p:ext uri="{BB962C8B-B14F-4D97-AF65-F5344CB8AC3E}">
        <p14:creationId xmlns:p14="http://schemas.microsoft.com/office/powerpoint/2010/main" val="295939570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305800" cy="6186309"/>
          </a:xfrm>
          <a:prstGeom prst="rect">
            <a:avLst/>
          </a:prstGeom>
          <a:noFill/>
        </p:spPr>
        <p:txBody>
          <a:bodyPr wrap="square" rtlCol="0">
            <a:spAutoFit/>
          </a:bodyPr>
          <a:lstStyle/>
          <a:p>
            <a:pPr algn="just"/>
            <a:r>
              <a:rPr lang="en-US" sz="2400" dirty="0" smtClean="0">
                <a:latin typeface="+mj-lt"/>
              </a:rPr>
              <a:t>In Dynamic Memory Allocation, generally, we use </a:t>
            </a:r>
            <a:r>
              <a:rPr lang="en-US" sz="2400" dirty="0" err="1" smtClean="0">
                <a:latin typeface="+mj-lt"/>
              </a:rPr>
              <a:t>malloc</a:t>
            </a:r>
            <a:r>
              <a:rPr lang="en-US" sz="2400" dirty="0" smtClean="0">
                <a:latin typeface="+mj-lt"/>
              </a:rPr>
              <a:t>(), </a:t>
            </a:r>
            <a:r>
              <a:rPr lang="en-US" sz="2400" dirty="0" err="1" smtClean="0">
                <a:latin typeface="+mj-lt"/>
              </a:rPr>
              <a:t>calloc</a:t>
            </a:r>
            <a:r>
              <a:rPr lang="en-US" sz="2400" dirty="0" smtClean="0">
                <a:latin typeface="+mj-lt"/>
              </a:rPr>
              <a:t>() functions to allocate a memory block and free() function to deallocate a memory block in C Language. once we deallocate a memory block using the free() function, a Dangling Pointer is generated.</a:t>
            </a:r>
          </a:p>
          <a:p>
            <a:endParaRPr lang="en-US" sz="2400" dirty="0" smtClean="0">
              <a:latin typeface="+mj-lt"/>
            </a:endParaRPr>
          </a:p>
          <a:p>
            <a:r>
              <a:rPr lang="en-US" sz="2400" dirty="0" smtClean="0">
                <a:latin typeface="+mj-lt"/>
              </a:rPr>
              <a:t>#include&lt;</a:t>
            </a:r>
            <a:r>
              <a:rPr lang="en-US" sz="2400" dirty="0" err="1" smtClean="0">
                <a:latin typeface="+mj-lt"/>
              </a:rPr>
              <a:t>stdio.h</a:t>
            </a:r>
            <a:r>
              <a:rPr lang="en-US" sz="2400" dirty="0" smtClean="0">
                <a:latin typeface="+mj-lt"/>
              </a:rPr>
              <a:t>&gt;</a:t>
            </a:r>
          </a:p>
          <a:p>
            <a:r>
              <a:rPr lang="en-US" sz="2400" dirty="0" smtClean="0">
                <a:latin typeface="+mj-lt"/>
              </a:rPr>
              <a:t>#include&lt;</a:t>
            </a:r>
            <a:r>
              <a:rPr lang="en-US" sz="2400" dirty="0" err="1" smtClean="0">
                <a:latin typeface="+mj-lt"/>
              </a:rPr>
              <a:t>stdlib.h</a:t>
            </a:r>
            <a:r>
              <a:rPr lang="en-US" sz="2400" dirty="0" smtClean="0">
                <a:latin typeface="+mj-lt"/>
              </a:rPr>
              <a:t>&gt;                //for free() function</a:t>
            </a:r>
          </a:p>
          <a:p>
            <a:r>
              <a:rPr lang="en-US" sz="2400" dirty="0" err="1" smtClean="0">
                <a:latin typeface="+mj-lt"/>
              </a:rPr>
              <a:t>int</a:t>
            </a:r>
            <a:r>
              <a:rPr lang="en-US" sz="2400" dirty="0" smtClean="0">
                <a:latin typeface="+mj-lt"/>
              </a:rPr>
              <a:t> main()</a:t>
            </a:r>
          </a:p>
          <a:p>
            <a:r>
              <a:rPr lang="en-US" sz="2400" dirty="0" smtClean="0">
                <a:latin typeface="+mj-lt"/>
              </a:rPr>
              <a:t>{      </a:t>
            </a:r>
          </a:p>
          <a:p>
            <a:r>
              <a:rPr lang="en-US" sz="2400" dirty="0" smtClean="0">
                <a:latin typeface="+mj-lt"/>
              </a:rPr>
              <a:t>  </a:t>
            </a:r>
            <a:r>
              <a:rPr lang="en-US" sz="2400" dirty="0" err="1" smtClean="0">
                <a:latin typeface="+mj-lt"/>
              </a:rPr>
              <a:t>int</a:t>
            </a:r>
            <a:r>
              <a:rPr lang="en-US" sz="2400" dirty="0" smtClean="0">
                <a:latin typeface="+mj-lt"/>
              </a:rPr>
              <a:t> *</a:t>
            </a:r>
            <a:r>
              <a:rPr lang="en-US" sz="2400" dirty="0" err="1" smtClean="0">
                <a:latin typeface="+mj-lt"/>
              </a:rPr>
              <a:t>ptr</a:t>
            </a:r>
            <a:r>
              <a:rPr lang="en-US" sz="2400" dirty="0" smtClean="0">
                <a:latin typeface="+mj-lt"/>
              </a:rPr>
              <a:t> = (</a:t>
            </a:r>
            <a:r>
              <a:rPr lang="en-US" sz="2400" dirty="0" err="1" smtClean="0">
                <a:latin typeface="+mj-lt"/>
              </a:rPr>
              <a:t>int</a:t>
            </a:r>
            <a:r>
              <a:rPr lang="en-US" sz="2400" dirty="0" smtClean="0">
                <a:latin typeface="+mj-lt"/>
              </a:rPr>
              <a:t> *)</a:t>
            </a:r>
            <a:r>
              <a:rPr lang="en-US" sz="2400" dirty="0" err="1" smtClean="0">
                <a:latin typeface="+mj-lt"/>
              </a:rPr>
              <a:t>malloc</a:t>
            </a:r>
            <a:r>
              <a:rPr lang="en-US" sz="2400" dirty="0" smtClean="0">
                <a:latin typeface="+mj-lt"/>
              </a:rPr>
              <a:t>(</a:t>
            </a:r>
            <a:r>
              <a:rPr lang="en-US" sz="2400" dirty="0" err="1" smtClean="0">
                <a:latin typeface="+mj-lt"/>
              </a:rPr>
              <a:t>sizeof</a:t>
            </a:r>
            <a:r>
              <a:rPr lang="en-US" sz="2400" dirty="0" smtClean="0">
                <a:latin typeface="+mj-lt"/>
              </a:rPr>
              <a:t>(</a:t>
            </a:r>
            <a:r>
              <a:rPr lang="en-US" sz="2400" dirty="0" err="1" smtClean="0">
                <a:latin typeface="+mj-lt"/>
              </a:rPr>
              <a:t>int</a:t>
            </a:r>
            <a:r>
              <a:rPr lang="en-US" sz="2400" dirty="0" smtClean="0">
                <a:latin typeface="+mj-lt"/>
              </a:rPr>
              <a:t>));        // normal pointer    </a:t>
            </a:r>
          </a:p>
          <a:p>
            <a:r>
              <a:rPr lang="en-US" sz="2400" dirty="0" smtClean="0">
                <a:latin typeface="+mj-lt"/>
              </a:rPr>
              <a:t>*</a:t>
            </a:r>
            <a:r>
              <a:rPr lang="en-US" sz="2400" dirty="0" err="1" smtClean="0">
                <a:latin typeface="+mj-lt"/>
              </a:rPr>
              <a:t>ptr</a:t>
            </a:r>
            <a:r>
              <a:rPr lang="en-US" sz="2400" dirty="0" smtClean="0">
                <a:latin typeface="+mj-lt"/>
              </a:rPr>
              <a:t> = 10;    </a:t>
            </a:r>
          </a:p>
          <a:p>
            <a:r>
              <a:rPr lang="en-US" sz="2400" dirty="0" smtClean="0">
                <a:latin typeface="+mj-lt"/>
              </a:rPr>
              <a:t>free(</a:t>
            </a:r>
            <a:r>
              <a:rPr lang="en-US" sz="2400" dirty="0" err="1" smtClean="0">
                <a:latin typeface="+mj-lt"/>
              </a:rPr>
              <a:t>ptr</a:t>
            </a:r>
            <a:r>
              <a:rPr lang="en-US" sz="2400" dirty="0" smtClean="0">
                <a:latin typeface="+mj-lt"/>
              </a:rPr>
              <a:t>);    // </a:t>
            </a:r>
            <a:r>
              <a:rPr lang="en-US" sz="2400" dirty="0" err="1" smtClean="0">
                <a:solidFill>
                  <a:srgbClr val="00B0F0"/>
                </a:solidFill>
                <a:latin typeface="+mj-lt"/>
              </a:rPr>
              <a:t>ptr</a:t>
            </a:r>
            <a:r>
              <a:rPr lang="en-US" sz="2400" dirty="0" smtClean="0">
                <a:solidFill>
                  <a:srgbClr val="00B0F0"/>
                </a:solidFill>
                <a:latin typeface="+mj-lt"/>
              </a:rPr>
              <a:t> acts as a dangling pointer   </a:t>
            </a:r>
          </a:p>
          <a:p>
            <a:r>
              <a:rPr lang="en-US" sz="2400" dirty="0" smtClean="0">
                <a:solidFill>
                  <a:srgbClr val="00B0F0"/>
                </a:solidFill>
                <a:latin typeface="+mj-lt"/>
              </a:rPr>
              <a:t> </a:t>
            </a:r>
          </a:p>
          <a:p>
            <a:r>
              <a:rPr lang="en-US" sz="2400" dirty="0" err="1" smtClean="0">
                <a:latin typeface="+mj-lt"/>
              </a:rPr>
              <a:t>printf</a:t>
            </a:r>
            <a:r>
              <a:rPr lang="en-US" sz="2400" dirty="0" smtClean="0">
                <a:latin typeface="+mj-lt"/>
              </a:rPr>
              <a:t>("%d", *</a:t>
            </a:r>
            <a:r>
              <a:rPr lang="en-US" sz="2400" dirty="0" err="1" smtClean="0">
                <a:latin typeface="+mj-lt"/>
              </a:rPr>
              <a:t>ptr</a:t>
            </a:r>
            <a:r>
              <a:rPr lang="en-US" sz="2400" dirty="0" smtClean="0">
                <a:latin typeface="+mj-lt"/>
              </a:rPr>
              <a:t>); // prints garbage value in the output console   </a:t>
            </a:r>
          </a:p>
          <a:p>
            <a:endParaRPr lang="en-US" dirty="0"/>
          </a:p>
          <a:p>
            <a:r>
              <a:rPr lang="en-US" dirty="0" smtClean="0"/>
              <a:t>}</a:t>
            </a:r>
            <a:endParaRPr lang="en-US" dirty="0"/>
          </a:p>
        </p:txBody>
      </p:sp>
    </p:spTree>
    <p:extLst>
      <p:ext uri="{BB962C8B-B14F-4D97-AF65-F5344CB8AC3E}">
        <p14:creationId xmlns:p14="http://schemas.microsoft.com/office/powerpoint/2010/main" val="402759657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48377"/>
            <a:ext cx="4572000" cy="2585323"/>
          </a:xfrm>
          <a:prstGeom prst="rect">
            <a:avLst/>
          </a:prstGeom>
        </p:spPr>
        <p:txBody>
          <a:bodyPr>
            <a:spAutoFit/>
          </a:bodyPr>
          <a:lstStyle/>
          <a:p>
            <a:pPr algn="just">
              <a:buFont typeface="+mj-lt"/>
              <a:buAutoNum type="arabicPeriod"/>
            </a:pPr>
            <a:r>
              <a:rPr lang="en-US" dirty="0">
                <a:solidFill>
                  <a:srgbClr val="000000"/>
                </a:solidFill>
                <a:latin typeface="inter-regular"/>
              </a:rPr>
              <a:t>#include &lt;</a:t>
            </a:r>
            <a:r>
              <a:rPr lang="en-US" dirty="0" err="1">
                <a:solidFill>
                  <a:srgbClr val="000000"/>
                </a:solidFill>
                <a:latin typeface="inter-regular"/>
              </a:rPr>
              <a:t>stdio.h</a:t>
            </a:r>
            <a:r>
              <a:rPr lang="en-US" dirty="0">
                <a:solidFill>
                  <a:srgbClr val="000000"/>
                </a:solidFill>
                <a:latin typeface="inter-regular"/>
              </a:rPr>
              <a:t>&gt;  </a:t>
            </a:r>
          </a:p>
          <a:p>
            <a:pPr algn="just">
              <a:buFont typeface="+mj-lt"/>
              <a:buAutoNum type="arabicPeriod"/>
            </a:pPr>
            <a:r>
              <a:rPr lang="en-US" b="1" dirty="0" err="1">
                <a:solidFill>
                  <a:srgbClr val="006699"/>
                </a:solidFill>
                <a:latin typeface="inter-regular"/>
              </a:rPr>
              <a:t>int</a:t>
            </a:r>
            <a:r>
              <a:rPr lang="en-US" dirty="0">
                <a:solidFill>
                  <a:srgbClr val="000000"/>
                </a:solidFill>
                <a:latin typeface="inter-regular"/>
              </a:rPr>
              <a:t> main()  </a:t>
            </a:r>
          </a:p>
          <a:p>
            <a:pPr algn="just">
              <a:buFont typeface="+mj-lt"/>
              <a:buAutoNum type="arabicPeriod"/>
            </a:pPr>
            <a:r>
              <a:rPr lang="en-US" dirty="0">
                <a:solidFill>
                  <a:srgbClr val="000000"/>
                </a:solidFill>
                <a:latin typeface="inter-regular"/>
              </a:rPr>
              <a:t>{  </a:t>
            </a:r>
          </a:p>
          <a:p>
            <a:pPr algn="just">
              <a:buFont typeface="+mj-lt"/>
              <a:buAutoNum type="arabicPeriod"/>
            </a:pPr>
            <a:r>
              <a:rPr lang="en-US" dirty="0">
                <a:solidFill>
                  <a:srgbClr val="000000"/>
                </a:solidFill>
                <a:latin typeface="inter-regular"/>
              </a:rPr>
              <a:t>   </a:t>
            </a:r>
            <a:r>
              <a:rPr lang="en-US" b="1" dirty="0" err="1">
                <a:solidFill>
                  <a:srgbClr val="006699"/>
                </a:solidFill>
                <a:latin typeface="inter-regular"/>
              </a:rPr>
              <a:t>int</a:t>
            </a:r>
            <a:r>
              <a:rPr lang="en-US" dirty="0">
                <a:solidFill>
                  <a:srgbClr val="000000"/>
                </a:solidFill>
                <a:latin typeface="inter-regular"/>
              </a:rPr>
              <a:t> *</a:t>
            </a:r>
            <a:r>
              <a:rPr lang="en-US" dirty="0" err="1">
                <a:solidFill>
                  <a:srgbClr val="000000"/>
                </a:solidFill>
                <a:latin typeface="inter-regular"/>
              </a:rPr>
              <a:t>ptr</a:t>
            </a:r>
            <a:r>
              <a:rPr lang="en-US" dirty="0">
                <a:solidFill>
                  <a:srgbClr val="000000"/>
                </a:solidFill>
                <a:latin typeface="inter-regular"/>
              </a:rPr>
              <a:t>=(</a:t>
            </a:r>
            <a:r>
              <a:rPr lang="en-US" b="1" dirty="0" err="1">
                <a:solidFill>
                  <a:srgbClr val="006699"/>
                </a:solidFill>
                <a:latin typeface="inter-regular"/>
              </a:rPr>
              <a:t>int</a:t>
            </a:r>
            <a:r>
              <a:rPr lang="en-US" dirty="0">
                <a:solidFill>
                  <a:srgbClr val="000000"/>
                </a:solidFill>
                <a:latin typeface="inter-regular"/>
              </a:rPr>
              <a:t> *)</a:t>
            </a:r>
            <a:r>
              <a:rPr lang="en-US" dirty="0" err="1">
                <a:solidFill>
                  <a:srgbClr val="000000"/>
                </a:solidFill>
                <a:latin typeface="inter-regular"/>
              </a:rPr>
              <a:t>malloc</a:t>
            </a:r>
            <a:r>
              <a:rPr lang="en-US" dirty="0">
                <a:solidFill>
                  <a:srgbClr val="000000"/>
                </a:solidFill>
                <a:latin typeface="inter-regular"/>
              </a:rPr>
              <a:t>(</a:t>
            </a:r>
            <a:r>
              <a:rPr lang="en-US" dirty="0" err="1">
                <a:solidFill>
                  <a:srgbClr val="000000"/>
                </a:solidFill>
                <a:latin typeface="inter-regular"/>
              </a:rPr>
              <a:t>sizeof</a:t>
            </a:r>
            <a:r>
              <a:rPr lang="en-US" dirty="0">
                <a:solidFill>
                  <a:srgbClr val="000000"/>
                </a:solidFill>
                <a:latin typeface="inter-regular"/>
              </a:rPr>
              <a:t>(</a:t>
            </a:r>
            <a:r>
              <a:rPr lang="en-US" b="1" dirty="0" err="1">
                <a:solidFill>
                  <a:srgbClr val="006699"/>
                </a:solidFill>
                <a:latin typeface="inter-regular"/>
              </a:rPr>
              <a:t>int</a:t>
            </a:r>
            <a:r>
              <a:rPr lang="en-US" dirty="0">
                <a:solidFill>
                  <a:srgbClr val="000000"/>
                </a:solidFill>
                <a:latin typeface="inter-regular"/>
              </a:rPr>
              <a:t>));  </a:t>
            </a:r>
          </a:p>
          <a:p>
            <a:pPr algn="just">
              <a:buFont typeface="+mj-lt"/>
              <a:buAutoNum type="arabicPeriod"/>
            </a:pPr>
            <a:r>
              <a:rPr lang="en-US" dirty="0">
                <a:solidFill>
                  <a:srgbClr val="000000"/>
                </a:solidFill>
                <a:latin typeface="inter-regular"/>
              </a:rPr>
              <a:t>   </a:t>
            </a:r>
            <a:r>
              <a:rPr lang="en-US" b="1" dirty="0" err="1">
                <a:solidFill>
                  <a:srgbClr val="006699"/>
                </a:solidFill>
                <a:latin typeface="inter-regular"/>
              </a:rPr>
              <a:t>int</a:t>
            </a:r>
            <a:r>
              <a:rPr lang="en-US" dirty="0">
                <a:solidFill>
                  <a:srgbClr val="000000"/>
                </a:solidFill>
                <a:latin typeface="inter-regular"/>
              </a:rPr>
              <a:t> a=</a:t>
            </a:r>
            <a:r>
              <a:rPr lang="en-US" dirty="0">
                <a:solidFill>
                  <a:srgbClr val="C00000"/>
                </a:solidFill>
                <a:latin typeface="inter-regular"/>
              </a:rPr>
              <a:t>560</a:t>
            </a:r>
            <a:r>
              <a:rPr lang="en-US" dirty="0">
                <a:solidFill>
                  <a:srgbClr val="000000"/>
                </a:solidFill>
                <a:latin typeface="inter-regular"/>
              </a:rPr>
              <a:t>;  </a:t>
            </a:r>
          </a:p>
          <a:p>
            <a:pPr algn="just">
              <a:buFont typeface="+mj-lt"/>
              <a:buAutoNum type="arabicPeriod"/>
            </a:pPr>
            <a:r>
              <a:rPr lang="en-US" dirty="0">
                <a:solidFill>
                  <a:srgbClr val="000000"/>
                </a:solidFill>
                <a:latin typeface="inter-regular"/>
              </a:rPr>
              <a:t>   </a:t>
            </a:r>
            <a:r>
              <a:rPr lang="en-US" dirty="0" err="1">
                <a:solidFill>
                  <a:srgbClr val="000000"/>
                </a:solidFill>
                <a:latin typeface="inter-regular"/>
              </a:rPr>
              <a:t>ptr</a:t>
            </a:r>
            <a:r>
              <a:rPr lang="en-US" dirty="0">
                <a:solidFill>
                  <a:srgbClr val="000000"/>
                </a:solidFill>
                <a:latin typeface="inter-regular"/>
              </a:rPr>
              <a:t>=&amp;a;  </a:t>
            </a:r>
          </a:p>
          <a:p>
            <a:pPr algn="just">
              <a:buFont typeface="+mj-lt"/>
              <a:buAutoNum type="arabicPeriod"/>
            </a:pPr>
            <a:r>
              <a:rPr lang="en-US" dirty="0">
                <a:solidFill>
                  <a:srgbClr val="000000"/>
                </a:solidFill>
                <a:latin typeface="inter-regular"/>
              </a:rPr>
              <a:t>   free(</a:t>
            </a:r>
            <a:r>
              <a:rPr lang="en-US" dirty="0" err="1">
                <a:solidFill>
                  <a:srgbClr val="000000"/>
                </a:solidFill>
                <a:latin typeface="inter-regular"/>
              </a:rPr>
              <a:t>ptr</a:t>
            </a:r>
            <a:r>
              <a:rPr lang="en-US" dirty="0">
                <a:solidFill>
                  <a:srgbClr val="000000"/>
                </a:solidFill>
                <a:latin typeface="inter-regular"/>
              </a:rPr>
              <a:t>);  </a:t>
            </a:r>
          </a:p>
          <a:p>
            <a:pPr algn="just">
              <a:buFont typeface="+mj-lt"/>
              <a:buAutoNum type="arabicPeriod"/>
            </a:pPr>
            <a:r>
              <a:rPr lang="en-US" dirty="0">
                <a:solidFill>
                  <a:srgbClr val="000000"/>
                </a:solidFill>
                <a:latin typeface="inter-regular"/>
              </a:rPr>
              <a:t>   </a:t>
            </a:r>
            <a:r>
              <a:rPr lang="en-US" b="1" dirty="0">
                <a:solidFill>
                  <a:srgbClr val="006699"/>
                </a:solidFill>
                <a:latin typeface="inter-regular"/>
              </a:rPr>
              <a:t>return</a:t>
            </a:r>
            <a:r>
              <a:rPr lang="en-US" dirty="0">
                <a:solidFill>
                  <a:srgbClr val="000000"/>
                </a:solidFill>
                <a:latin typeface="inter-regular"/>
              </a:rPr>
              <a:t> </a:t>
            </a:r>
            <a:r>
              <a:rPr lang="en-US" dirty="0">
                <a:solidFill>
                  <a:srgbClr val="C00000"/>
                </a:solidFill>
                <a:latin typeface="inter-regular"/>
              </a:rPr>
              <a:t>0</a:t>
            </a:r>
            <a:r>
              <a:rPr lang="en-US" dirty="0">
                <a:solidFill>
                  <a:srgbClr val="000000"/>
                </a:solidFill>
                <a:latin typeface="inter-regular"/>
              </a:rPr>
              <a:t>;  </a:t>
            </a:r>
          </a:p>
          <a:p>
            <a:pPr algn="just">
              <a:buFont typeface="+mj-lt"/>
              <a:buAutoNum type="arabicPeriod"/>
            </a:pPr>
            <a:r>
              <a:rPr lang="en-US" dirty="0">
                <a:solidFill>
                  <a:srgbClr val="000000"/>
                </a:solidFill>
                <a:latin typeface="inter-regular"/>
              </a:rPr>
              <a:t>}  </a:t>
            </a:r>
          </a:p>
        </p:txBody>
      </p:sp>
      <p:pic>
        <p:nvPicPr>
          <p:cNvPr id="1026" name="Picture 2" descr="Dangling Pointer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436" y="1447800"/>
            <a:ext cx="4591050"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06257" y="348377"/>
            <a:ext cx="4572000" cy="923330"/>
          </a:xfrm>
          <a:prstGeom prst="rect">
            <a:avLst/>
          </a:prstGeom>
        </p:spPr>
        <p:txBody>
          <a:bodyPr>
            <a:spAutoFit/>
          </a:bodyPr>
          <a:lstStyle/>
          <a:p>
            <a:r>
              <a:rPr lang="en-US" b="1" dirty="0" err="1">
                <a:solidFill>
                  <a:srgbClr val="333333"/>
                </a:solidFill>
                <a:latin typeface="inter-bold"/>
              </a:rPr>
              <a:t>int</a:t>
            </a:r>
            <a:r>
              <a:rPr lang="en-US" b="1" dirty="0">
                <a:solidFill>
                  <a:srgbClr val="333333"/>
                </a:solidFill>
                <a:latin typeface="inter-bold"/>
              </a:rPr>
              <a:t> *</a:t>
            </a:r>
            <a:r>
              <a:rPr lang="en-US" b="1" dirty="0" err="1">
                <a:solidFill>
                  <a:srgbClr val="333333"/>
                </a:solidFill>
                <a:latin typeface="inter-bold"/>
              </a:rPr>
              <a:t>ptr</a:t>
            </a:r>
            <a:r>
              <a:rPr lang="en-US" b="1" dirty="0">
                <a:solidFill>
                  <a:srgbClr val="333333"/>
                </a:solidFill>
                <a:latin typeface="inter-bold"/>
              </a:rPr>
              <a:t>=(</a:t>
            </a:r>
            <a:r>
              <a:rPr lang="en-US" b="1" dirty="0" err="1">
                <a:solidFill>
                  <a:srgbClr val="333333"/>
                </a:solidFill>
                <a:latin typeface="inter-bold"/>
              </a:rPr>
              <a:t>int</a:t>
            </a:r>
            <a:r>
              <a:rPr lang="en-US" b="1" dirty="0">
                <a:solidFill>
                  <a:srgbClr val="333333"/>
                </a:solidFill>
                <a:latin typeface="inter-bold"/>
              </a:rPr>
              <a:t> *)</a:t>
            </a:r>
            <a:r>
              <a:rPr lang="en-US" b="1" dirty="0" err="1">
                <a:solidFill>
                  <a:srgbClr val="333333"/>
                </a:solidFill>
                <a:latin typeface="inter-bold"/>
              </a:rPr>
              <a:t>malloc</a:t>
            </a:r>
            <a:r>
              <a:rPr lang="en-US" b="1" dirty="0">
                <a:solidFill>
                  <a:srgbClr val="333333"/>
                </a:solidFill>
                <a:latin typeface="inter-bold"/>
              </a:rPr>
              <a:t>(</a:t>
            </a:r>
            <a:r>
              <a:rPr lang="en-US" b="1" dirty="0" err="1">
                <a:solidFill>
                  <a:srgbClr val="333333"/>
                </a:solidFill>
                <a:latin typeface="inter-bold"/>
              </a:rPr>
              <a:t>sizeof</a:t>
            </a:r>
            <a:r>
              <a:rPr lang="en-US" b="1" dirty="0">
                <a:solidFill>
                  <a:srgbClr val="333333"/>
                </a:solidFill>
                <a:latin typeface="inter-bold"/>
              </a:rPr>
              <a:t>(</a:t>
            </a:r>
            <a:r>
              <a:rPr lang="en-US" b="1" dirty="0" err="1">
                <a:solidFill>
                  <a:srgbClr val="333333"/>
                </a:solidFill>
                <a:latin typeface="inter-bold"/>
              </a:rPr>
              <a:t>int</a:t>
            </a:r>
            <a:r>
              <a:rPr lang="en-US" b="1" dirty="0">
                <a:solidFill>
                  <a:srgbClr val="333333"/>
                </a:solidFill>
                <a:latin typeface="inter-bold"/>
              </a:rPr>
              <a:t>));</a:t>
            </a:r>
            <a:r>
              <a:rPr lang="en-US" dirty="0">
                <a:solidFill>
                  <a:srgbClr val="333333"/>
                </a:solidFill>
                <a:latin typeface="inter-regular"/>
              </a:rPr>
              <a:t> will allocate the memory with 4 bytes shown in the below image:</a:t>
            </a:r>
            <a:endParaRPr lang="en-US" dirty="0"/>
          </a:p>
        </p:txBody>
      </p:sp>
      <p:sp>
        <p:nvSpPr>
          <p:cNvPr id="5" name="Rectangle 4"/>
          <p:cNvSpPr/>
          <p:nvPr/>
        </p:nvSpPr>
        <p:spPr>
          <a:xfrm>
            <a:off x="4735286" y="2395418"/>
            <a:ext cx="4572000" cy="1477328"/>
          </a:xfrm>
          <a:prstGeom prst="rect">
            <a:avLst/>
          </a:prstGeom>
        </p:spPr>
        <p:txBody>
          <a:bodyPr>
            <a:spAutoFit/>
          </a:bodyPr>
          <a:lstStyle/>
          <a:p>
            <a:r>
              <a:rPr lang="en-US" dirty="0">
                <a:solidFill>
                  <a:srgbClr val="333333"/>
                </a:solidFill>
                <a:latin typeface="inter-regular"/>
              </a:rPr>
              <a:t>The statement </a:t>
            </a:r>
            <a:r>
              <a:rPr lang="en-US" b="1" dirty="0">
                <a:solidFill>
                  <a:srgbClr val="333333"/>
                </a:solidFill>
                <a:latin typeface="inter-bold"/>
              </a:rPr>
              <a:t>free(</a:t>
            </a:r>
            <a:r>
              <a:rPr lang="en-US" b="1" dirty="0" err="1">
                <a:solidFill>
                  <a:srgbClr val="333333"/>
                </a:solidFill>
                <a:latin typeface="inter-bold"/>
              </a:rPr>
              <a:t>ptr</a:t>
            </a:r>
            <a:r>
              <a:rPr lang="en-US" b="1" dirty="0">
                <a:solidFill>
                  <a:srgbClr val="333333"/>
                </a:solidFill>
                <a:latin typeface="inter-bold"/>
              </a:rPr>
              <a:t>)</a:t>
            </a:r>
            <a:r>
              <a:rPr lang="en-US" dirty="0">
                <a:solidFill>
                  <a:srgbClr val="333333"/>
                </a:solidFill>
                <a:latin typeface="inter-regular"/>
              </a:rPr>
              <a:t> de-allocates the </a:t>
            </a:r>
            <a:r>
              <a:rPr lang="en-US" dirty="0" smtClean="0">
                <a:solidFill>
                  <a:srgbClr val="333333"/>
                </a:solidFill>
                <a:latin typeface="inter-regular"/>
              </a:rPr>
              <a:t>memory</a:t>
            </a:r>
          </a:p>
          <a:p>
            <a:endParaRPr lang="en-US" dirty="0">
              <a:solidFill>
                <a:srgbClr val="333333"/>
              </a:solidFill>
              <a:latin typeface="inter-regular"/>
            </a:endParaRPr>
          </a:p>
          <a:p>
            <a:r>
              <a:rPr lang="en-US" dirty="0"/>
              <a:t>'</a:t>
            </a:r>
            <a:r>
              <a:rPr lang="en-US" dirty="0" err="1"/>
              <a:t>ptr</a:t>
            </a:r>
            <a:r>
              <a:rPr lang="en-US" dirty="0"/>
              <a:t>' pointer becomes dangling as it is pointing to the de-allocated memory.</a:t>
            </a:r>
          </a:p>
        </p:txBody>
      </p:sp>
      <p:pic>
        <p:nvPicPr>
          <p:cNvPr id="1028" name="Picture 4" descr="Dangling Pointers in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267200"/>
            <a:ext cx="4886325" cy="1743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3581400"/>
            <a:ext cx="3124200" cy="1477328"/>
          </a:xfrm>
          <a:prstGeom prst="rect">
            <a:avLst/>
          </a:prstGeom>
          <a:noFill/>
        </p:spPr>
        <p:txBody>
          <a:bodyPr wrap="square" rtlCol="0">
            <a:spAutoFit/>
          </a:bodyPr>
          <a:lstStyle/>
          <a:p>
            <a:r>
              <a:rPr lang="en-US" dirty="0"/>
              <a:t>If we assign the NULL value to the '</a:t>
            </a:r>
            <a:r>
              <a:rPr lang="en-US" dirty="0" err="1"/>
              <a:t>ptr</a:t>
            </a:r>
            <a:r>
              <a:rPr lang="en-US" dirty="0"/>
              <a:t>', then '</a:t>
            </a:r>
            <a:r>
              <a:rPr lang="en-US" dirty="0" err="1"/>
              <a:t>ptr</a:t>
            </a:r>
            <a:r>
              <a:rPr lang="en-US" dirty="0"/>
              <a:t>' will not point to the deleted memory. Therefore, we can say that </a:t>
            </a:r>
            <a:r>
              <a:rPr lang="en-US" dirty="0" err="1"/>
              <a:t>ptr</a:t>
            </a:r>
            <a:r>
              <a:rPr lang="en-US" dirty="0"/>
              <a:t> is not a dangling pointer,</a:t>
            </a:r>
          </a:p>
        </p:txBody>
      </p:sp>
      <p:pic>
        <p:nvPicPr>
          <p:cNvPr id="1030" name="Picture 6" descr="Dangling Pointers in 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453182"/>
            <a:ext cx="362902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6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609600"/>
            <a:ext cx="7772400" cy="1477328"/>
          </a:xfrm>
          <a:prstGeom prst="rect">
            <a:avLst/>
          </a:prstGeom>
          <a:noFill/>
        </p:spPr>
        <p:txBody>
          <a:bodyPr wrap="square" rtlCol="0">
            <a:spAutoFit/>
          </a:bodyPr>
          <a:lstStyle/>
          <a:p>
            <a:r>
              <a:rPr lang="en-US" b="1" dirty="0" err="1"/>
              <a:t>int</a:t>
            </a:r>
            <a:r>
              <a:rPr lang="en-US" dirty="0"/>
              <a:t> </a:t>
            </a:r>
            <a:r>
              <a:rPr lang="en-US" dirty="0" err="1"/>
              <a:t>x,y,z</a:t>
            </a:r>
            <a:r>
              <a:rPr lang="en-US" dirty="0"/>
              <a:t>;  </a:t>
            </a:r>
          </a:p>
          <a:p>
            <a:r>
              <a:rPr lang="en-US" b="1" dirty="0"/>
              <a:t>char</a:t>
            </a:r>
            <a:r>
              <a:rPr lang="en-US" dirty="0"/>
              <a:t> </a:t>
            </a:r>
            <a:r>
              <a:rPr lang="en-US" dirty="0" err="1"/>
              <a:t>a,b</a:t>
            </a:r>
            <a:r>
              <a:rPr lang="en-US" dirty="0"/>
              <a:t>;  </a:t>
            </a:r>
          </a:p>
          <a:p>
            <a:r>
              <a:rPr lang="en-US" b="1" dirty="0"/>
              <a:t>float</a:t>
            </a:r>
            <a:r>
              <a:rPr lang="en-US" dirty="0"/>
              <a:t> f;</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72700247"/>
              </p:ext>
            </p:extLst>
          </p:nvPr>
        </p:nvGraphicFramePr>
        <p:xfrm>
          <a:off x="1524000" y="2438400"/>
          <a:ext cx="7047908" cy="3581400"/>
        </p:xfrm>
        <a:graphic>
          <a:graphicData uri="http://schemas.openxmlformats.org/drawingml/2006/table">
            <a:tbl>
              <a:tblPr/>
              <a:tblGrid>
                <a:gridCol w="2057400">
                  <a:extLst>
                    <a:ext uri="{9D8B030D-6E8A-4147-A177-3AD203B41FA5}">
                      <a16:colId xmlns:a16="http://schemas.microsoft.com/office/drawing/2014/main" val="316767974"/>
                    </a:ext>
                  </a:extLst>
                </a:gridCol>
                <a:gridCol w="1828800">
                  <a:extLst>
                    <a:ext uri="{9D8B030D-6E8A-4147-A177-3AD203B41FA5}">
                      <a16:colId xmlns:a16="http://schemas.microsoft.com/office/drawing/2014/main" val="3179589451"/>
                    </a:ext>
                  </a:extLst>
                </a:gridCol>
                <a:gridCol w="1399731">
                  <a:extLst>
                    <a:ext uri="{9D8B030D-6E8A-4147-A177-3AD203B41FA5}">
                      <a16:colId xmlns:a16="http://schemas.microsoft.com/office/drawing/2014/main" val="321451081"/>
                    </a:ext>
                  </a:extLst>
                </a:gridCol>
                <a:gridCol w="1761977">
                  <a:extLst>
                    <a:ext uri="{9D8B030D-6E8A-4147-A177-3AD203B41FA5}">
                      <a16:colId xmlns:a16="http://schemas.microsoft.com/office/drawing/2014/main" val="1278340444"/>
                    </a:ext>
                  </a:extLst>
                </a:gridCol>
              </a:tblGrid>
              <a:tr h="0">
                <a:tc>
                  <a:txBody>
                    <a:bodyPr/>
                    <a:lstStyle/>
                    <a:p>
                      <a:pPr algn="l" fontAlgn="t"/>
                      <a:r>
                        <a:rPr lang="en-US" dirty="0">
                          <a:solidFill>
                            <a:srgbClr val="000000"/>
                          </a:solidFill>
                          <a:effectLst/>
                          <a:latin typeface="times new roman" panose="02020603050405020304" pitchFamily="18" charset="0"/>
                        </a:rPr>
                        <a:t>Valid </a:t>
                      </a:r>
                      <a:r>
                        <a:rPr lang="en-US" dirty="0" smtClean="0">
                          <a:solidFill>
                            <a:srgbClr val="000000"/>
                          </a:solidFill>
                          <a:effectLst/>
                          <a:latin typeface="times new roman" panose="02020603050405020304" pitchFamily="18" charset="0"/>
                        </a:rPr>
                        <a:t>Switch </a:t>
                      </a:r>
                      <a:endParaRPr lang="en-US" dirty="0">
                        <a:solidFill>
                          <a:srgbClr val="000000"/>
                        </a:solidFill>
                        <a:effectLst/>
                        <a:latin typeface="times new roman" panose="02020603050405020304" pitchFamily="18" charset="0"/>
                      </a:endParaRPr>
                    </a:p>
                  </a:txBody>
                  <a:tcPr marL="114300" marR="114300" marT="114300" marB="114300">
                    <a:lnL w="9525" cap="flat" cmpd="sng" algn="ctr">
                      <a:solidFill>
                        <a:srgbClr val="B04183"/>
                      </a:solidFill>
                      <a:prstDash val="solid"/>
                      <a:round/>
                      <a:headEnd type="none" w="med" len="med"/>
                      <a:tailEnd type="none" w="med" len="med"/>
                    </a:lnL>
                    <a:lnR w="9525" cap="flat" cmpd="sng" algn="ctr">
                      <a:solidFill>
                        <a:srgbClr val="B04183"/>
                      </a:solidFill>
                      <a:prstDash val="solid"/>
                      <a:round/>
                      <a:headEnd type="none" w="med" len="med"/>
                      <a:tailEnd type="none" w="med" len="med"/>
                    </a:lnR>
                    <a:lnT w="9525" cap="flat" cmpd="sng" algn="ctr">
                      <a:solidFill>
                        <a:srgbClr val="B0418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Invalid Switch</a:t>
                      </a:r>
                    </a:p>
                  </a:txBody>
                  <a:tcPr marL="114300" marR="114300" marT="114300" marB="114300">
                    <a:lnL w="9525" cap="flat" cmpd="sng" algn="ctr">
                      <a:solidFill>
                        <a:srgbClr val="B04183"/>
                      </a:solidFill>
                      <a:prstDash val="solid"/>
                      <a:round/>
                      <a:headEnd type="none" w="med" len="med"/>
                      <a:tailEnd type="none" w="med" len="med"/>
                    </a:lnL>
                    <a:lnR w="9525" cap="flat" cmpd="sng" algn="ctr">
                      <a:solidFill>
                        <a:srgbClr val="B04183"/>
                      </a:solidFill>
                      <a:prstDash val="solid"/>
                      <a:round/>
                      <a:headEnd type="none" w="med" len="med"/>
                      <a:tailEnd type="none" w="med" len="med"/>
                    </a:lnR>
                    <a:lnT w="9525" cap="flat" cmpd="sng" algn="ctr">
                      <a:solidFill>
                        <a:srgbClr val="B0418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Valid Case</a:t>
                      </a:r>
                    </a:p>
                  </a:txBody>
                  <a:tcPr marL="114300" marR="114300" marT="114300" marB="114300">
                    <a:lnL w="9525" cap="flat" cmpd="sng" algn="ctr">
                      <a:solidFill>
                        <a:srgbClr val="B04183"/>
                      </a:solidFill>
                      <a:prstDash val="solid"/>
                      <a:round/>
                      <a:headEnd type="none" w="med" len="med"/>
                      <a:tailEnd type="none" w="med" len="med"/>
                    </a:lnL>
                    <a:lnR w="9525" cap="flat" cmpd="sng" algn="ctr">
                      <a:solidFill>
                        <a:srgbClr val="B04183"/>
                      </a:solidFill>
                      <a:prstDash val="solid"/>
                      <a:round/>
                      <a:headEnd type="none" w="med" len="med"/>
                      <a:tailEnd type="none" w="med" len="med"/>
                    </a:lnR>
                    <a:lnT w="9525" cap="flat" cmpd="sng" algn="ctr">
                      <a:solidFill>
                        <a:srgbClr val="B0418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Invalid Case</a:t>
                      </a:r>
                    </a:p>
                  </a:txBody>
                  <a:tcPr marL="114300" marR="114300" marT="114300" marB="114300">
                    <a:lnL w="9525" cap="flat" cmpd="sng" algn="ctr">
                      <a:solidFill>
                        <a:srgbClr val="B04183"/>
                      </a:solidFill>
                      <a:prstDash val="solid"/>
                      <a:round/>
                      <a:headEnd type="none" w="med" len="med"/>
                      <a:tailEnd type="none" w="med" len="med"/>
                    </a:lnL>
                    <a:lnR w="9525" cap="flat" cmpd="sng" algn="ctr">
                      <a:solidFill>
                        <a:srgbClr val="B04183"/>
                      </a:solidFill>
                      <a:prstDash val="solid"/>
                      <a:round/>
                      <a:headEnd type="none" w="med" len="med"/>
                      <a:tailEnd type="none" w="med" len="med"/>
                    </a:lnR>
                    <a:lnT w="9525" cap="flat" cmpd="sng" algn="ctr">
                      <a:solidFill>
                        <a:srgbClr val="B0418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342602783"/>
                  </a:ext>
                </a:extLst>
              </a:tr>
              <a:tr h="0">
                <a:tc>
                  <a:txBody>
                    <a:bodyPr/>
                    <a:lstStyle/>
                    <a:p>
                      <a:pPr algn="just" fontAlgn="t"/>
                      <a:r>
                        <a:rPr lang="en-US">
                          <a:solidFill>
                            <a:srgbClr val="333333"/>
                          </a:solidFill>
                          <a:effectLst/>
                          <a:latin typeface="inter-regular"/>
                        </a:rPr>
                        <a:t>switch(x)</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a:solidFill>
                            <a:srgbClr val="333333"/>
                          </a:solidFill>
                          <a:effectLst/>
                          <a:latin typeface="inter-regular"/>
                        </a:rPr>
                        <a:t>switch(f)</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3</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2.5</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0708067"/>
                  </a:ext>
                </a:extLst>
              </a:tr>
              <a:tr h="0">
                <a:tc>
                  <a:txBody>
                    <a:bodyPr/>
                    <a:lstStyle/>
                    <a:p>
                      <a:pPr algn="just" fontAlgn="t"/>
                      <a:r>
                        <a:rPr lang="en-US">
                          <a:solidFill>
                            <a:srgbClr val="333333"/>
                          </a:solidFill>
                          <a:effectLst/>
                          <a:latin typeface="inter-regular"/>
                        </a:rPr>
                        <a:t>switch(x&gt;y)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switch(x+2.5)</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case 'a</a:t>
                      </a:r>
                      <a:r>
                        <a:rPr lang="en-US" dirty="0" smtClean="0">
                          <a:solidFill>
                            <a:srgbClr val="333333"/>
                          </a:solidFill>
                          <a:effectLst/>
                          <a:latin typeface="inter-regular"/>
                        </a:rPr>
                        <a:t>'</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x    </a:t>
                      </a:r>
                    </a:p>
                    <a:p>
                      <a:pPr algn="just" fontAlgn="t"/>
                      <a:endParaRPr lang="en-US" sz="1800" kern="1200" dirty="0" smtClean="0">
                        <a:solidFill>
                          <a:srgbClr val="333333"/>
                        </a:solidFill>
                        <a:effectLst/>
                        <a:latin typeface="inter-regular"/>
                        <a:ea typeface="+mn-ea"/>
                        <a:cs typeface="+mn-cs"/>
                      </a:endParaRPr>
                    </a:p>
                    <a:p>
                      <a:pPr algn="just" fontAlgn="t"/>
                      <a:r>
                        <a:rPr lang="en-US" sz="1800" kern="1200" dirty="0" smtClean="0">
                          <a:solidFill>
                            <a:schemeClr val="tx1"/>
                          </a:solidFill>
                          <a:effectLst/>
                          <a:latin typeface="+mn-lt"/>
                          <a:ea typeface="+mn-ea"/>
                          <a:cs typeface="+mn-cs"/>
                        </a:rPr>
                        <a:t>error: case label does not reduce to an integer constant</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71942931"/>
                  </a:ext>
                </a:extLst>
              </a:tr>
              <a:tr h="0">
                <a:tc>
                  <a:txBody>
                    <a:bodyPr/>
                    <a:lstStyle/>
                    <a:p>
                      <a:pPr algn="just" fontAlgn="t"/>
                      <a:r>
                        <a:rPr lang="en-US">
                          <a:solidFill>
                            <a:srgbClr val="333333"/>
                          </a:solidFill>
                          <a:effectLst/>
                          <a:latin typeface="inter-regular"/>
                        </a:rPr>
                        <a:t>switch(a+b-2)</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1+2</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x+2</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49617939"/>
                  </a:ext>
                </a:extLst>
              </a:tr>
              <a:tr h="0">
                <a:tc>
                  <a:txBody>
                    <a:bodyPr/>
                    <a:lstStyle/>
                    <a:p>
                      <a:pPr algn="just" fontAlgn="t"/>
                      <a:r>
                        <a:rPr lang="en-US" dirty="0">
                          <a:solidFill>
                            <a:srgbClr val="333333"/>
                          </a:solidFill>
                          <a:effectLst/>
                          <a:latin typeface="inter-regular"/>
                        </a:rPr>
                        <a:t>switch(</a:t>
                      </a:r>
                      <a:r>
                        <a:rPr lang="en-US" dirty="0" err="1">
                          <a:solidFill>
                            <a:srgbClr val="333333"/>
                          </a:solidFill>
                          <a:effectLst/>
                          <a:latin typeface="inter-regular"/>
                        </a:rPr>
                        <a:t>func</a:t>
                      </a:r>
                      <a:r>
                        <a:rPr lang="en-US" dirty="0">
                          <a:solidFill>
                            <a:srgbClr val="333333"/>
                          </a:solidFill>
                          <a:effectLst/>
                          <a:latin typeface="inter-regular"/>
                        </a:rPr>
                        <a:t>(</a:t>
                      </a:r>
                      <a:r>
                        <a:rPr lang="en-US" dirty="0" err="1">
                          <a:solidFill>
                            <a:srgbClr val="333333"/>
                          </a:solidFill>
                          <a:effectLst/>
                          <a:latin typeface="inter-regular"/>
                        </a:rPr>
                        <a:t>x,y</a:t>
                      </a:r>
                      <a:r>
                        <a:rPr lang="en-US" dirty="0">
                          <a:solidFill>
                            <a:srgbClr val="333333"/>
                          </a:solidFill>
                          <a:effectLst/>
                          <a:latin typeface="inter-regular"/>
                        </a:rPr>
                        <a:t>))</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case 'x'&gt;'y</a:t>
                      </a:r>
                      <a:r>
                        <a:rPr lang="en-US" dirty="0" smtClean="0">
                          <a:solidFill>
                            <a:srgbClr val="333333"/>
                          </a:solidFill>
                          <a:effectLst/>
                          <a:latin typeface="inter-regular"/>
                        </a:rPr>
                        <a:t>'</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dirty="0">
                          <a:solidFill>
                            <a:srgbClr val="333333"/>
                          </a:solidFill>
                          <a:effectLst/>
                          <a:latin typeface="inter-regular"/>
                        </a:rPr>
                        <a:t>case </a:t>
                      </a:r>
                      <a:r>
                        <a:rPr lang="en-US" dirty="0" smtClean="0">
                          <a:solidFill>
                            <a:srgbClr val="333333"/>
                          </a:solidFill>
                          <a:effectLst/>
                          <a:latin typeface="inter-regular"/>
                        </a:rPr>
                        <a:t>1,2,3</a:t>
                      </a:r>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52871513"/>
                  </a:ext>
                </a:extLst>
              </a:tr>
            </a:tbl>
          </a:graphicData>
        </a:graphic>
      </p:graphicFrame>
    </p:spTree>
    <p:extLst>
      <p:ext uri="{BB962C8B-B14F-4D97-AF65-F5344CB8AC3E}">
        <p14:creationId xmlns:p14="http://schemas.microsoft.com/office/powerpoint/2010/main" val="306371378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876800" cy="487363"/>
          </a:xfrm>
        </p:spPr>
        <p:txBody>
          <a:bodyPr/>
          <a:lstStyle/>
          <a:p>
            <a:r>
              <a:rPr lang="en-US" sz="2400" dirty="0"/>
              <a:t>NULL </a:t>
            </a:r>
            <a:r>
              <a:rPr lang="en-US" sz="2400" dirty="0" smtClean="0"/>
              <a:t>Pointer</a:t>
            </a:r>
            <a:endParaRPr lang="en-US" dirty="0"/>
          </a:p>
        </p:txBody>
      </p:sp>
      <p:sp>
        <p:nvSpPr>
          <p:cNvPr id="6" name="Rectangle 2"/>
          <p:cNvSpPr>
            <a:spLocks noChangeArrowheads="1"/>
          </p:cNvSpPr>
          <p:nvPr/>
        </p:nvSpPr>
        <p:spPr bwMode="auto">
          <a:xfrm>
            <a:off x="457200" y="945178"/>
            <a:ext cx="7848600"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j-lt"/>
              </a:rPr>
              <a:t>A pointer that is not assigned any value but NULL is known as the NULL pointer. </a:t>
            </a:r>
          </a:p>
          <a:p>
            <a:pPr lvl="0" algn="just"/>
            <a:r>
              <a:rPr kumimoji="0" lang="en-US" altLang="en-US" sz="2000" b="0" i="0" u="none" strike="noStrike" cap="none" normalizeH="0" baseline="0" dirty="0" smtClean="0">
                <a:ln>
                  <a:noFill/>
                </a:ln>
                <a:solidFill>
                  <a:srgbClr val="333333"/>
                </a:solidFill>
                <a:effectLst/>
                <a:latin typeface="+mj-lt"/>
              </a:rPr>
              <a:t>If you don't have any address to be specified in the pointer at the time of declaration, you can assign NULL value. </a:t>
            </a:r>
            <a:r>
              <a:rPr lang="en-US" sz="2000" dirty="0">
                <a:latin typeface="+mj-lt"/>
              </a:rPr>
              <a:t>A null pointer always contains value 0</a:t>
            </a:r>
            <a:r>
              <a:rPr lang="en-US" sz="2000" dirty="0" smtClean="0">
                <a:latin typeface="+mj-lt"/>
              </a:rPr>
              <a:t>.                </a:t>
            </a:r>
            <a:r>
              <a:rPr kumimoji="0" lang="en-US" altLang="en-US" sz="2400" b="0" i="0" u="none" strike="noStrike" cap="none" normalizeH="0" baseline="0" dirty="0" err="1" smtClean="0">
                <a:ln>
                  <a:noFill/>
                </a:ln>
                <a:solidFill>
                  <a:srgbClr val="FF0000"/>
                </a:solidFill>
                <a:effectLst/>
                <a:latin typeface="+mj-lt"/>
              </a:rPr>
              <a:t>int</a:t>
            </a:r>
            <a:r>
              <a:rPr kumimoji="0" lang="en-US" altLang="en-US" sz="2400" b="0" i="0" u="none" strike="noStrike" cap="none" normalizeH="0" baseline="0" dirty="0" smtClean="0">
                <a:ln>
                  <a:noFill/>
                </a:ln>
                <a:solidFill>
                  <a:srgbClr val="FF0000"/>
                </a:solidFill>
                <a:effectLst/>
                <a:latin typeface="+mj-lt"/>
              </a:rPr>
              <a:t> *p=NULL;</a:t>
            </a:r>
          </a:p>
          <a:p>
            <a:pPr lvl="0" algn="just"/>
            <a:r>
              <a:rPr lang="en-US" altLang="en-US" sz="2400" dirty="0" smtClean="0">
                <a:solidFill>
                  <a:schemeClr val="accent6">
                    <a:lumMod val="60000"/>
                    <a:lumOff val="40000"/>
                  </a:schemeClr>
                </a:solidFill>
                <a:latin typeface="+mj-lt"/>
              </a:rPr>
              <a:t>#</a:t>
            </a:r>
            <a:r>
              <a:rPr lang="en-US" altLang="en-US" sz="2400" dirty="0">
                <a:solidFill>
                  <a:schemeClr val="accent6">
                    <a:lumMod val="60000"/>
                    <a:lumOff val="40000"/>
                  </a:schemeClr>
                </a:solidFill>
                <a:latin typeface="+mj-lt"/>
              </a:rPr>
              <a:t>include &lt;</a:t>
            </a:r>
            <a:r>
              <a:rPr lang="en-US" altLang="en-US" sz="2400" dirty="0" err="1">
                <a:solidFill>
                  <a:schemeClr val="accent6">
                    <a:lumMod val="60000"/>
                    <a:lumOff val="40000"/>
                  </a:schemeClr>
                </a:solidFill>
                <a:latin typeface="+mj-lt"/>
              </a:rPr>
              <a:t>stdio.h</a:t>
            </a:r>
            <a:r>
              <a:rPr lang="en-US" altLang="en-US" sz="2400" dirty="0" smtClean="0">
                <a:solidFill>
                  <a:schemeClr val="accent6">
                    <a:lumMod val="60000"/>
                    <a:lumOff val="40000"/>
                  </a:schemeClr>
                </a:solidFill>
                <a:latin typeface="+mj-lt"/>
              </a:rPr>
              <a:t>&gt;</a:t>
            </a:r>
          </a:p>
          <a:p>
            <a:pPr lvl="0" algn="just"/>
            <a:r>
              <a:rPr lang="en-US" altLang="en-US" sz="2400" dirty="0" err="1" smtClean="0">
                <a:solidFill>
                  <a:schemeClr val="accent6">
                    <a:lumMod val="60000"/>
                    <a:lumOff val="40000"/>
                  </a:schemeClr>
                </a:solidFill>
                <a:latin typeface="+mj-lt"/>
              </a:rPr>
              <a:t>int</a:t>
            </a:r>
            <a:r>
              <a:rPr lang="en-US" altLang="en-US" sz="2400" dirty="0" smtClean="0">
                <a:solidFill>
                  <a:schemeClr val="accent6">
                    <a:lumMod val="60000"/>
                    <a:lumOff val="40000"/>
                  </a:schemeClr>
                </a:solidFill>
                <a:latin typeface="+mj-lt"/>
              </a:rPr>
              <a:t> </a:t>
            </a:r>
            <a:r>
              <a:rPr lang="en-US" altLang="en-US" sz="2400" dirty="0">
                <a:solidFill>
                  <a:schemeClr val="accent6">
                    <a:lumMod val="60000"/>
                    <a:lumOff val="40000"/>
                  </a:schemeClr>
                </a:solidFill>
                <a:latin typeface="+mj-lt"/>
              </a:rPr>
              <a:t>main</a:t>
            </a:r>
            <a:r>
              <a:rPr lang="en-US" altLang="en-US" sz="2400" dirty="0" smtClean="0">
                <a:solidFill>
                  <a:schemeClr val="accent6">
                    <a:lumMod val="60000"/>
                    <a:lumOff val="40000"/>
                  </a:schemeClr>
                </a:solidFill>
                <a:latin typeface="+mj-lt"/>
              </a:rPr>
              <a:t>()</a:t>
            </a:r>
          </a:p>
          <a:p>
            <a:pPr lvl="0" algn="just"/>
            <a:r>
              <a:rPr lang="en-US" altLang="en-US" sz="2400" dirty="0" smtClean="0">
                <a:solidFill>
                  <a:schemeClr val="accent6">
                    <a:lumMod val="60000"/>
                    <a:lumOff val="40000"/>
                  </a:schemeClr>
                </a:solidFill>
                <a:latin typeface="+mj-lt"/>
              </a:rPr>
              <a:t>{   </a:t>
            </a:r>
            <a:r>
              <a:rPr lang="en-US" altLang="en-US" sz="2400" dirty="0" err="1">
                <a:solidFill>
                  <a:schemeClr val="accent6">
                    <a:lumMod val="60000"/>
                    <a:lumOff val="40000"/>
                  </a:schemeClr>
                </a:solidFill>
                <a:latin typeface="+mj-lt"/>
              </a:rPr>
              <a:t>int</a:t>
            </a:r>
            <a:r>
              <a:rPr lang="en-US" altLang="en-US" sz="2400" dirty="0">
                <a:solidFill>
                  <a:schemeClr val="accent6">
                    <a:lumMod val="60000"/>
                    <a:lumOff val="40000"/>
                  </a:schemeClr>
                </a:solidFill>
                <a:latin typeface="+mj-lt"/>
              </a:rPr>
              <a:t> *</a:t>
            </a:r>
            <a:r>
              <a:rPr lang="en-US" altLang="en-US" sz="2400" dirty="0" err="1">
                <a:solidFill>
                  <a:schemeClr val="accent6">
                    <a:lumMod val="60000"/>
                    <a:lumOff val="40000"/>
                  </a:schemeClr>
                </a:solidFill>
                <a:latin typeface="+mj-lt"/>
              </a:rPr>
              <a:t>ptr</a:t>
            </a:r>
            <a:r>
              <a:rPr lang="en-US" altLang="en-US" sz="2400" dirty="0">
                <a:solidFill>
                  <a:schemeClr val="accent6">
                    <a:lumMod val="60000"/>
                    <a:lumOff val="40000"/>
                  </a:schemeClr>
                </a:solidFill>
                <a:latin typeface="+mj-lt"/>
              </a:rPr>
              <a:t> = NULL; //null pointer   </a:t>
            </a:r>
            <a:endParaRPr lang="en-US" altLang="en-US" sz="2400" dirty="0" smtClean="0">
              <a:solidFill>
                <a:schemeClr val="accent6">
                  <a:lumMod val="60000"/>
                  <a:lumOff val="40000"/>
                </a:schemeClr>
              </a:solidFill>
              <a:latin typeface="+mj-lt"/>
            </a:endParaRPr>
          </a:p>
          <a:p>
            <a:pPr lvl="0" algn="just"/>
            <a:endParaRPr lang="en-US" altLang="en-US" sz="2400" dirty="0" smtClean="0">
              <a:solidFill>
                <a:schemeClr val="accent6">
                  <a:lumMod val="60000"/>
                  <a:lumOff val="40000"/>
                </a:schemeClr>
              </a:solidFill>
              <a:latin typeface="+mj-lt"/>
            </a:endParaRPr>
          </a:p>
          <a:p>
            <a:pPr lvl="0" algn="just"/>
            <a:r>
              <a:rPr lang="en-US" altLang="en-US" sz="2400" dirty="0" err="1" smtClean="0">
                <a:solidFill>
                  <a:schemeClr val="accent6">
                    <a:lumMod val="60000"/>
                    <a:lumOff val="40000"/>
                  </a:schemeClr>
                </a:solidFill>
                <a:latin typeface="+mj-lt"/>
              </a:rPr>
              <a:t>printf</a:t>
            </a:r>
            <a:r>
              <a:rPr lang="en-US" altLang="en-US" sz="2400" dirty="0">
                <a:solidFill>
                  <a:schemeClr val="accent6">
                    <a:lumMod val="60000"/>
                    <a:lumOff val="40000"/>
                  </a:schemeClr>
                </a:solidFill>
                <a:latin typeface="+mj-lt"/>
              </a:rPr>
              <a:t>("value of </a:t>
            </a:r>
            <a:r>
              <a:rPr lang="en-US" altLang="en-US" sz="2400" dirty="0" err="1">
                <a:solidFill>
                  <a:schemeClr val="accent6">
                    <a:lumMod val="60000"/>
                    <a:lumOff val="40000"/>
                  </a:schemeClr>
                </a:solidFill>
                <a:latin typeface="+mj-lt"/>
              </a:rPr>
              <a:t>ptr</a:t>
            </a:r>
            <a:r>
              <a:rPr lang="en-US" altLang="en-US" sz="2400" dirty="0">
                <a:solidFill>
                  <a:schemeClr val="accent6">
                    <a:lumMod val="60000"/>
                    <a:lumOff val="40000"/>
                  </a:schemeClr>
                </a:solidFill>
                <a:latin typeface="+mj-lt"/>
              </a:rPr>
              <a:t> is %d",</a:t>
            </a:r>
            <a:r>
              <a:rPr lang="en-US" altLang="en-US" sz="2400" dirty="0" err="1">
                <a:solidFill>
                  <a:schemeClr val="accent6">
                    <a:lumMod val="60000"/>
                    <a:lumOff val="40000"/>
                  </a:schemeClr>
                </a:solidFill>
                <a:latin typeface="+mj-lt"/>
              </a:rPr>
              <a:t>ptr</a:t>
            </a:r>
            <a:r>
              <a:rPr lang="en-US" altLang="en-US" sz="2400" dirty="0">
                <a:solidFill>
                  <a:schemeClr val="accent6">
                    <a:lumMod val="60000"/>
                    <a:lumOff val="40000"/>
                  </a:schemeClr>
                </a:solidFill>
                <a:latin typeface="+mj-lt"/>
              </a:rPr>
              <a:t>);   </a:t>
            </a:r>
            <a:endParaRPr lang="en-US" altLang="en-US" sz="2400" dirty="0" smtClean="0">
              <a:solidFill>
                <a:schemeClr val="accent6">
                  <a:lumMod val="60000"/>
                  <a:lumOff val="40000"/>
                </a:schemeClr>
              </a:solidFill>
              <a:latin typeface="+mj-lt"/>
            </a:endParaRPr>
          </a:p>
          <a:p>
            <a:pPr lvl="0" algn="just"/>
            <a:r>
              <a:rPr lang="en-US" altLang="en-US" sz="2400" dirty="0" err="1" smtClean="0">
                <a:solidFill>
                  <a:schemeClr val="accent6">
                    <a:lumMod val="60000"/>
                    <a:lumOff val="40000"/>
                  </a:schemeClr>
                </a:solidFill>
                <a:latin typeface="+mj-lt"/>
              </a:rPr>
              <a:t>printf</a:t>
            </a:r>
            <a:r>
              <a:rPr lang="en-US" altLang="en-US" sz="2400" dirty="0">
                <a:solidFill>
                  <a:schemeClr val="accent6">
                    <a:lumMod val="60000"/>
                    <a:lumOff val="40000"/>
                  </a:schemeClr>
                </a:solidFill>
                <a:latin typeface="+mj-lt"/>
              </a:rPr>
              <a:t>("address of </a:t>
            </a:r>
            <a:r>
              <a:rPr lang="en-US" altLang="en-US" sz="2400" dirty="0" err="1" smtClean="0">
                <a:solidFill>
                  <a:schemeClr val="accent6">
                    <a:lumMod val="60000"/>
                    <a:lumOff val="40000"/>
                  </a:schemeClr>
                </a:solidFill>
                <a:latin typeface="+mj-lt"/>
              </a:rPr>
              <a:t>ptr</a:t>
            </a:r>
            <a:r>
              <a:rPr lang="en-US" altLang="en-US" sz="2400" dirty="0" smtClean="0">
                <a:solidFill>
                  <a:schemeClr val="accent6">
                    <a:lumMod val="60000"/>
                    <a:lumOff val="40000"/>
                  </a:schemeClr>
                </a:solidFill>
                <a:latin typeface="+mj-lt"/>
              </a:rPr>
              <a:t> </a:t>
            </a:r>
            <a:r>
              <a:rPr lang="en-US" altLang="en-US" sz="2400" dirty="0">
                <a:solidFill>
                  <a:schemeClr val="accent6">
                    <a:lumMod val="60000"/>
                    <a:lumOff val="40000"/>
                  </a:schemeClr>
                </a:solidFill>
                <a:latin typeface="+mj-lt"/>
              </a:rPr>
              <a:t>is %x",&amp;</a:t>
            </a:r>
            <a:r>
              <a:rPr lang="en-US" altLang="en-US" sz="2400" dirty="0" err="1">
                <a:solidFill>
                  <a:schemeClr val="accent6">
                    <a:lumMod val="60000"/>
                    <a:lumOff val="40000"/>
                  </a:schemeClr>
                </a:solidFill>
                <a:latin typeface="+mj-lt"/>
              </a:rPr>
              <a:t>ptr</a:t>
            </a:r>
            <a:r>
              <a:rPr lang="en-US" altLang="en-US" sz="2400" dirty="0">
                <a:solidFill>
                  <a:schemeClr val="accent6">
                    <a:lumMod val="60000"/>
                    <a:lumOff val="40000"/>
                  </a:schemeClr>
                </a:solidFill>
                <a:latin typeface="+mj-lt"/>
              </a:rPr>
              <a:t>);   </a:t>
            </a:r>
            <a:endParaRPr lang="en-US" altLang="en-US" sz="2400" dirty="0" smtClean="0">
              <a:solidFill>
                <a:schemeClr val="accent6">
                  <a:lumMod val="60000"/>
                  <a:lumOff val="40000"/>
                </a:schemeClr>
              </a:solidFill>
              <a:latin typeface="+mj-lt"/>
            </a:endParaRPr>
          </a:p>
          <a:p>
            <a:pPr lvl="0" algn="just"/>
            <a:r>
              <a:rPr lang="en-US" altLang="en-US" sz="2400" dirty="0" smtClean="0">
                <a:solidFill>
                  <a:schemeClr val="accent6">
                    <a:lumMod val="60000"/>
                    <a:lumOff val="40000"/>
                  </a:schemeClr>
                </a:solidFill>
                <a:latin typeface="+mj-lt"/>
              </a:rPr>
              <a:t>return </a:t>
            </a:r>
            <a:r>
              <a:rPr lang="en-US" altLang="en-US" sz="2400" dirty="0">
                <a:solidFill>
                  <a:schemeClr val="accent6">
                    <a:lumMod val="60000"/>
                    <a:lumOff val="40000"/>
                  </a:schemeClr>
                </a:solidFill>
                <a:latin typeface="+mj-lt"/>
              </a:rPr>
              <a:t>0</a:t>
            </a:r>
            <a:r>
              <a:rPr lang="en-US" altLang="en-US" sz="2400" dirty="0" smtClean="0">
                <a:solidFill>
                  <a:schemeClr val="accent6">
                    <a:lumMod val="60000"/>
                    <a:lumOff val="40000"/>
                  </a:schemeClr>
                </a:solidFill>
                <a:latin typeface="+mj-lt"/>
              </a:rPr>
              <a:t>;</a:t>
            </a:r>
          </a:p>
          <a:p>
            <a:pPr lvl="0" algn="just"/>
            <a:r>
              <a:rPr lang="en-US" altLang="en-US" sz="2400" dirty="0" smtClean="0">
                <a:solidFill>
                  <a:schemeClr val="accent6">
                    <a:lumMod val="60000"/>
                    <a:lumOff val="40000"/>
                  </a:schemeClr>
                </a:solidFill>
                <a:latin typeface="+mj-lt"/>
              </a:rPr>
              <a:t>}</a:t>
            </a:r>
          </a:p>
          <a:p>
            <a:pPr lvl="0" algn="just"/>
            <a:r>
              <a:rPr kumimoji="0" lang="en-US" altLang="en-US" sz="2400" b="0" i="0" u="none" strike="noStrike" cap="none" normalizeH="0" baseline="0" dirty="0" smtClean="0">
                <a:ln>
                  <a:noFill/>
                </a:ln>
                <a:solidFill>
                  <a:srgbClr val="00B0F0"/>
                </a:solidFill>
                <a:effectLst/>
                <a:latin typeface="+mj-lt"/>
              </a:rPr>
              <a:t>Output : </a:t>
            </a:r>
          </a:p>
          <a:p>
            <a:pPr lvl="0" algn="just"/>
            <a:r>
              <a:rPr lang="en-US" altLang="en-US" sz="2400" dirty="0" smtClean="0">
                <a:solidFill>
                  <a:srgbClr val="00B0F0"/>
                </a:solidFill>
                <a:latin typeface="+mj-lt"/>
              </a:rPr>
              <a:t>value </a:t>
            </a:r>
            <a:r>
              <a:rPr lang="en-US" altLang="en-US" sz="2400" dirty="0">
                <a:solidFill>
                  <a:srgbClr val="00B0F0"/>
                </a:solidFill>
                <a:latin typeface="+mj-lt"/>
              </a:rPr>
              <a:t>of </a:t>
            </a:r>
            <a:r>
              <a:rPr lang="en-US" altLang="en-US" sz="2400" dirty="0" err="1">
                <a:solidFill>
                  <a:srgbClr val="00B0F0"/>
                </a:solidFill>
                <a:latin typeface="+mj-lt"/>
              </a:rPr>
              <a:t>ptr</a:t>
            </a:r>
            <a:r>
              <a:rPr lang="en-US" altLang="en-US" sz="2400" dirty="0">
                <a:solidFill>
                  <a:srgbClr val="00B0F0"/>
                </a:solidFill>
                <a:latin typeface="+mj-lt"/>
              </a:rPr>
              <a:t> is </a:t>
            </a:r>
            <a:r>
              <a:rPr lang="en-US" altLang="en-US" sz="2400" dirty="0" smtClean="0">
                <a:solidFill>
                  <a:srgbClr val="00B0F0"/>
                </a:solidFill>
                <a:latin typeface="+mj-lt"/>
              </a:rPr>
              <a:t>0</a:t>
            </a:r>
          </a:p>
          <a:p>
            <a:pPr lvl="0" algn="just"/>
            <a:r>
              <a:rPr lang="en-US" altLang="en-US" sz="2400" dirty="0" smtClean="0">
                <a:solidFill>
                  <a:srgbClr val="00B0F0"/>
                </a:solidFill>
                <a:latin typeface="+mj-lt"/>
              </a:rPr>
              <a:t>address </a:t>
            </a:r>
            <a:r>
              <a:rPr lang="en-US" altLang="en-US" sz="2400" dirty="0">
                <a:solidFill>
                  <a:srgbClr val="00B0F0"/>
                </a:solidFill>
                <a:latin typeface="+mj-lt"/>
              </a:rPr>
              <a:t>of </a:t>
            </a:r>
            <a:r>
              <a:rPr lang="en-US" altLang="en-US" sz="2400" dirty="0" err="1">
                <a:solidFill>
                  <a:srgbClr val="00B0F0"/>
                </a:solidFill>
                <a:latin typeface="+mj-lt"/>
              </a:rPr>
              <a:t>ptr</a:t>
            </a:r>
            <a:r>
              <a:rPr lang="en-US" altLang="en-US" sz="2400" dirty="0">
                <a:solidFill>
                  <a:srgbClr val="00B0F0"/>
                </a:solidFill>
                <a:latin typeface="+mj-lt"/>
              </a:rPr>
              <a:t> is c2df2f10</a:t>
            </a:r>
            <a:endParaRPr kumimoji="0" lang="en-US" altLang="en-US" sz="2400" b="0" i="0" u="none" strike="noStrike" cap="none" normalizeH="0" baseline="0" dirty="0" smtClean="0">
              <a:ln>
                <a:noFill/>
              </a:ln>
              <a:solidFill>
                <a:srgbClr val="00B0F0"/>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rgbClr val="FF0000"/>
              </a:solidFill>
              <a:latin typeface="Arial Unicode MS"/>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429146861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876800" cy="487363"/>
          </a:xfrm>
        </p:spPr>
        <p:txBody>
          <a:bodyPr/>
          <a:lstStyle/>
          <a:p>
            <a:r>
              <a:rPr lang="en-US" sz="2400" dirty="0" smtClean="0"/>
              <a:t>Void  Pointer</a:t>
            </a:r>
            <a:endParaRPr lang="en-US" dirty="0"/>
          </a:p>
        </p:txBody>
      </p:sp>
      <p:sp>
        <p:nvSpPr>
          <p:cNvPr id="6" name="Rectangle 2"/>
          <p:cNvSpPr>
            <a:spLocks noChangeArrowheads="1"/>
          </p:cNvSpPr>
          <p:nvPr/>
        </p:nvSpPr>
        <p:spPr bwMode="auto">
          <a:xfrm>
            <a:off x="381000" y="1529952"/>
            <a:ext cx="85344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sz="2800" i="1" dirty="0">
                <a:latin typeface="+mj-lt"/>
              </a:rPr>
              <a:t>It is a pointer that has </a:t>
            </a:r>
            <a:r>
              <a:rPr lang="en-US" sz="2800" b="1" i="1" dirty="0">
                <a:solidFill>
                  <a:schemeClr val="accent5">
                    <a:lumMod val="10000"/>
                  </a:schemeClr>
                </a:solidFill>
                <a:latin typeface="+mj-lt"/>
              </a:rPr>
              <a:t>no associated data type with it. </a:t>
            </a:r>
            <a:r>
              <a:rPr lang="en-US" sz="2800" i="1" dirty="0">
                <a:latin typeface="+mj-lt"/>
              </a:rPr>
              <a:t>A void pointer can hold addresses of any type and can be typecast to any type</a:t>
            </a:r>
            <a:r>
              <a:rPr lang="en-US" sz="2800" i="1" dirty="0" smtClean="0">
                <a:latin typeface="+mj-lt"/>
              </a:rPr>
              <a:t>. Also called generic pointer</a:t>
            </a:r>
            <a:r>
              <a:rPr lang="en-US" sz="2800" dirty="0" smtClean="0">
                <a:latin typeface="+mj-lt"/>
              </a:rPr>
              <a:t>.  Declared with keyword void.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smtClean="0">
                <a:solidFill>
                  <a:srgbClr val="FF0000"/>
                </a:solidFill>
                <a:latin typeface="+mj-lt"/>
              </a:rPr>
              <a:t>void *p</a:t>
            </a:r>
            <a:endParaRPr kumimoji="0" lang="en-US" altLang="en-US" sz="2800" b="0" i="0" u="none" strike="noStrike" cap="none" normalizeH="0" baseline="0" dirty="0" smtClean="0">
              <a:ln>
                <a:noFill/>
              </a:ln>
              <a:solidFill>
                <a:srgbClr val="FF0000"/>
              </a:solidFill>
              <a:effectLst/>
              <a:latin typeface="+mj-lt"/>
            </a:endParaRPr>
          </a:p>
          <a:p>
            <a:pPr lvl="0" algn="just"/>
            <a:r>
              <a:rPr lang="en-US" altLang="en-US" sz="2800" dirty="0" smtClean="0">
                <a:solidFill>
                  <a:schemeClr val="accent6">
                    <a:lumMod val="60000"/>
                    <a:lumOff val="40000"/>
                  </a:schemeClr>
                </a:solidFill>
                <a:latin typeface="+mj-lt"/>
              </a:rPr>
              <a:t>#</a:t>
            </a:r>
            <a:r>
              <a:rPr lang="en-US" altLang="en-US" sz="2800" dirty="0">
                <a:solidFill>
                  <a:schemeClr val="accent6">
                    <a:lumMod val="60000"/>
                    <a:lumOff val="40000"/>
                  </a:schemeClr>
                </a:solidFill>
                <a:latin typeface="+mj-lt"/>
              </a:rPr>
              <a:t>include &lt;</a:t>
            </a:r>
            <a:r>
              <a:rPr lang="en-US" altLang="en-US" sz="2800" dirty="0" err="1">
                <a:solidFill>
                  <a:schemeClr val="accent6">
                    <a:lumMod val="60000"/>
                    <a:lumOff val="40000"/>
                  </a:schemeClr>
                </a:solidFill>
                <a:latin typeface="+mj-lt"/>
              </a:rPr>
              <a:t>stdio.h</a:t>
            </a:r>
            <a:r>
              <a:rPr lang="en-US" altLang="en-US" sz="2800" dirty="0" smtClean="0">
                <a:solidFill>
                  <a:schemeClr val="accent6">
                    <a:lumMod val="60000"/>
                    <a:lumOff val="40000"/>
                  </a:schemeClr>
                </a:solidFill>
                <a:latin typeface="+mj-lt"/>
              </a:rPr>
              <a:t>&gt;</a:t>
            </a:r>
          </a:p>
          <a:p>
            <a:pPr lvl="0" algn="just"/>
            <a:r>
              <a:rPr lang="en-US" altLang="en-US" sz="2800" dirty="0" err="1" smtClean="0">
                <a:solidFill>
                  <a:schemeClr val="accent6">
                    <a:lumMod val="60000"/>
                    <a:lumOff val="40000"/>
                  </a:schemeClr>
                </a:solidFill>
                <a:latin typeface="+mj-lt"/>
              </a:rPr>
              <a:t>int</a:t>
            </a:r>
            <a:r>
              <a:rPr lang="en-US" altLang="en-US" sz="2800" dirty="0" smtClean="0">
                <a:solidFill>
                  <a:schemeClr val="accent6">
                    <a:lumMod val="60000"/>
                    <a:lumOff val="40000"/>
                  </a:schemeClr>
                </a:solidFill>
                <a:latin typeface="+mj-lt"/>
              </a:rPr>
              <a:t> </a:t>
            </a:r>
            <a:r>
              <a:rPr lang="en-US" altLang="en-US" sz="2800" dirty="0">
                <a:solidFill>
                  <a:schemeClr val="accent6">
                    <a:lumMod val="60000"/>
                    <a:lumOff val="40000"/>
                  </a:schemeClr>
                </a:solidFill>
                <a:latin typeface="+mj-lt"/>
              </a:rPr>
              <a:t>main</a:t>
            </a:r>
            <a:r>
              <a:rPr lang="en-US" altLang="en-US" sz="2800" dirty="0" smtClean="0">
                <a:solidFill>
                  <a:schemeClr val="accent6">
                    <a:lumMod val="60000"/>
                    <a:lumOff val="40000"/>
                  </a:schemeClr>
                </a:solidFill>
                <a:latin typeface="+mj-lt"/>
              </a:rPr>
              <a:t>()</a:t>
            </a:r>
          </a:p>
          <a:p>
            <a:pPr lvl="0" algn="just"/>
            <a:r>
              <a:rPr lang="en-US" altLang="en-US" sz="2800" dirty="0" smtClean="0">
                <a:solidFill>
                  <a:schemeClr val="accent6">
                    <a:lumMod val="60000"/>
                    <a:lumOff val="40000"/>
                  </a:schemeClr>
                </a:solidFill>
                <a:latin typeface="+mj-lt"/>
              </a:rPr>
              <a:t>{  </a:t>
            </a:r>
          </a:p>
          <a:p>
            <a:pPr lvl="0" algn="just"/>
            <a:r>
              <a:rPr lang="en-US" altLang="en-US" sz="2800" dirty="0" smtClean="0">
                <a:solidFill>
                  <a:schemeClr val="accent6">
                    <a:lumMod val="60000"/>
                    <a:lumOff val="40000"/>
                  </a:schemeClr>
                </a:solidFill>
                <a:latin typeface="+mj-lt"/>
              </a:rPr>
              <a:t>void </a:t>
            </a:r>
            <a:r>
              <a:rPr lang="en-US" altLang="en-US" sz="2800" dirty="0">
                <a:solidFill>
                  <a:schemeClr val="accent6">
                    <a:lumMod val="60000"/>
                    <a:lumOff val="40000"/>
                  </a:schemeClr>
                </a:solidFill>
                <a:latin typeface="+mj-lt"/>
              </a:rPr>
              <a:t>*p = NULL</a:t>
            </a:r>
            <a:r>
              <a:rPr lang="en-US" altLang="en-US" sz="2800" dirty="0" smtClean="0">
                <a:solidFill>
                  <a:schemeClr val="accent6">
                    <a:lumMod val="60000"/>
                    <a:lumOff val="40000"/>
                  </a:schemeClr>
                </a:solidFill>
                <a:latin typeface="+mj-lt"/>
              </a:rPr>
              <a:t>;                  </a:t>
            </a:r>
            <a:r>
              <a:rPr lang="en-US" altLang="en-US" sz="2800" dirty="0">
                <a:solidFill>
                  <a:schemeClr val="accent6">
                    <a:lumMod val="60000"/>
                    <a:lumOff val="40000"/>
                  </a:schemeClr>
                </a:solidFill>
                <a:latin typeface="+mj-lt"/>
              </a:rPr>
              <a:t>//void pointer   </a:t>
            </a:r>
            <a:endParaRPr lang="en-US" altLang="en-US" sz="2800" dirty="0" smtClean="0">
              <a:solidFill>
                <a:schemeClr val="accent6">
                  <a:lumMod val="60000"/>
                  <a:lumOff val="40000"/>
                </a:schemeClr>
              </a:solidFill>
              <a:latin typeface="+mj-lt"/>
            </a:endParaRPr>
          </a:p>
          <a:p>
            <a:pPr lvl="0" algn="just"/>
            <a:r>
              <a:rPr lang="en-US" altLang="en-US" sz="2800" dirty="0" err="1" smtClean="0">
                <a:solidFill>
                  <a:schemeClr val="accent6">
                    <a:lumMod val="60000"/>
                    <a:lumOff val="40000"/>
                  </a:schemeClr>
                </a:solidFill>
                <a:latin typeface="+mj-lt"/>
              </a:rPr>
              <a:t>printf</a:t>
            </a:r>
            <a:r>
              <a:rPr lang="en-US" altLang="en-US" sz="2800" dirty="0">
                <a:solidFill>
                  <a:schemeClr val="accent6">
                    <a:lumMod val="60000"/>
                    <a:lumOff val="40000"/>
                  </a:schemeClr>
                </a:solidFill>
                <a:latin typeface="+mj-lt"/>
              </a:rPr>
              <a:t>("The size of pointer is:%d ",</a:t>
            </a:r>
            <a:r>
              <a:rPr lang="en-US" altLang="en-US" sz="2800" dirty="0" err="1">
                <a:solidFill>
                  <a:schemeClr val="accent6">
                    <a:lumMod val="60000"/>
                    <a:lumOff val="40000"/>
                  </a:schemeClr>
                </a:solidFill>
                <a:latin typeface="+mj-lt"/>
              </a:rPr>
              <a:t>sizeof</a:t>
            </a:r>
            <a:r>
              <a:rPr lang="en-US" altLang="en-US" sz="2800" dirty="0">
                <a:solidFill>
                  <a:schemeClr val="accent6">
                    <a:lumMod val="60000"/>
                    <a:lumOff val="40000"/>
                  </a:schemeClr>
                </a:solidFill>
                <a:latin typeface="+mj-lt"/>
              </a:rPr>
              <a:t>(p)); </a:t>
            </a:r>
            <a:r>
              <a:rPr lang="en-US" altLang="en-US" sz="1100" dirty="0">
                <a:solidFill>
                  <a:schemeClr val="accent6">
                    <a:lumMod val="60000"/>
                    <a:lumOff val="40000"/>
                  </a:schemeClr>
                </a:solidFill>
                <a:latin typeface="+mj-lt"/>
              </a:rPr>
              <a:t>//size of p depends on compiler  </a:t>
            </a:r>
            <a:endParaRPr lang="en-US" altLang="en-US" sz="1100" dirty="0" smtClean="0">
              <a:solidFill>
                <a:schemeClr val="accent6">
                  <a:lumMod val="60000"/>
                  <a:lumOff val="40000"/>
                </a:schemeClr>
              </a:solidFill>
              <a:latin typeface="+mj-lt"/>
            </a:endParaRPr>
          </a:p>
          <a:p>
            <a:pPr lvl="0" algn="just"/>
            <a:r>
              <a:rPr lang="en-US" altLang="en-US" sz="2800" dirty="0" smtClean="0">
                <a:solidFill>
                  <a:schemeClr val="accent6">
                    <a:lumMod val="60000"/>
                    <a:lumOff val="40000"/>
                  </a:schemeClr>
                </a:solidFill>
                <a:latin typeface="+mj-lt"/>
              </a:rPr>
              <a:t> </a:t>
            </a:r>
            <a:r>
              <a:rPr lang="en-US" altLang="en-US" sz="2800" dirty="0">
                <a:solidFill>
                  <a:schemeClr val="accent6">
                    <a:lumMod val="60000"/>
                    <a:lumOff val="40000"/>
                  </a:schemeClr>
                </a:solidFill>
                <a:latin typeface="+mj-lt"/>
              </a:rPr>
              <a:t>return 0</a:t>
            </a:r>
            <a:r>
              <a:rPr lang="en-US" altLang="en-US" sz="2800" dirty="0" smtClean="0">
                <a:solidFill>
                  <a:schemeClr val="accent6">
                    <a:lumMod val="60000"/>
                    <a:lumOff val="40000"/>
                  </a:schemeClr>
                </a:solidFill>
                <a:latin typeface="+mj-lt"/>
              </a:rPr>
              <a:t>;}</a:t>
            </a:r>
          </a:p>
          <a:p>
            <a:pPr lvl="0" algn="just"/>
            <a:r>
              <a:rPr lang="en-US" altLang="en-US" sz="2400" dirty="0" smtClean="0">
                <a:solidFill>
                  <a:schemeClr val="accent6">
                    <a:lumMod val="60000"/>
                    <a:lumOff val="40000"/>
                  </a:schemeClr>
                </a:solidFill>
                <a:latin typeface="+mj-lt"/>
              </a:rPr>
              <a:t>Output is 8</a:t>
            </a:r>
            <a:endParaRPr lang="en-US" altLang="en-US" sz="2400" dirty="0">
              <a:solidFill>
                <a:srgbClr val="FF0000"/>
              </a:solidFill>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latin typeface="+mj-lt"/>
            </a:endParaRPr>
          </a:p>
        </p:txBody>
      </p:sp>
    </p:spTree>
    <p:extLst>
      <p:ext uri="{BB962C8B-B14F-4D97-AF65-F5344CB8AC3E}">
        <p14:creationId xmlns:p14="http://schemas.microsoft.com/office/powerpoint/2010/main" val="166649960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876800" cy="487363"/>
          </a:xfrm>
        </p:spPr>
        <p:txBody>
          <a:bodyPr/>
          <a:lstStyle/>
          <a:p>
            <a:r>
              <a:rPr lang="en-US" dirty="0"/>
              <a:t>Wild Pointer</a:t>
            </a:r>
          </a:p>
        </p:txBody>
      </p:sp>
      <p:sp>
        <p:nvSpPr>
          <p:cNvPr id="6" name="Rectangle 2"/>
          <p:cNvSpPr>
            <a:spLocks noChangeArrowheads="1"/>
          </p:cNvSpPr>
          <p:nvPr/>
        </p:nvSpPr>
        <p:spPr bwMode="auto">
          <a:xfrm>
            <a:off x="228600" y="-762000"/>
            <a:ext cx="8534400" cy="698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endParaRPr lang="en-US" sz="2000" dirty="0" smtClean="0"/>
          </a:p>
          <a:p>
            <a:pPr lvl="0" algn="just"/>
            <a:endParaRPr lang="en-US" sz="2000" dirty="0"/>
          </a:p>
          <a:p>
            <a:pPr lvl="0" algn="just"/>
            <a:endParaRPr lang="en-US" sz="2000" dirty="0" smtClean="0"/>
          </a:p>
          <a:p>
            <a:pPr lvl="0" algn="just"/>
            <a:endParaRPr lang="en-US" sz="2000" dirty="0"/>
          </a:p>
          <a:p>
            <a:pPr lvl="0" algn="just"/>
            <a:endParaRPr lang="en-US" sz="2000" dirty="0" smtClean="0"/>
          </a:p>
          <a:p>
            <a:pPr lvl="0" algn="just"/>
            <a:endParaRPr lang="en-US" sz="2000" dirty="0"/>
          </a:p>
          <a:p>
            <a:pPr lvl="0" algn="just"/>
            <a:endParaRPr lang="en-US" sz="2000" dirty="0" smtClean="0"/>
          </a:p>
          <a:p>
            <a:pPr lvl="0" algn="just"/>
            <a:r>
              <a:rPr lang="en-US" sz="2000" dirty="0" smtClean="0"/>
              <a:t>Wild </a:t>
            </a:r>
            <a:r>
              <a:rPr lang="en-US" sz="2000" dirty="0"/>
              <a:t>pointers are also called </a:t>
            </a:r>
            <a:r>
              <a:rPr lang="en-US" sz="2000" dirty="0">
                <a:solidFill>
                  <a:srgbClr val="FF0000"/>
                </a:solidFill>
              </a:rPr>
              <a:t>uninitialized pointers</a:t>
            </a:r>
            <a:r>
              <a:rPr lang="en-US" sz="2000" dirty="0"/>
              <a:t>. Because they point to some arbitrary memory location and may cause a program to crash or behave badly. </a:t>
            </a:r>
            <a:endParaRPr lang="en-US" sz="2000" dirty="0" smtClean="0"/>
          </a:p>
          <a:p>
            <a:pPr lvl="0" algn="just"/>
            <a:endParaRPr lang="en-US" sz="2000" dirty="0"/>
          </a:p>
          <a:p>
            <a:pPr lvl="0" algn="just"/>
            <a:r>
              <a:rPr lang="en-US" sz="2000" dirty="0" smtClean="0"/>
              <a:t>This </a:t>
            </a:r>
            <a:r>
              <a:rPr lang="en-US" sz="2000" dirty="0"/>
              <a:t>type of C pointer is not efficient. Because they may point to some unknown memory location which may cause problems in our program. This may lead to the crashing of the program.</a:t>
            </a:r>
            <a:endParaRPr lang="en-US" altLang="en-US" sz="20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latin typeface="Arial Unicode MS"/>
            </a:endParaRPr>
          </a:p>
          <a:p>
            <a:pPr lvl="0" algn="just"/>
            <a:r>
              <a:rPr lang="en-US" altLang="en-US" sz="2400" dirty="0" err="1" smtClean="0">
                <a:solidFill>
                  <a:schemeClr val="accent6">
                    <a:lumMod val="60000"/>
                    <a:lumOff val="40000"/>
                  </a:schemeClr>
                </a:solidFill>
                <a:latin typeface="Arial Unicode MS"/>
              </a:rPr>
              <a:t>int</a:t>
            </a:r>
            <a:r>
              <a:rPr lang="en-US" altLang="en-US" sz="2400" dirty="0" smtClean="0">
                <a:solidFill>
                  <a:schemeClr val="accent6">
                    <a:lumMod val="60000"/>
                    <a:lumOff val="40000"/>
                  </a:schemeClr>
                </a:solidFill>
                <a:latin typeface="Arial Unicode MS"/>
              </a:rPr>
              <a:t> </a:t>
            </a:r>
            <a:r>
              <a:rPr lang="en-US" altLang="en-US" sz="2400" dirty="0">
                <a:solidFill>
                  <a:schemeClr val="accent6">
                    <a:lumMod val="60000"/>
                    <a:lumOff val="40000"/>
                  </a:schemeClr>
                </a:solidFill>
                <a:latin typeface="Arial Unicode MS"/>
              </a:rPr>
              <a:t>main</a:t>
            </a:r>
            <a:r>
              <a:rPr lang="en-US" altLang="en-US" sz="2400" dirty="0" smtClean="0">
                <a:solidFill>
                  <a:schemeClr val="accent6">
                    <a:lumMod val="60000"/>
                    <a:lumOff val="40000"/>
                  </a:schemeClr>
                </a:solidFill>
                <a:latin typeface="Arial Unicode MS"/>
              </a:rPr>
              <a:t>()</a:t>
            </a:r>
          </a:p>
          <a:p>
            <a:pPr lvl="0" algn="just"/>
            <a:endParaRPr lang="en-US" altLang="en-US" sz="2400" dirty="0" smtClean="0">
              <a:solidFill>
                <a:schemeClr val="accent6">
                  <a:lumMod val="60000"/>
                  <a:lumOff val="40000"/>
                </a:schemeClr>
              </a:solidFill>
              <a:latin typeface="Arial Unicode MS"/>
            </a:endParaRPr>
          </a:p>
          <a:p>
            <a:pPr lvl="0" algn="just"/>
            <a:r>
              <a:rPr lang="en-US" altLang="en-US" sz="2400" dirty="0" smtClean="0">
                <a:solidFill>
                  <a:schemeClr val="accent6">
                    <a:lumMod val="60000"/>
                    <a:lumOff val="40000"/>
                  </a:schemeClr>
                </a:solidFill>
                <a:latin typeface="Arial Unicode MS"/>
              </a:rPr>
              <a:t>{   </a:t>
            </a:r>
            <a:r>
              <a:rPr lang="en-US" altLang="en-US" sz="2400" dirty="0" err="1">
                <a:solidFill>
                  <a:schemeClr val="accent6">
                    <a:lumMod val="60000"/>
                    <a:lumOff val="40000"/>
                  </a:schemeClr>
                </a:solidFill>
                <a:latin typeface="Arial Unicode MS"/>
              </a:rPr>
              <a:t>int</a:t>
            </a:r>
            <a:r>
              <a:rPr lang="en-US" altLang="en-US" sz="2400" dirty="0">
                <a:solidFill>
                  <a:schemeClr val="accent6">
                    <a:lumMod val="60000"/>
                    <a:lumOff val="40000"/>
                  </a:schemeClr>
                </a:solidFill>
                <a:latin typeface="Arial Unicode MS"/>
              </a:rPr>
              <a:t> *</a:t>
            </a:r>
            <a:r>
              <a:rPr lang="en-US" altLang="en-US" sz="2400" dirty="0" err="1">
                <a:solidFill>
                  <a:schemeClr val="accent6">
                    <a:lumMod val="60000"/>
                    <a:lumOff val="40000"/>
                  </a:schemeClr>
                </a:solidFill>
                <a:latin typeface="Arial Unicode MS"/>
              </a:rPr>
              <a:t>pt</a:t>
            </a:r>
            <a:r>
              <a:rPr lang="en-US" altLang="en-US" sz="2400" dirty="0">
                <a:solidFill>
                  <a:schemeClr val="accent6">
                    <a:lumMod val="60000"/>
                    <a:lumOff val="40000"/>
                  </a:schemeClr>
                </a:solidFill>
                <a:latin typeface="Arial Unicode MS"/>
              </a:rPr>
              <a:t>; //wild pointer  </a:t>
            </a:r>
            <a:endParaRPr lang="en-US" altLang="en-US" sz="2400" dirty="0" smtClean="0">
              <a:solidFill>
                <a:schemeClr val="accent6">
                  <a:lumMod val="60000"/>
                  <a:lumOff val="40000"/>
                </a:schemeClr>
              </a:solidFill>
              <a:latin typeface="Arial Unicode MS"/>
            </a:endParaRPr>
          </a:p>
          <a:p>
            <a:pPr lvl="0" algn="just"/>
            <a:r>
              <a:rPr lang="en-US" altLang="en-US" sz="2400" dirty="0" smtClean="0">
                <a:solidFill>
                  <a:schemeClr val="accent6">
                    <a:lumMod val="60000"/>
                    <a:lumOff val="40000"/>
                  </a:schemeClr>
                </a:solidFill>
                <a:latin typeface="Arial Unicode MS"/>
              </a:rPr>
              <a:t> </a:t>
            </a:r>
            <a:r>
              <a:rPr lang="en-US" altLang="en-US" sz="2400" dirty="0" err="1">
                <a:solidFill>
                  <a:schemeClr val="accent6">
                    <a:lumMod val="60000"/>
                    <a:lumOff val="40000"/>
                  </a:schemeClr>
                </a:solidFill>
                <a:latin typeface="Arial Unicode MS"/>
              </a:rPr>
              <a:t>printf</a:t>
            </a:r>
            <a:r>
              <a:rPr lang="en-US" altLang="en-US" sz="2400" dirty="0">
                <a:solidFill>
                  <a:schemeClr val="accent6">
                    <a:lumMod val="60000"/>
                    <a:lumOff val="40000"/>
                  </a:schemeClr>
                </a:solidFill>
                <a:latin typeface="Arial Unicode MS"/>
              </a:rPr>
              <a:t>("%d",*</a:t>
            </a:r>
            <a:r>
              <a:rPr lang="en-US" altLang="en-US" sz="2400" dirty="0" err="1">
                <a:solidFill>
                  <a:schemeClr val="accent6">
                    <a:lumMod val="60000"/>
                    <a:lumOff val="40000"/>
                  </a:schemeClr>
                </a:solidFill>
                <a:latin typeface="Arial Unicode MS"/>
              </a:rPr>
              <a:t>pt</a:t>
            </a:r>
            <a:r>
              <a:rPr lang="en-US" altLang="en-US" sz="2400" dirty="0">
                <a:solidFill>
                  <a:schemeClr val="accent6">
                    <a:lumMod val="60000"/>
                    <a:lumOff val="40000"/>
                  </a:schemeClr>
                </a:solidFill>
                <a:latin typeface="Arial Unicode MS"/>
              </a:rPr>
              <a:t>);   </a:t>
            </a:r>
            <a:endParaRPr lang="en-US" altLang="en-US" sz="2400" dirty="0" smtClean="0">
              <a:solidFill>
                <a:schemeClr val="accent6">
                  <a:lumMod val="60000"/>
                  <a:lumOff val="40000"/>
                </a:schemeClr>
              </a:solidFill>
              <a:latin typeface="Arial Unicode MS"/>
            </a:endParaRPr>
          </a:p>
          <a:p>
            <a:pPr lvl="0" algn="just"/>
            <a:r>
              <a:rPr lang="en-US" altLang="en-US" sz="2400" dirty="0" smtClean="0">
                <a:solidFill>
                  <a:schemeClr val="accent6">
                    <a:lumMod val="60000"/>
                    <a:lumOff val="40000"/>
                  </a:schemeClr>
                </a:solidFill>
                <a:latin typeface="Arial Unicode MS"/>
              </a:rPr>
              <a:t>return </a:t>
            </a:r>
            <a:r>
              <a:rPr lang="en-US" altLang="en-US" sz="2400" dirty="0">
                <a:solidFill>
                  <a:schemeClr val="accent6">
                    <a:lumMod val="60000"/>
                    <a:lumOff val="40000"/>
                  </a:schemeClr>
                </a:solidFill>
                <a:latin typeface="Arial Unicode MS"/>
              </a:rPr>
              <a:t>0</a:t>
            </a:r>
            <a:r>
              <a:rPr lang="en-US" altLang="en-US" sz="2400" dirty="0" smtClean="0">
                <a:solidFill>
                  <a:schemeClr val="accent6">
                    <a:lumMod val="60000"/>
                    <a:lumOff val="40000"/>
                  </a:schemeClr>
                </a:solidFill>
                <a:latin typeface="Arial Unicode MS"/>
              </a:rPr>
              <a:t>;</a:t>
            </a:r>
          </a:p>
          <a:p>
            <a:pPr lvl="0" algn="just"/>
            <a:r>
              <a:rPr lang="en-US" altLang="en-US" sz="2400" dirty="0" smtClean="0">
                <a:solidFill>
                  <a:schemeClr val="accent6">
                    <a:lumMod val="60000"/>
                    <a:lumOff val="40000"/>
                  </a:schemeClr>
                </a:solidFill>
                <a:latin typeface="Arial Unicode MS"/>
              </a:rPr>
              <a:t>}</a:t>
            </a:r>
            <a:endParaRPr kumimoji="0" lang="en-US" altLang="en-US" sz="2400" b="0" i="0" u="none" strike="noStrike" cap="none" normalizeH="0" baseline="0" dirty="0" smtClean="0">
              <a:ln>
                <a:noFill/>
              </a:ln>
              <a:solidFill>
                <a:srgbClr val="FF0000"/>
              </a:solidFill>
              <a:effectLst/>
            </a:endParaRPr>
          </a:p>
        </p:txBody>
      </p:sp>
    </p:spTree>
    <p:extLst>
      <p:ext uri="{BB962C8B-B14F-4D97-AF65-F5344CB8AC3E}">
        <p14:creationId xmlns:p14="http://schemas.microsoft.com/office/powerpoint/2010/main" val="213009382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457199" y="1981200"/>
            <a:ext cx="7495309" cy="1477328"/>
          </a:xfrm>
          <a:prstGeom prst="rect">
            <a:avLst/>
          </a:prstGeom>
          <a:noFill/>
        </p:spPr>
        <p:txBody>
          <a:bodyPr wrap="square" rtlCol="0">
            <a:spAutoFit/>
          </a:bodyPr>
          <a:lstStyle/>
          <a:p>
            <a:pPr eaLnBrk="1" hangingPunct="1"/>
            <a:r>
              <a:rPr lang="en-US" altLang="en-US"/>
              <a:t>Memory management</a:t>
            </a:r>
          </a:p>
          <a:p>
            <a:pPr lvl="1" eaLnBrk="1" hangingPunct="1"/>
            <a:r>
              <a:rPr lang="en-US" altLang="en-US"/>
              <a:t>Dynamic memory allocation</a:t>
            </a:r>
          </a:p>
          <a:p>
            <a:pPr lvl="2" eaLnBrk="1" hangingPunct="1"/>
            <a:r>
              <a:rPr lang="en-US" altLang="en-US"/>
              <a:t>Functions: malloc, calloc, realloc</a:t>
            </a:r>
          </a:p>
          <a:p>
            <a:pPr lvl="1" eaLnBrk="1" hangingPunct="1"/>
            <a:r>
              <a:rPr lang="en-US" altLang="en-US"/>
              <a:t>De-allocating memory</a:t>
            </a:r>
          </a:p>
          <a:p>
            <a:pPr lvl="2" eaLnBrk="1" hangingPunct="1"/>
            <a:r>
              <a:rPr lang="en-US" altLang="en-US"/>
              <a:t>Functions: free</a:t>
            </a:r>
            <a:endParaRPr lang="en-US" altLang="en-US" dirty="0"/>
          </a:p>
        </p:txBody>
      </p:sp>
    </p:spTree>
    <p:extLst>
      <p:ext uri="{BB962C8B-B14F-4D97-AF65-F5344CB8AC3E}">
        <p14:creationId xmlns:p14="http://schemas.microsoft.com/office/powerpoint/2010/main" val="7440647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1771"/>
            <a:ext cx="6688183" cy="457200"/>
          </a:xfrm>
        </p:spPr>
        <p:txBody>
          <a:bodyPr/>
          <a:lstStyle/>
          <a:p>
            <a:r>
              <a:rPr lang="en-US" dirty="0" smtClean="0"/>
              <a:t/>
            </a:r>
            <a:br>
              <a:rPr lang="en-US" dirty="0" smtClean="0"/>
            </a:br>
            <a:r>
              <a:rPr lang="en-US" dirty="0" smtClean="0"/>
              <a:t>Dynamic </a:t>
            </a:r>
            <a:r>
              <a:rPr lang="en-US" dirty="0"/>
              <a:t>memory allocation</a:t>
            </a:r>
            <a:br>
              <a:rPr lang="en-US" dirty="0"/>
            </a:br>
            <a:endParaRPr lang="en-US" dirty="0"/>
          </a:p>
        </p:txBody>
      </p:sp>
      <p:sp>
        <p:nvSpPr>
          <p:cNvPr id="3" name="TextBox 2"/>
          <p:cNvSpPr txBox="1"/>
          <p:nvPr/>
        </p:nvSpPr>
        <p:spPr>
          <a:xfrm>
            <a:off x="914400" y="762000"/>
            <a:ext cx="7924800" cy="3693319"/>
          </a:xfrm>
          <a:prstGeom prst="rect">
            <a:avLst/>
          </a:prstGeom>
          <a:noFill/>
        </p:spPr>
        <p:txBody>
          <a:bodyPr wrap="square" rtlCol="0">
            <a:spAutoFit/>
          </a:bodyPr>
          <a:lstStyle/>
          <a:p>
            <a:r>
              <a:rPr lang="en-US" dirty="0" smtClean="0"/>
              <a:t>.</a:t>
            </a:r>
          </a:p>
          <a:p>
            <a:pPr algn="just"/>
            <a:r>
              <a:rPr lang="en-US" b="1" dirty="0" smtClean="0"/>
              <a:t>static </a:t>
            </a:r>
            <a:r>
              <a:rPr lang="en-US" b="1" dirty="0"/>
              <a:t>memory </a:t>
            </a:r>
            <a:r>
              <a:rPr lang="en-US" b="1" dirty="0" smtClean="0"/>
              <a:t>allocation  </a:t>
            </a:r>
            <a:r>
              <a:rPr lang="en-US" dirty="0"/>
              <a:t>memory is allocated at compile time</a:t>
            </a:r>
            <a:r>
              <a:rPr lang="en-US" dirty="0" smtClean="0"/>
              <a:t>. </a:t>
            </a:r>
            <a:r>
              <a:rPr lang="en-US" dirty="0"/>
              <a:t>memory can't be increased while executing program</a:t>
            </a:r>
            <a:r>
              <a:rPr lang="en-US" dirty="0" smtClean="0"/>
              <a:t>.</a:t>
            </a:r>
          </a:p>
          <a:p>
            <a:endParaRPr lang="en-US" dirty="0" smtClean="0"/>
          </a:p>
          <a:p>
            <a:endParaRPr lang="en-US" dirty="0"/>
          </a:p>
          <a:p>
            <a:r>
              <a:rPr lang="en-US" dirty="0" smtClean="0"/>
              <a:t>Dynamic memory allocation – Memory is allocated at run time. </a:t>
            </a:r>
            <a:r>
              <a:rPr lang="en-US" dirty="0"/>
              <a:t>memory can be increased while executing program</a:t>
            </a:r>
            <a:r>
              <a:rPr lang="en-US" dirty="0" smtClean="0"/>
              <a:t>., </a:t>
            </a:r>
            <a:r>
              <a:rPr lang="en-US" dirty="0"/>
              <a:t>used in linked list.</a:t>
            </a:r>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2589722"/>
              </p:ext>
            </p:extLst>
          </p:nvPr>
        </p:nvGraphicFramePr>
        <p:xfrm>
          <a:off x="914400" y="3336268"/>
          <a:ext cx="7772400" cy="2255520"/>
        </p:xfrm>
        <a:graphic>
          <a:graphicData uri="http://schemas.openxmlformats.org/drawingml/2006/table">
            <a:tbl>
              <a:tblPr/>
              <a:tblGrid>
                <a:gridCol w="1219200">
                  <a:extLst>
                    <a:ext uri="{9D8B030D-6E8A-4147-A177-3AD203B41FA5}">
                      <a16:colId xmlns:a16="http://schemas.microsoft.com/office/drawing/2014/main" val="2093831249"/>
                    </a:ext>
                  </a:extLst>
                </a:gridCol>
                <a:gridCol w="6553200">
                  <a:extLst>
                    <a:ext uri="{9D8B030D-6E8A-4147-A177-3AD203B41FA5}">
                      <a16:colId xmlns:a16="http://schemas.microsoft.com/office/drawing/2014/main" val="1958052332"/>
                    </a:ext>
                  </a:extLst>
                </a:gridCol>
              </a:tblGrid>
              <a:tr h="0">
                <a:tc>
                  <a:txBody>
                    <a:bodyPr/>
                    <a:lstStyle/>
                    <a:p>
                      <a:pPr algn="just" fontAlgn="t"/>
                      <a:r>
                        <a:rPr lang="en-US" b="1">
                          <a:solidFill>
                            <a:srgbClr val="333333"/>
                          </a:solidFill>
                          <a:effectLst/>
                          <a:latin typeface="inter-bold"/>
                        </a:rPr>
                        <a:t>malloc()</a:t>
                      </a:r>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allocates single block of requested memory.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02286393"/>
                  </a:ext>
                </a:extLst>
              </a:tr>
              <a:tr h="0">
                <a:tc>
                  <a:txBody>
                    <a:bodyPr/>
                    <a:lstStyle/>
                    <a:p>
                      <a:pPr algn="just" fontAlgn="t"/>
                      <a:r>
                        <a:rPr lang="en-US" b="1">
                          <a:solidFill>
                            <a:srgbClr val="333333"/>
                          </a:solidFill>
                          <a:effectLst/>
                          <a:latin typeface="inter-bold"/>
                        </a:rPr>
                        <a:t>calloc()</a:t>
                      </a:r>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allocates multiple block of requested memory</a:t>
                      </a:r>
                      <a:r>
                        <a:rPr lang="en-US" dirty="0" smtClean="0">
                          <a:solidFill>
                            <a:srgbClr val="333333"/>
                          </a:solidFill>
                          <a:effectLst/>
                          <a:latin typeface="inter-regular"/>
                        </a:rPr>
                        <a:t>.</a:t>
                      </a:r>
                    </a:p>
                    <a:p>
                      <a:pPr algn="just" fontAlgn="t"/>
                      <a:endParaRPr lang="en-US" dirty="0">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58868448"/>
                  </a:ext>
                </a:extLst>
              </a:tr>
              <a:tr h="0">
                <a:tc>
                  <a:txBody>
                    <a:bodyPr/>
                    <a:lstStyle/>
                    <a:p>
                      <a:pPr algn="just" fontAlgn="t"/>
                      <a:r>
                        <a:rPr lang="en-US" b="1">
                          <a:solidFill>
                            <a:srgbClr val="333333"/>
                          </a:solidFill>
                          <a:effectLst/>
                          <a:latin typeface="inter-bold"/>
                        </a:rPr>
                        <a:t>realloc()</a:t>
                      </a:r>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a:solidFill>
                            <a:srgbClr val="333333"/>
                          </a:solidFill>
                          <a:effectLst/>
                          <a:latin typeface="inter-regular"/>
                        </a:rPr>
                        <a:t>reallocates the memory occupied by malloc() or calloc() functions.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26227193"/>
                  </a:ext>
                </a:extLst>
              </a:tr>
              <a:tr h="0">
                <a:tc>
                  <a:txBody>
                    <a:bodyPr/>
                    <a:lstStyle/>
                    <a:p>
                      <a:pPr algn="just" fontAlgn="t"/>
                      <a:r>
                        <a:rPr lang="en-US" b="1">
                          <a:solidFill>
                            <a:srgbClr val="333333"/>
                          </a:solidFill>
                          <a:effectLst/>
                          <a:latin typeface="inter-bold"/>
                        </a:rPr>
                        <a:t>free()</a:t>
                      </a:r>
                      <a:endParaRPr lang="en-US">
                        <a:solidFill>
                          <a:srgbClr val="333333"/>
                        </a:solidFill>
                        <a:effectLst/>
                        <a:latin typeface="inter-regular"/>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dirty="0">
                          <a:solidFill>
                            <a:srgbClr val="333333"/>
                          </a:solidFill>
                          <a:effectLst/>
                          <a:latin typeface="inter-regular"/>
                        </a:rPr>
                        <a:t>frees the dynamically allocated memory.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17824971"/>
                  </a:ext>
                </a:extLst>
              </a:tr>
            </a:tbl>
          </a:graphicData>
        </a:graphic>
      </p:graphicFrame>
    </p:spTree>
    <p:extLst>
      <p:ext uri="{BB962C8B-B14F-4D97-AF65-F5344CB8AC3E}">
        <p14:creationId xmlns:p14="http://schemas.microsoft.com/office/powerpoint/2010/main" val="9948446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1317394"/>
              </p:ext>
            </p:extLst>
          </p:nvPr>
        </p:nvGraphicFramePr>
        <p:xfrm>
          <a:off x="685800" y="1066800"/>
          <a:ext cx="8021394" cy="2286000"/>
        </p:xfrm>
        <a:graphic>
          <a:graphicData uri="http://schemas.openxmlformats.org/drawingml/2006/table">
            <a:tbl>
              <a:tblPr/>
              <a:tblGrid>
                <a:gridCol w="1752600">
                  <a:extLst>
                    <a:ext uri="{9D8B030D-6E8A-4147-A177-3AD203B41FA5}">
                      <a16:colId xmlns:a16="http://schemas.microsoft.com/office/drawing/2014/main" val="3496537075"/>
                    </a:ext>
                  </a:extLst>
                </a:gridCol>
                <a:gridCol w="6268794">
                  <a:extLst>
                    <a:ext uri="{9D8B030D-6E8A-4147-A177-3AD203B41FA5}">
                      <a16:colId xmlns:a16="http://schemas.microsoft.com/office/drawing/2014/main" val="2512958923"/>
                    </a:ext>
                  </a:extLst>
                </a:gridCol>
              </a:tblGrid>
              <a:tr h="0">
                <a:tc>
                  <a:txBody>
                    <a:bodyPr/>
                    <a:lstStyle/>
                    <a:p>
                      <a:r>
                        <a:rPr lang="en-US" b="1" dirty="0" err="1">
                          <a:effectLst/>
                        </a:rPr>
                        <a:t>malloc</a:t>
                      </a:r>
                      <a:r>
                        <a:rPr lang="en-US" b="1" dirty="0">
                          <a:effectLst/>
                        </a:rPr>
                        <a:t>()</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dirty="0">
                          <a:effectLst/>
                        </a:rPr>
                        <a:t>Allocates the memory of requested size and returns the pointer to the first byte </a:t>
                      </a:r>
                      <a:r>
                        <a:rPr lang="en-US" dirty="0" smtClean="0">
                          <a:effectLst/>
                        </a:rPr>
                        <a:t>of allocated </a:t>
                      </a:r>
                      <a:r>
                        <a:rPr lang="en-US" dirty="0">
                          <a:effectLst/>
                        </a:rPr>
                        <a:t>space.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677829771"/>
                  </a:ext>
                </a:extLst>
              </a:tr>
              <a:tr h="0">
                <a:tc>
                  <a:txBody>
                    <a:bodyPr/>
                    <a:lstStyle/>
                    <a:p>
                      <a:r>
                        <a:rPr lang="en-US" b="1" dirty="0" err="1">
                          <a:effectLst/>
                        </a:rPr>
                        <a:t>calloc</a:t>
                      </a:r>
                      <a:r>
                        <a:rPr lang="en-US" b="1" dirty="0">
                          <a:effectLst/>
                        </a:rPr>
                        <a:t>()</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a:effectLst/>
                        </a:rPr>
                        <a:t>Allocates the space for elements of an array. Initializes the elements to zero and returns a pointer to the memory.</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791191822"/>
                  </a:ext>
                </a:extLst>
              </a:tr>
              <a:tr h="0">
                <a:tc>
                  <a:txBody>
                    <a:bodyPr/>
                    <a:lstStyle/>
                    <a:p>
                      <a:r>
                        <a:rPr lang="en-US" b="1">
                          <a:effectLst/>
                        </a:rPr>
                        <a:t>realloc()</a:t>
                      </a:r>
                      <a:endParaRPr lang="en-US">
                        <a:effectLst/>
                      </a:endParaRP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a:effectLst/>
                        </a:rPr>
                        <a:t>It is used to modify the size of previously allocated memory space.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100576979"/>
                  </a:ext>
                </a:extLst>
              </a:tr>
              <a:tr h="0">
                <a:tc>
                  <a:txBody>
                    <a:bodyPr/>
                    <a:lstStyle/>
                    <a:p>
                      <a:r>
                        <a:rPr lang="en-US" b="1" dirty="0">
                          <a:effectLst/>
                        </a:rPr>
                        <a:t>Free()</a:t>
                      </a:r>
                      <a:endParaRPr lang="en-US" dirty="0">
                        <a:effectLst/>
                      </a:endParaRP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dirty="0">
                          <a:effectLst/>
                        </a:rPr>
                        <a:t>Frees or empties the previously allocated memory space.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294260343"/>
                  </a:ext>
                </a:extLst>
              </a:tr>
            </a:tbl>
          </a:graphicData>
        </a:graphic>
      </p:graphicFrame>
      <p:sp>
        <p:nvSpPr>
          <p:cNvPr id="3" name="TextBox 2"/>
          <p:cNvSpPr txBox="1"/>
          <p:nvPr/>
        </p:nvSpPr>
        <p:spPr>
          <a:xfrm>
            <a:off x="2286000" y="381000"/>
            <a:ext cx="3200400" cy="369332"/>
          </a:xfrm>
          <a:prstGeom prst="rect">
            <a:avLst/>
          </a:prstGeom>
          <a:noFill/>
        </p:spPr>
        <p:txBody>
          <a:bodyPr wrap="square" rtlCol="0">
            <a:spAutoFit/>
          </a:bodyPr>
          <a:lstStyle/>
          <a:p>
            <a:r>
              <a:rPr lang="en-US" dirty="0" err="1" smtClean="0"/>
              <a:t>Stdlib.h</a:t>
            </a:r>
            <a:endParaRPr lang="en-US" dirty="0"/>
          </a:p>
        </p:txBody>
      </p:sp>
    </p:spTree>
    <p:extLst>
      <p:ext uri="{BB962C8B-B14F-4D97-AF65-F5344CB8AC3E}">
        <p14:creationId xmlns:p14="http://schemas.microsoft.com/office/powerpoint/2010/main" val="271995084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733800" cy="533400"/>
          </a:xfrm>
        </p:spPr>
        <p:txBody>
          <a:bodyPr/>
          <a:lstStyle/>
          <a:p>
            <a:r>
              <a:rPr lang="en-US" dirty="0" smtClean="0"/>
              <a:t/>
            </a:r>
            <a:br>
              <a:rPr lang="en-US" dirty="0" smtClean="0"/>
            </a:br>
            <a:r>
              <a:rPr lang="en-US" dirty="0" err="1" smtClean="0"/>
              <a:t>malloc</a:t>
            </a:r>
            <a:r>
              <a:rPr lang="en-US" dirty="0"/>
              <a:t>() function </a:t>
            </a:r>
            <a:br>
              <a:rPr lang="en-US" dirty="0"/>
            </a:br>
            <a:endParaRPr lang="en-US" dirty="0"/>
          </a:p>
        </p:txBody>
      </p:sp>
      <p:sp>
        <p:nvSpPr>
          <p:cNvPr id="3" name="TextBox 2"/>
          <p:cNvSpPr txBox="1"/>
          <p:nvPr/>
        </p:nvSpPr>
        <p:spPr>
          <a:xfrm>
            <a:off x="228600" y="948690"/>
            <a:ext cx="8077200" cy="6463308"/>
          </a:xfrm>
          <a:prstGeom prst="rect">
            <a:avLst/>
          </a:prstGeom>
          <a:noFill/>
        </p:spPr>
        <p:txBody>
          <a:bodyPr wrap="square" rtlCol="0">
            <a:spAutoFit/>
          </a:bodyPr>
          <a:lstStyle/>
          <a:p>
            <a:pPr algn="just"/>
            <a:r>
              <a:rPr lang="en-US" dirty="0" smtClean="0"/>
              <a:t>Allocates </a:t>
            </a:r>
            <a:r>
              <a:rPr lang="en-US" dirty="0"/>
              <a:t>the memory of requested size and returns the pointer to the first byte </a:t>
            </a:r>
            <a:r>
              <a:rPr lang="en-US" dirty="0" smtClean="0"/>
              <a:t>of allocated </a:t>
            </a:r>
            <a:r>
              <a:rPr lang="en-US" dirty="0"/>
              <a:t>space</a:t>
            </a:r>
            <a:r>
              <a:rPr lang="en-US" dirty="0" smtClean="0"/>
              <a:t>. It </a:t>
            </a:r>
            <a:r>
              <a:rPr lang="en-US" dirty="0"/>
              <a:t>returns NULL if memory is not sufficient</a:t>
            </a:r>
            <a:r>
              <a:rPr lang="en-US" dirty="0" smtClean="0"/>
              <a:t>.</a:t>
            </a:r>
          </a:p>
          <a:p>
            <a:endParaRPr lang="en-US" dirty="0"/>
          </a:p>
          <a:p>
            <a:r>
              <a:rPr lang="en-US" altLang="en-US" b="1" dirty="0"/>
              <a:t>void *</a:t>
            </a:r>
            <a:r>
              <a:rPr lang="en-US" altLang="en-US" b="1" dirty="0" err="1"/>
              <a:t>malloc</a:t>
            </a:r>
            <a:r>
              <a:rPr lang="en-US" altLang="en-US" b="1" dirty="0"/>
              <a:t> </a:t>
            </a:r>
            <a:r>
              <a:rPr lang="en-US" altLang="en-US" b="1" dirty="0" smtClean="0"/>
              <a:t>(size)</a:t>
            </a:r>
          </a:p>
          <a:p>
            <a:endParaRPr lang="en-US" altLang="en-US" b="1" dirty="0"/>
          </a:p>
          <a:p>
            <a:r>
              <a:rPr lang="en-US" altLang="en-US" dirty="0" smtClean="0"/>
              <a:t>Returns </a:t>
            </a:r>
            <a:r>
              <a:rPr lang="en-US" altLang="en-US" dirty="0"/>
              <a:t>a void pointer to a contiguous block in memory of size equal to </a:t>
            </a:r>
            <a:r>
              <a:rPr lang="en-US" altLang="en-US" i="1" dirty="0"/>
              <a:t>size</a:t>
            </a:r>
            <a:r>
              <a:rPr lang="en-US" altLang="en-US" dirty="0"/>
              <a:t> </a:t>
            </a:r>
            <a:r>
              <a:rPr lang="en-US" altLang="en-US" b="1" dirty="0"/>
              <a:t>bytes</a:t>
            </a:r>
            <a:r>
              <a:rPr lang="en-US" altLang="en-US" dirty="0" smtClean="0"/>
              <a:t>.</a:t>
            </a:r>
            <a:r>
              <a:rPr lang="en-US" altLang="en-US" b="1" dirty="0" smtClean="0"/>
              <a:t> </a:t>
            </a:r>
            <a:r>
              <a:rPr lang="en-US" altLang="en-US" b="1" dirty="0"/>
              <a:t>Size is always taken to be in bytes</a:t>
            </a:r>
            <a:r>
              <a:rPr lang="en-US" altLang="en-US" b="1" dirty="0" smtClean="0"/>
              <a:t>.</a:t>
            </a:r>
          </a:p>
          <a:p>
            <a:endParaRPr lang="en-US" altLang="en-US" b="1" dirty="0"/>
          </a:p>
          <a:p>
            <a:r>
              <a:rPr lang="en-US" altLang="en-US" dirty="0"/>
              <a:t>On success returns pointer (address of beginning of block of memory just created).</a:t>
            </a:r>
          </a:p>
          <a:p>
            <a:endParaRPr lang="en-US" dirty="0" smtClean="0"/>
          </a:p>
          <a:p>
            <a:pPr algn="just" eaLnBrk="1" hangingPunct="1"/>
            <a:r>
              <a:rPr lang="en-US" altLang="en-US" dirty="0"/>
              <a:t>Why is a </a:t>
            </a:r>
            <a:r>
              <a:rPr lang="en-US" altLang="en-US" b="1" dirty="0">
                <a:solidFill>
                  <a:schemeClr val="accent5">
                    <a:lumMod val="10000"/>
                  </a:schemeClr>
                </a:solidFill>
              </a:rPr>
              <a:t>void pointer returned </a:t>
            </a:r>
            <a:r>
              <a:rPr lang="en-US" altLang="en-US" dirty="0" smtClean="0"/>
              <a:t>???</a:t>
            </a:r>
          </a:p>
          <a:p>
            <a:pPr algn="just" eaLnBrk="1" hangingPunct="1"/>
            <a:r>
              <a:rPr lang="en-US" altLang="en-US" dirty="0" err="1" smtClean="0"/>
              <a:t>malloc</a:t>
            </a:r>
            <a:r>
              <a:rPr lang="en-US" altLang="en-US" dirty="0" smtClean="0"/>
              <a:t> </a:t>
            </a:r>
            <a:r>
              <a:rPr lang="en-US" altLang="en-US" dirty="0"/>
              <a:t>just allocates memory which consists of some number of </a:t>
            </a:r>
            <a:r>
              <a:rPr lang="en-US" altLang="en-US" dirty="0" smtClean="0"/>
              <a:t>bytes. Memory </a:t>
            </a:r>
            <a:r>
              <a:rPr lang="en-US" altLang="en-US" dirty="0"/>
              <a:t>as such has no data type, unless the user or the running program chooses to associate a data type with the block of memory just created.</a:t>
            </a:r>
          </a:p>
          <a:p>
            <a:endParaRPr lang="en-US" dirty="0" smtClean="0"/>
          </a:p>
          <a:p>
            <a:endParaRPr lang="en-US" dirty="0" smtClean="0"/>
          </a:p>
          <a:p>
            <a:pPr algn="ctr"/>
            <a:r>
              <a:rPr lang="en-US" i="1" dirty="0" err="1">
                <a:solidFill>
                  <a:srgbClr val="FF0000"/>
                </a:solidFill>
              </a:rPr>
              <a:t>ptr</a:t>
            </a:r>
            <a:r>
              <a:rPr lang="en-US" i="1" dirty="0">
                <a:solidFill>
                  <a:srgbClr val="FF0000"/>
                </a:solidFill>
              </a:rPr>
              <a:t>=(cast-type*)</a:t>
            </a:r>
            <a:r>
              <a:rPr lang="en-US" i="1" dirty="0" err="1">
                <a:solidFill>
                  <a:srgbClr val="FF0000"/>
                </a:solidFill>
              </a:rPr>
              <a:t>malloc</a:t>
            </a:r>
            <a:r>
              <a:rPr lang="en-US" i="1" dirty="0">
                <a:solidFill>
                  <a:srgbClr val="FF0000"/>
                </a:solidFill>
              </a:rPr>
              <a:t>(byte-size)</a:t>
            </a:r>
            <a:r>
              <a:rPr lang="en-US" i="1" dirty="0"/>
              <a:t>  </a:t>
            </a:r>
            <a:endParaRPr lang="en-US" i="1" dirty="0" smtClean="0"/>
          </a:p>
          <a:p>
            <a:endParaRPr lang="en-US" dirty="0"/>
          </a:p>
          <a:p>
            <a:r>
              <a:rPr lang="en-US" dirty="0" err="1"/>
              <a:t>ptr</a:t>
            </a:r>
            <a:r>
              <a:rPr lang="en-US" dirty="0"/>
              <a:t> is a pointer of </a:t>
            </a:r>
            <a:r>
              <a:rPr lang="en-US" dirty="0" err="1"/>
              <a:t>cast_type</a:t>
            </a:r>
            <a:r>
              <a:rPr lang="en-US" dirty="0" smtClean="0"/>
              <a:t>. The  </a:t>
            </a:r>
            <a:r>
              <a:rPr lang="en-US" dirty="0" err="1"/>
              <a:t>malloc</a:t>
            </a:r>
            <a:r>
              <a:rPr lang="en-US" dirty="0"/>
              <a:t>() function returns a pointer to the allocated memory of </a:t>
            </a:r>
            <a:r>
              <a:rPr lang="en-US" dirty="0" err="1"/>
              <a:t>byte_size</a:t>
            </a:r>
            <a:r>
              <a:rPr lang="en-US" dirty="0"/>
              <a:t>.</a:t>
            </a:r>
          </a:p>
          <a:p>
            <a:endParaRPr lang="en-US" dirty="0"/>
          </a:p>
          <a:p>
            <a:endParaRPr lang="en-US" dirty="0"/>
          </a:p>
        </p:txBody>
      </p:sp>
    </p:spTree>
    <p:extLst>
      <p:ext uri="{BB962C8B-B14F-4D97-AF65-F5344CB8AC3E}">
        <p14:creationId xmlns:p14="http://schemas.microsoft.com/office/powerpoint/2010/main" val="346788158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57200"/>
            <a:ext cx="8153400" cy="8685455"/>
          </a:xfrm>
          <a:prstGeom prst="rect">
            <a:avLst/>
          </a:prstGeom>
          <a:noFill/>
        </p:spPr>
        <p:txBody>
          <a:bodyPr wrap="square" rtlCol="0">
            <a:spAutoFit/>
          </a:bodyPr>
          <a:lstStyle/>
          <a:p>
            <a:pPr algn="just" eaLnBrk="1" hangingPunct="1"/>
            <a:r>
              <a:rPr lang="en-US" altLang="en-US" dirty="0"/>
              <a:t>Allocated space is </a:t>
            </a:r>
            <a:r>
              <a:rPr lang="en-US" altLang="en-US" b="1" dirty="0"/>
              <a:t>not initialized</a:t>
            </a:r>
            <a:r>
              <a:rPr lang="en-US" altLang="en-US" dirty="0"/>
              <a:t>, so contains garbage</a:t>
            </a:r>
            <a:r>
              <a:rPr lang="en-US" altLang="en-US" dirty="0" smtClean="0"/>
              <a:t>. No </a:t>
            </a:r>
            <a:r>
              <a:rPr lang="en-US" altLang="en-US" dirty="0"/>
              <a:t>connection exists with type of data to be stored in the memory space just created</a:t>
            </a:r>
            <a:r>
              <a:rPr lang="en-US" altLang="en-US" dirty="0" smtClean="0"/>
              <a:t>. Contained </a:t>
            </a:r>
            <a:r>
              <a:rPr lang="en-US" altLang="en-US" dirty="0"/>
              <a:t>in the header file: </a:t>
            </a:r>
            <a:r>
              <a:rPr lang="en-US" altLang="en-US" b="1" dirty="0" err="1"/>
              <a:t>stdlib.h</a:t>
            </a:r>
            <a:r>
              <a:rPr lang="en-US" altLang="en-US" b="1" dirty="0"/>
              <a:t> </a:t>
            </a:r>
            <a:r>
              <a:rPr lang="en-US" altLang="en-US" dirty="0"/>
              <a:t>or </a:t>
            </a:r>
            <a:r>
              <a:rPr lang="en-US" altLang="en-US" b="1" dirty="0" err="1" smtClean="0"/>
              <a:t>alloc.h</a:t>
            </a:r>
            <a:endParaRPr lang="en-US" altLang="en-US" b="1" dirty="0" smtClean="0"/>
          </a:p>
          <a:p>
            <a:pPr algn="just" eaLnBrk="1" hangingPunct="1"/>
            <a:endParaRPr lang="en-US" altLang="en-US" b="1" dirty="0" smtClean="0"/>
          </a:p>
          <a:p>
            <a:pPr algn="just" eaLnBrk="1" hangingPunct="1"/>
            <a:endParaRPr lang="en-US" altLang="en-US" b="1" dirty="0"/>
          </a:p>
          <a:p>
            <a:pPr algn="just" eaLnBrk="1" hangingPunct="1"/>
            <a:r>
              <a:rPr lang="en-US" altLang="en-US" sz="2000" dirty="0">
                <a:latin typeface="+mj-lt"/>
              </a:rPr>
              <a:t>How to assign a data type to the memory just created ???</a:t>
            </a:r>
          </a:p>
          <a:p>
            <a:pPr marL="800100" lvl="1" indent="-342900" algn="just" eaLnBrk="1" hangingPunct="1">
              <a:buFont typeface="Arial" panose="020B0604020202020204" pitchFamily="34" charset="0"/>
              <a:buChar char="•"/>
            </a:pPr>
            <a:r>
              <a:rPr lang="en-US" altLang="en-US" sz="2000" dirty="0">
                <a:latin typeface="+mj-lt"/>
              </a:rPr>
              <a:t>Use type casting.</a:t>
            </a:r>
          </a:p>
          <a:p>
            <a:pPr marL="800100" lvl="1" indent="-342900" algn="just" eaLnBrk="1" hangingPunct="1">
              <a:buFont typeface="Arial" panose="020B0604020202020204" pitchFamily="34" charset="0"/>
              <a:buChar char="•"/>
            </a:pPr>
            <a:r>
              <a:rPr lang="en-US" altLang="en-US" sz="2000" dirty="0">
                <a:latin typeface="+mj-lt"/>
              </a:rPr>
              <a:t>Once type cast to a data type, memory takes on the meaning of that data type.</a:t>
            </a:r>
          </a:p>
          <a:p>
            <a:pPr marL="800100" lvl="1" indent="-342900" algn="just" eaLnBrk="1" hangingPunct="1">
              <a:buFont typeface="Arial" panose="020B0604020202020204" pitchFamily="34" charset="0"/>
              <a:buChar char="•"/>
            </a:pPr>
            <a:r>
              <a:rPr lang="en-US" altLang="en-US" sz="2000" dirty="0">
                <a:latin typeface="+mj-lt"/>
              </a:rPr>
              <a:t>Amount of data types that can be represented depends on the size of the data type</a:t>
            </a:r>
            <a:r>
              <a:rPr lang="en-US" altLang="en-US" sz="2000" dirty="0" smtClean="0">
                <a:latin typeface="+mj-lt"/>
              </a:rPr>
              <a:t>.</a:t>
            </a:r>
          </a:p>
          <a:p>
            <a:pPr marL="800100" lvl="1" indent="-342900" algn="just" eaLnBrk="1" hangingPunct="1">
              <a:buFont typeface="Arial" panose="020B0604020202020204" pitchFamily="34" charset="0"/>
              <a:buChar char="•"/>
            </a:pPr>
            <a:endParaRPr lang="en-US" altLang="en-US" sz="2000" dirty="0">
              <a:latin typeface="+mj-lt"/>
            </a:endParaRPr>
          </a:p>
          <a:p>
            <a:pPr lvl="1" eaLnBrk="1" hangingPunct="1">
              <a:lnSpc>
                <a:spcPct val="90000"/>
              </a:lnSpc>
            </a:pPr>
            <a:r>
              <a:rPr lang="en-US" altLang="en-US" sz="2000" i="1" dirty="0" smtClean="0">
                <a:solidFill>
                  <a:srgbClr val="FF0000"/>
                </a:solidFill>
              </a:rPr>
              <a:t>double </a:t>
            </a:r>
            <a:r>
              <a:rPr lang="en-US" altLang="en-US" sz="2000" i="1" dirty="0">
                <a:solidFill>
                  <a:srgbClr val="FF0000"/>
                </a:solidFill>
              </a:rPr>
              <a:t>*x;</a:t>
            </a:r>
          </a:p>
          <a:p>
            <a:pPr lvl="1" eaLnBrk="1" hangingPunct="1">
              <a:lnSpc>
                <a:spcPct val="90000"/>
              </a:lnSpc>
            </a:pPr>
            <a:r>
              <a:rPr lang="en-US" altLang="en-US" sz="2000" i="1" dirty="0">
                <a:solidFill>
                  <a:srgbClr val="FF0000"/>
                </a:solidFill>
              </a:rPr>
              <a:t>x = (double *) </a:t>
            </a:r>
            <a:r>
              <a:rPr lang="en-US" altLang="en-US" sz="2000" i="1" dirty="0" err="1">
                <a:solidFill>
                  <a:srgbClr val="FF0000"/>
                </a:solidFill>
              </a:rPr>
              <a:t>malloc</a:t>
            </a:r>
            <a:r>
              <a:rPr lang="en-US" altLang="en-US" sz="2000" i="1" dirty="0">
                <a:solidFill>
                  <a:srgbClr val="FF0000"/>
                </a:solidFill>
              </a:rPr>
              <a:t> (100 * </a:t>
            </a:r>
            <a:r>
              <a:rPr lang="en-US" altLang="en-US" sz="2000" i="1" dirty="0" err="1">
                <a:solidFill>
                  <a:srgbClr val="FF0000"/>
                </a:solidFill>
              </a:rPr>
              <a:t>sizeof</a:t>
            </a:r>
            <a:r>
              <a:rPr lang="en-US" altLang="en-US" sz="2000" i="1" dirty="0">
                <a:solidFill>
                  <a:srgbClr val="FF0000"/>
                </a:solidFill>
              </a:rPr>
              <a:t> (double</a:t>
            </a:r>
            <a:r>
              <a:rPr lang="en-US" altLang="en-US" sz="2000" i="1" dirty="0" smtClean="0">
                <a:solidFill>
                  <a:srgbClr val="FF0000"/>
                </a:solidFill>
              </a:rPr>
              <a:t>));</a:t>
            </a:r>
          </a:p>
          <a:p>
            <a:pPr lvl="1" eaLnBrk="1" hangingPunct="1">
              <a:lnSpc>
                <a:spcPct val="90000"/>
              </a:lnSpc>
            </a:pPr>
            <a:endParaRPr lang="en-US" altLang="en-US" sz="2000" dirty="0"/>
          </a:p>
          <a:p>
            <a:pPr lvl="1" eaLnBrk="1" hangingPunct="1">
              <a:lnSpc>
                <a:spcPct val="90000"/>
              </a:lnSpc>
            </a:pPr>
            <a:endParaRPr lang="en-US" altLang="en-US" sz="2000" dirty="0"/>
          </a:p>
          <a:p>
            <a:pPr lvl="1" eaLnBrk="1" hangingPunct="1">
              <a:lnSpc>
                <a:spcPct val="90000"/>
              </a:lnSpc>
            </a:pPr>
            <a:r>
              <a:rPr lang="en-US" altLang="en-US" sz="2000" dirty="0"/>
              <a:t>This is the correct declaration, gives us 800 bytes in memory, where we have 100 doubles</a:t>
            </a:r>
            <a:r>
              <a:rPr lang="en-US" altLang="en-US" sz="2000" dirty="0" smtClean="0"/>
              <a:t>.</a:t>
            </a:r>
          </a:p>
          <a:p>
            <a:pPr lvl="1" eaLnBrk="1" hangingPunct="1">
              <a:lnSpc>
                <a:spcPct val="90000"/>
              </a:lnSpc>
            </a:pPr>
            <a:endParaRPr lang="en-US" altLang="en-US" sz="2000" dirty="0"/>
          </a:p>
          <a:p>
            <a:pPr lvl="1" eaLnBrk="1" hangingPunct="1">
              <a:lnSpc>
                <a:spcPct val="90000"/>
              </a:lnSpc>
            </a:pPr>
            <a:r>
              <a:rPr lang="en-US" altLang="en-US" dirty="0"/>
              <a:t>Always better to use </a:t>
            </a:r>
            <a:r>
              <a:rPr lang="en-US" altLang="en-US" dirty="0" err="1"/>
              <a:t>sizeof</a:t>
            </a:r>
            <a:r>
              <a:rPr lang="en-US" altLang="en-US" dirty="0"/>
              <a:t> instead of the following:</a:t>
            </a:r>
          </a:p>
          <a:p>
            <a:pPr lvl="2" eaLnBrk="1" hangingPunct="1">
              <a:lnSpc>
                <a:spcPct val="90000"/>
              </a:lnSpc>
            </a:pPr>
            <a:r>
              <a:rPr lang="en-US" altLang="en-US" dirty="0"/>
              <a:t>x = (double *)</a:t>
            </a:r>
            <a:r>
              <a:rPr lang="en-US" altLang="en-US" dirty="0" err="1"/>
              <a:t>malloc</a:t>
            </a:r>
            <a:r>
              <a:rPr lang="en-US" altLang="en-US" dirty="0"/>
              <a:t> (100 * 8); </a:t>
            </a:r>
            <a:r>
              <a:rPr lang="en-US" altLang="en-US" dirty="0" smtClean="0"/>
              <a:t>   // </a:t>
            </a:r>
            <a:r>
              <a:rPr lang="en-US" altLang="en-US" dirty="0"/>
              <a:t>assume that double is 8 bytes </a:t>
            </a:r>
          </a:p>
          <a:p>
            <a:pPr lvl="1" eaLnBrk="1" hangingPunct="1">
              <a:lnSpc>
                <a:spcPct val="90000"/>
              </a:lnSpc>
            </a:pPr>
            <a:endParaRPr lang="en-US" altLang="en-US" sz="2000" dirty="0"/>
          </a:p>
          <a:p>
            <a:pPr marL="800100" lvl="1" indent="-342900" algn="just" eaLnBrk="1" hangingPunct="1">
              <a:buFont typeface="Arial" panose="020B0604020202020204" pitchFamily="34" charset="0"/>
              <a:buChar char="•"/>
            </a:pPr>
            <a:endParaRPr lang="en-US" altLang="en-US" sz="2000" dirty="0" smtClean="0">
              <a:latin typeface="+mj-lt"/>
            </a:endParaRPr>
          </a:p>
          <a:p>
            <a:pPr lvl="1" eaLnBrk="1" hangingPunct="1"/>
            <a:endParaRPr lang="en-US" altLang="en-US" sz="2000" dirty="0">
              <a:latin typeface="+mj-lt"/>
            </a:endParaRPr>
          </a:p>
          <a:p>
            <a:pPr lvl="1" eaLnBrk="1" hangingPunct="1"/>
            <a:endParaRPr lang="en-US" altLang="en-US" sz="2000" dirty="0">
              <a:latin typeface="+mj-lt"/>
            </a:endParaRPr>
          </a:p>
          <a:p>
            <a:pPr algn="just" eaLnBrk="1" hangingPunct="1"/>
            <a:endParaRPr lang="en-US" altLang="en-US" b="1" dirty="0" smtClean="0"/>
          </a:p>
          <a:p>
            <a:pPr algn="just" eaLnBrk="1" hangingPunct="1"/>
            <a:endParaRPr lang="en-US" altLang="en-US" b="1" dirty="0"/>
          </a:p>
          <a:p>
            <a:pPr algn="just" eaLnBrk="1" hangingPunct="1"/>
            <a:endParaRPr lang="en-US" altLang="en-US" dirty="0"/>
          </a:p>
          <a:p>
            <a:endParaRPr lang="en-US" dirty="0"/>
          </a:p>
        </p:txBody>
      </p:sp>
    </p:spTree>
    <p:extLst>
      <p:ext uri="{BB962C8B-B14F-4D97-AF65-F5344CB8AC3E}">
        <p14:creationId xmlns:p14="http://schemas.microsoft.com/office/powerpoint/2010/main" val="7387255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762000"/>
            <a:ext cx="7924800" cy="6001643"/>
          </a:xfrm>
          <a:prstGeom prst="rect">
            <a:avLst/>
          </a:prstGeom>
          <a:noFill/>
        </p:spPr>
        <p:txBody>
          <a:bodyPr wrap="square" rtlCol="0">
            <a:spAutoFit/>
          </a:bodyPr>
          <a:lstStyle/>
          <a:p>
            <a:r>
              <a:rPr lang="en-US" sz="2400" dirty="0">
                <a:latin typeface="+mj-lt"/>
              </a:rPr>
              <a:t>#include &lt;</a:t>
            </a:r>
            <a:r>
              <a:rPr lang="en-US" sz="2400" dirty="0" err="1">
                <a:latin typeface="+mj-lt"/>
              </a:rPr>
              <a:t>stdio.h</a:t>
            </a:r>
            <a:r>
              <a:rPr lang="en-US" sz="2400" dirty="0" smtClean="0">
                <a:latin typeface="+mj-lt"/>
              </a:rPr>
              <a:t>&gt;</a:t>
            </a:r>
          </a:p>
          <a:p>
            <a:r>
              <a:rPr lang="en-US" sz="2400" dirty="0" smtClean="0">
                <a:latin typeface="+mj-lt"/>
              </a:rPr>
              <a:t>#</a:t>
            </a:r>
            <a:r>
              <a:rPr lang="en-US" sz="2400" dirty="0">
                <a:latin typeface="+mj-lt"/>
              </a:rPr>
              <a:t>include&lt;</a:t>
            </a:r>
            <a:r>
              <a:rPr lang="en-US" sz="2400" dirty="0" err="1">
                <a:latin typeface="+mj-lt"/>
              </a:rPr>
              <a:t>stdlib.h</a:t>
            </a:r>
            <a:r>
              <a:rPr lang="en-US" sz="2400" dirty="0" smtClean="0">
                <a:latin typeface="+mj-lt"/>
              </a:rPr>
              <a:t>&gt;</a:t>
            </a:r>
          </a:p>
          <a:p>
            <a:r>
              <a:rPr lang="en-US" sz="2400" dirty="0" err="1" smtClean="0">
                <a:latin typeface="+mj-lt"/>
              </a:rPr>
              <a:t>int</a:t>
            </a:r>
            <a:r>
              <a:rPr lang="en-US" sz="2400" dirty="0" smtClean="0">
                <a:latin typeface="+mj-lt"/>
              </a:rPr>
              <a:t> </a:t>
            </a:r>
            <a:r>
              <a:rPr lang="en-US" sz="2400" dirty="0">
                <a:latin typeface="+mj-lt"/>
              </a:rPr>
              <a:t>main</a:t>
            </a:r>
            <a:r>
              <a:rPr lang="en-US" sz="2400" dirty="0" smtClean="0">
                <a:latin typeface="+mj-lt"/>
              </a:rPr>
              <a:t>()</a:t>
            </a:r>
          </a:p>
          <a:p>
            <a:r>
              <a:rPr lang="en-US" sz="2400" dirty="0" smtClean="0">
                <a:latin typeface="+mj-lt"/>
              </a:rPr>
              <a:t>{    </a:t>
            </a:r>
            <a:r>
              <a:rPr lang="en-US" sz="2400" dirty="0" err="1">
                <a:latin typeface="+mj-lt"/>
              </a:rPr>
              <a:t>int</a:t>
            </a:r>
            <a:r>
              <a:rPr lang="en-US" sz="2400" dirty="0">
                <a:latin typeface="+mj-lt"/>
              </a:rPr>
              <a:t> *p, </a:t>
            </a:r>
            <a:r>
              <a:rPr lang="en-US" sz="2400" dirty="0" err="1">
                <a:latin typeface="+mj-lt"/>
              </a:rPr>
              <a:t>n,i</a:t>
            </a:r>
            <a:r>
              <a:rPr lang="en-US" sz="2400" dirty="0">
                <a:latin typeface="+mj-lt"/>
              </a:rPr>
              <a:t>;    </a:t>
            </a:r>
            <a:endParaRPr lang="en-US" sz="2400" dirty="0" smtClean="0">
              <a:latin typeface="+mj-lt"/>
            </a:endParaRPr>
          </a:p>
          <a:p>
            <a:r>
              <a:rPr lang="en-US" sz="2400" dirty="0" err="1" smtClean="0">
                <a:latin typeface="+mj-lt"/>
              </a:rPr>
              <a:t>scanf</a:t>
            </a:r>
            <a:r>
              <a:rPr lang="en-US" sz="2400" dirty="0">
                <a:latin typeface="+mj-lt"/>
              </a:rPr>
              <a:t>("%</a:t>
            </a:r>
            <a:r>
              <a:rPr lang="en-US" sz="2400" dirty="0" err="1">
                <a:latin typeface="+mj-lt"/>
              </a:rPr>
              <a:t>d",&amp;n</a:t>
            </a:r>
            <a:r>
              <a:rPr lang="en-US" sz="2400" dirty="0">
                <a:latin typeface="+mj-lt"/>
              </a:rPr>
              <a:t>);   </a:t>
            </a:r>
            <a:r>
              <a:rPr lang="en-US" sz="2400" dirty="0" smtClean="0">
                <a:latin typeface="+mj-lt"/>
              </a:rPr>
              <a:t>                                       5</a:t>
            </a:r>
          </a:p>
          <a:p>
            <a:r>
              <a:rPr lang="en-US" sz="2400" dirty="0" smtClean="0">
                <a:solidFill>
                  <a:srgbClr val="FF0000"/>
                </a:solidFill>
                <a:latin typeface="+mj-lt"/>
              </a:rPr>
              <a:t>p</a:t>
            </a:r>
            <a:r>
              <a:rPr lang="en-US" sz="2400" dirty="0">
                <a:solidFill>
                  <a:srgbClr val="FF0000"/>
                </a:solidFill>
                <a:latin typeface="+mj-lt"/>
              </a:rPr>
              <a:t>=(</a:t>
            </a:r>
            <a:r>
              <a:rPr lang="en-US" sz="2400" dirty="0" err="1">
                <a:solidFill>
                  <a:srgbClr val="FF0000"/>
                </a:solidFill>
                <a:latin typeface="+mj-lt"/>
              </a:rPr>
              <a:t>int</a:t>
            </a:r>
            <a:r>
              <a:rPr lang="en-US" sz="2400" dirty="0">
                <a:solidFill>
                  <a:srgbClr val="FF0000"/>
                </a:solidFill>
                <a:latin typeface="+mj-lt"/>
              </a:rPr>
              <a:t> *)</a:t>
            </a:r>
            <a:r>
              <a:rPr lang="en-US" sz="2400" dirty="0" err="1">
                <a:solidFill>
                  <a:srgbClr val="FF0000"/>
                </a:solidFill>
                <a:latin typeface="+mj-lt"/>
              </a:rPr>
              <a:t>malloc</a:t>
            </a:r>
            <a:r>
              <a:rPr lang="en-US" sz="2400" dirty="0">
                <a:solidFill>
                  <a:srgbClr val="FF0000"/>
                </a:solidFill>
                <a:latin typeface="+mj-lt"/>
              </a:rPr>
              <a:t> (n*</a:t>
            </a:r>
            <a:r>
              <a:rPr lang="en-US" sz="2400" dirty="0" err="1">
                <a:solidFill>
                  <a:srgbClr val="FF0000"/>
                </a:solidFill>
                <a:latin typeface="+mj-lt"/>
              </a:rPr>
              <a:t>sizeof</a:t>
            </a:r>
            <a:r>
              <a:rPr lang="en-US" sz="2400" dirty="0">
                <a:solidFill>
                  <a:srgbClr val="FF0000"/>
                </a:solidFill>
                <a:latin typeface="+mj-lt"/>
              </a:rPr>
              <a:t>(</a:t>
            </a:r>
            <a:r>
              <a:rPr lang="en-US" sz="2400" dirty="0" err="1">
                <a:solidFill>
                  <a:srgbClr val="FF0000"/>
                </a:solidFill>
                <a:latin typeface="+mj-lt"/>
              </a:rPr>
              <a:t>int</a:t>
            </a:r>
            <a:r>
              <a:rPr lang="en-US" sz="2400" dirty="0">
                <a:solidFill>
                  <a:srgbClr val="FF0000"/>
                </a:solidFill>
                <a:latin typeface="+mj-lt"/>
              </a:rPr>
              <a:t>));   </a:t>
            </a:r>
            <a:endParaRPr lang="en-US" sz="2400" dirty="0" smtClean="0">
              <a:solidFill>
                <a:srgbClr val="FF0000"/>
              </a:solidFill>
              <a:latin typeface="+mj-lt"/>
            </a:endParaRPr>
          </a:p>
          <a:p>
            <a:r>
              <a:rPr lang="en-US" sz="2400" dirty="0" smtClean="0">
                <a:latin typeface="+mj-lt"/>
              </a:rPr>
              <a:t> </a:t>
            </a:r>
            <a:r>
              <a:rPr lang="en-US" sz="2400" dirty="0">
                <a:latin typeface="+mj-lt"/>
              </a:rPr>
              <a:t>if(p==NULL</a:t>
            </a:r>
            <a:r>
              <a:rPr lang="en-US" sz="2400" dirty="0" smtClean="0">
                <a:latin typeface="+mj-lt"/>
              </a:rPr>
              <a:t>)</a:t>
            </a:r>
          </a:p>
          <a:p>
            <a:r>
              <a:rPr lang="en-US" sz="2400" dirty="0" smtClean="0">
                <a:latin typeface="+mj-lt"/>
              </a:rPr>
              <a:t>	{</a:t>
            </a:r>
            <a:r>
              <a:rPr lang="en-US" sz="2400" dirty="0" err="1">
                <a:latin typeface="+mj-lt"/>
              </a:rPr>
              <a:t>printf</a:t>
            </a:r>
            <a:r>
              <a:rPr lang="en-US" sz="2400" dirty="0">
                <a:latin typeface="+mj-lt"/>
              </a:rPr>
              <a:t>("memory not allocated</a:t>
            </a:r>
            <a:r>
              <a:rPr lang="en-US" sz="2400" dirty="0" smtClean="0">
                <a:latin typeface="+mj-lt"/>
              </a:rPr>
              <a:t>");</a:t>
            </a:r>
          </a:p>
          <a:p>
            <a:r>
              <a:rPr lang="en-US" sz="2400" dirty="0" smtClean="0">
                <a:latin typeface="+mj-lt"/>
              </a:rPr>
              <a:t>	exit(0);}</a:t>
            </a:r>
          </a:p>
          <a:p>
            <a:r>
              <a:rPr lang="en-US" sz="2400" dirty="0" smtClean="0">
                <a:latin typeface="+mj-lt"/>
              </a:rPr>
              <a:t>for(</a:t>
            </a:r>
            <a:r>
              <a:rPr lang="en-US" sz="2400" dirty="0" err="1" smtClean="0">
                <a:latin typeface="+mj-lt"/>
              </a:rPr>
              <a:t>i</a:t>
            </a:r>
            <a:r>
              <a:rPr lang="en-US" sz="2400" dirty="0" smtClean="0">
                <a:latin typeface="+mj-lt"/>
              </a:rPr>
              <a:t>=0;i&lt;</a:t>
            </a:r>
            <a:r>
              <a:rPr lang="en-US" sz="2400" dirty="0" err="1" smtClean="0">
                <a:latin typeface="+mj-lt"/>
              </a:rPr>
              <a:t>n;i</a:t>
            </a:r>
            <a:r>
              <a:rPr lang="en-US" sz="2400" dirty="0" smtClean="0">
                <a:latin typeface="+mj-lt"/>
              </a:rPr>
              <a:t>++)</a:t>
            </a:r>
          </a:p>
          <a:p>
            <a:r>
              <a:rPr lang="en-US" sz="2400" dirty="0" smtClean="0">
                <a:latin typeface="+mj-lt"/>
              </a:rPr>
              <a:t>	{</a:t>
            </a:r>
            <a:r>
              <a:rPr lang="en-US" sz="2400" dirty="0" err="1">
                <a:latin typeface="+mj-lt"/>
              </a:rPr>
              <a:t>printf</a:t>
            </a:r>
            <a:r>
              <a:rPr lang="en-US" sz="2400" dirty="0">
                <a:latin typeface="+mj-lt"/>
              </a:rPr>
              <a:t>("enter the values</a:t>
            </a:r>
            <a:r>
              <a:rPr lang="en-US" sz="2400" dirty="0" smtClean="0">
                <a:latin typeface="+mj-lt"/>
              </a:rPr>
              <a:t>");</a:t>
            </a:r>
          </a:p>
          <a:p>
            <a:r>
              <a:rPr lang="en-US" sz="2400" dirty="0" smtClean="0">
                <a:latin typeface="+mj-lt"/>
              </a:rPr>
              <a:t>	</a:t>
            </a:r>
            <a:r>
              <a:rPr lang="en-US" sz="2400" dirty="0" err="1" smtClean="0">
                <a:latin typeface="+mj-lt"/>
              </a:rPr>
              <a:t>scanf</a:t>
            </a:r>
            <a:r>
              <a:rPr lang="en-US" sz="2400" dirty="0">
                <a:latin typeface="+mj-lt"/>
              </a:rPr>
              <a:t>("%d", </a:t>
            </a:r>
            <a:r>
              <a:rPr lang="en-US" sz="2400" dirty="0" err="1">
                <a:latin typeface="+mj-lt"/>
              </a:rPr>
              <a:t>p+i</a:t>
            </a:r>
            <a:r>
              <a:rPr lang="en-US" sz="2400" dirty="0" smtClean="0">
                <a:latin typeface="+mj-lt"/>
              </a:rPr>
              <a:t>);}        1,2,3,4,5</a:t>
            </a:r>
          </a:p>
          <a:p>
            <a:r>
              <a:rPr lang="en-US" sz="2400" dirty="0" smtClean="0">
                <a:latin typeface="+mj-lt"/>
              </a:rPr>
              <a:t>for(</a:t>
            </a:r>
            <a:r>
              <a:rPr lang="en-US" sz="2400" dirty="0" err="1" smtClean="0">
                <a:latin typeface="+mj-lt"/>
              </a:rPr>
              <a:t>i</a:t>
            </a:r>
            <a:r>
              <a:rPr lang="en-US" sz="2400" dirty="0" smtClean="0">
                <a:latin typeface="+mj-lt"/>
              </a:rPr>
              <a:t>=0;i&lt;</a:t>
            </a:r>
            <a:r>
              <a:rPr lang="en-US" sz="2400" dirty="0" err="1" smtClean="0">
                <a:latin typeface="+mj-lt"/>
              </a:rPr>
              <a:t>n;i</a:t>
            </a:r>
            <a:r>
              <a:rPr lang="en-US" sz="2400" dirty="0" smtClean="0">
                <a:latin typeface="+mj-lt"/>
              </a:rPr>
              <a:t>++)</a:t>
            </a:r>
          </a:p>
          <a:p>
            <a:r>
              <a:rPr lang="en-US" sz="2400" dirty="0" smtClean="0">
                <a:latin typeface="+mj-lt"/>
              </a:rPr>
              <a:t>	{</a:t>
            </a:r>
            <a:r>
              <a:rPr lang="en-US" sz="2400" dirty="0" err="1">
                <a:latin typeface="+mj-lt"/>
              </a:rPr>
              <a:t>printf</a:t>
            </a:r>
            <a:r>
              <a:rPr lang="en-US" sz="2400" dirty="0">
                <a:latin typeface="+mj-lt"/>
              </a:rPr>
              <a:t>("value entered are</a:t>
            </a:r>
            <a:r>
              <a:rPr lang="en-US" sz="2400" dirty="0" smtClean="0">
                <a:latin typeface="+mj-lt"/>
              </a:rPr>
              <a:t>");</a:t>
            </a:r>
          </a:p>
          <a:p>
            <a:r>
              <a:rPr lang="en-US" sz="2400" dirty="0" smtClean="0">
                <a:latin typeface="+mj-lt"/>
              </a:rPr>
              <a:t>	</a:t>
            </a:r>
            <a:r>
              <a:rPr lang="en-US" sz="2400" dirty="0" err="1" smtClean="0">
                <a:latin typeface="+mj-lt"/>
              </a:rPr>
              <a:t>printf</a:t>
            </a:r>
            <a:r>
              <a:rPr lang="en-US" sz="2400" dirty="0">
                <a:latin typeface="+mj-lt"/>
              </a:rPr>
              <a:t>("%d", *(</a:t>
            </a:r>
            <a:r>
              <a:rPr lang="en-US" sz="2400" dirty="0" err="1">
                <a:latin typeface="+mj-lt"/>
              </a:rPr>
              <a:t>p+i</a:t>
            </a:r>
            <a:r>
              <a:rPr lang="en-US" sz="2400" dirty="0">
                <a:latin typeface="+mj-lt"/>
              </a:rPr>
              <a:t>));    </a:t>
            </a:r>
            <a:r>
              <a:rPr lang="en-US" sz="2400" dirty="0" smtClean="0">
                <a:latin typeface="+mj-lt"/>
              </a:rPr>
              <a:t>1,2,3,4,5</a:t>
            </a:r>
          </a:p>
          <a:p>
            <a:r>
              <a:rPr lang="en-US" sz="2400" dirty="0" smtClean="0">
                <a:latin typeface="+mj-lt"/>
              </a:rPr>
              <a:t>}    </a:t>
            </a:r>
            <a:r>
              <a:rPr lang="en-US" sz="2400" dirty="0">
                <a:latin typeface="+mj-lt"/>
              </a:rPr>
              <a:t>return 0;}</a:t>
            </a:r>
          </a:p>
        </p:txBody>
      </p:sp>
    </p:spTree>
    <p:extLst>
      <p:ext uri="{BB962C8B-B14F-4D97-AF65-F5344CB8AC3E}">
        <p14:creationId xmlns:p14="http://schemas.microsoft.com/office/powerpoint/2010/main" val="29834117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8458200" cy="4524315"/>
          </a:xfrm>
          <a:prstGeom prst="rect">
            <a:avLst/>
          </a:prstGeom>
          <a:noFill/>
        </p:spPr>
        <p:txBody>
          <a:bodyPr wrap="square" rtlCol="0">
            <a:spAutoFit/>
          </a:bodyPr>
          <a:lstStyle/>
          <a:p>
            <a:r>
              <a:rPr lang="en-US" dirty="0"/>
              <a:t>#include&lt;</a:t>
            </a:r>
            <a:r>
              <a:rPr lang="en-US" dirty="0" err="1"/>
              <a:t>stdio.h</a:t>
            </a:r>
            <a:r>
              <a:rPr lang="en-US" dirty="0" smtClean="0"/>
              <a:t>&gt;</a:t>
            </a:r>
          </a:p>
          <a:p>
            <a:r>
              <a:rPr lang="en-US" dirty="0" smtClean="0"/>
              <a:t>#</a:t>
            </a:r>
            <a:r>
              <a:rPr lang="en-US" dirty="0"/>
              <a:t>include &lt;</a:t>
            </a:r>
            <a:r>
              <a:rPr lang="en-US" dirty="0" err="1" smtClean="0"/>
              <a:t>stdlib.h</a:t>
            </a:r>
            <a:r>
              <a:rPr lang="en-US" dirty="0" smtClean="0"/>
              <a:t>&gt;</a:t>
            </a:r>
          </a:p>
          <a:p>
            <a:endParaRPr lang="en-US" dirty="0"/>
          </a:p>
          <a:p>
            <a:r>
              <a:rPr lang="en-US" dirty="0" smtClean="0"/>
              <a:t>void </a:t>
            </a:r>
            <a:r>
              <a:rPr lang="en-US" dirty="0"/>
              <a:t>main</a:t>
            </a:r>
            <a:r>
              <a:rPr lang="en-US" dirty="0" smtClean="0"/>
              <a:t>()</a:t>
            </a:r>
          </a:p>
          <a:p>
            <a:r>
              <a:rPr lang="en-US" dirty="0" smtClean="0"/>
              <a:t>{</a:t>
            </a:r>
          </a:p>
          <a:p>
            <a:endParaRPr lang="en-US" dirty="0"/>
          </a:p>
          <a:p>
            <a:r>
              <a:rPr lang="en-US" dirty="0" err="1" smtClean="0"/>
              <a:t>int</a:t>
            </a:r>
            <a:r>
              <a:rPr lang="en-US" dirty="0" smtClean="0"/>
              <a:t> </a:t>
            </a:r>
            <a:r>
              <a:rPr lang="en-US" dirty="0"/>
              <a:t>*</a:t>
            </a:r>
            <a:r>
              <a:rPr lang="en-US" dirty="0" err="1"/>
              <a:t>ptr</a:t>
            </a:r>
            <a:r>
              <a:rPr lang="en-US" dirty="0" smtClean="0"/>
              <a:t>;</a:t>
            </a:r>
          </a:p>
          <a:p>
            <a:r>
              <a:rPr lang="en-US" dirty="0" err="1" smtClean="0"/>
              <a:t>ptr</a:t>
            </a:r>
            <a:r>
              <a:rPr lang="en-US" dirty="0" smtClean="0"/>
              <a:t> </a:t>
            </a:r>
            <a:r>
              <a:rPr lang="en-US" dirty="0"/>
              <a:t>= </a:t>
            </a:r>
            <a:r>
              <a:rPr lang="en-US" dirty="0" err="1"/>
              <a:t>malloc</a:t>
            </a:r>
            <a:r>
              <a:rPr lang="en-US" dirty="0"/>
              <a:t>(10 * </a:t>
            </a:r>
            <a:r>
              <a:rPr lang="en-US" dirty="0" err="1"/>
              <a:t>sizeof</a:t>
            </a:r>
            <a:r>
              <a:rPr lang="en-US" dirty="0"/>
              <a:t>(*</a:t>
            </a:r>
            <a:r>
              <a:rPr lang="en-US" dirty="0" err="1"/>
              <a:t>ptr</a:t>
            </a:r>
            <a:r>
              <a:rPr lang="en-US" dirty="0"/>
              <a:t>));     /* a block of 10 integers */    </a:t>
            </a:r>
            <a:endParaRPr lang="en-US" dirty="0" smtClean="0"/>
          </a:p>
          <a:p>
            <a:r>
              <a:rPr lang="en-US" dirty="0" smtClean="0"/>
              <a:t>if </a:t>
            </a:r>
            <a:r>
              <a:rPr lang="en-US" dirty="0"/>
              <a:t>(</a:t>
            </a:r>
            <a:r>
              <a:rPr lang="en-US" dirty="0" err="1"/>
              <a:t>ptr</a:t>
            </a:r>
            <a:r>
              <a:rPr lang="en-US" dirty="0"/>
              <a:t> != NULL)   </a:t>
            </a:r>
            <a:endParaRPr lang="en-US" dirty="0" smtClean="0"/>
          </a:p>
          <a:p>
            <a:r>
              <a:rPr lang="en-US" dirty="0" smtClean="0"/>
              <a:t>  </a:t>
            </a:r>
            <a:r>
              <a:rPr lang="en-US" dirty="0"/>
              <a:t>{      *(</a:t>
            </a:r>
            <a:r>
              <a:rPr lang="en-US" dirty="0" err="1"/>
              <a:t>ptr</a:t>
            </a:r>
            <a:r>
              <a:rPr lang="en-US" dirty="0"/>
              <a:t> + 5) = 520</a:t>
            </a:r>
            <a:r>
              <a:rPr lang="en-US" dirty="0" smtClean="0"/>
              <a:t>;                 </a:t>
            </a:r>
            <a:r>
              <a:rPr lang="en-US" dirty="0"/>
              <a:t>/* assign </a:t>
            </a:r>
            <a:r>
              <a:rPr lang="en-US" dirty="0" smtClean="0"/>
              <a:t>520 </a:t>
            </a:r>
            <a:r>
              <a:rPr lang="en-US" dirty="0"/>
              <a:t>to </a:t>
            </a:r>
            <a:r>
              <a:rPr lang="en-US" dirty="0" smtClean="0"/>
              <a:t>fifth integer </a:t>
            </a:r>
            <a:r>
              <a:rPr lang="en-US" dirty="0"/>
              <a:t>*/            </a:t>
            </a:r>
            <a:r>
              <a:rPr lang="en-US" dirty="0" smtClean="0"/>
              <a:t>    </a:t>
            </a:r>
          </a:p>
          <a:p>
            <a:r>
              <a:rPr lang="en-US" dirty="0"/>
              <a:t> </a:t>
            </a:r>
            <a:r>
              <a:rPr lang="en-US" dirty="0" smtClean="0"/>
              <a:t>          </a:t>
            </a:r>
            <a:r>
              <a:rPr lang="en-US" dirty="0" err="1" smtClean="0"/>
              <a:t>printf</a:t>
            </a:r>
            <a:r>
              <a:rPr lang="en-US" dirty="0"/>
              <a:t>("Value of the 5th integer is %d",*(</a:t>
            </a:r>
            <a:r>
              <a:rPr lang="en-US" dirty="0" err="1"/>
              <a:t>ptr</a:t>
            </a:r>
            <a:r>
              <a:rPr lang="en-US" dirty="0"/>
              <a:t> + 5));   </a:t>
            </a:r>
            <a:endParaRPr lang="en-US" dirty="0" smtClean="0"/>
          </a:p>
          <a:p>
            <a:r>
              <a:rPr lang="en-US" dirty="0" smtClean="0"/>
              <a:t> }</a:t>
            </a:r>
          </a:p>
          <a:p>
            <a:r>
              <a:rPr lang="en-US" dirty="0" smtClean="0"/>
              <a:t>} </a:t>
            </a:r>
          </a:p>
          <a:p>
            <a:endParaRPr lang="en-US" dirty="0"/>
          </a:p>
          <a:p>
            <a:r>
              <a:rPr lang="en-US" dirty="0" smtClean="0"/>
              <a:t>Output</a:t>
            </a:r>
          </a:p>
          <a:p>
            <a:r>
              <a:rPr lang="en-US" dirty="0"/>
              <a:t>Value of the 5th integer is 520</a:t>
            </a:r>
          </a:p>
        </p:txBody>
      </p:sp>
      <p:sp>
        <p:nvSpPr>
          <p:cNvPr id="3" name="TextBox 2"/>
          <p:cNvSpPr txBox="1"/>
          <p:nvPr/>
        </p:nvSpPr>
        <p:spPr>
          <a:xfrm>
            <a:off x="457200" y="5334000"/>
            <a:ext cx="7010400" cy="1200329"/>
          </a:xfrm>
          <a:prstGeom prst="rect">
            <a:avLst/>
          </a:prstGeom>
          <a:noFill/>
        </p:spPr>
        <p:txBody>
          <a:bodyPr wrap="square" rtlCol="0">
            <a:spAutoFit/>
          </a:bodyPr>
          <a:lstStyle/>
          <a:p>
            <a:r>
              <a:rPr lang="en-US" dirty="0"/>
              <a:t>  </a:t>
            </a:r>
            <a:r>
              <a:rPr lang="en-US" i="1" dirty="0"/>
              <a:t> </a:t>
            </a:r>
            <a:r>
              <a:rPr lang="en-US" b="1" i="1" dirty="0"/>
              <a:t>if</a:t>
            </a:r>
            <a:r>
              <a:rPr lang="en-US" i="1" dirty="0"/>
              <a:t>(</a:t>
            </a:r>
            <a:r>
              <a:rPr lang="en-US" i="1" dirty="0" err="1"/>
              <a:t>ptr</a:t>
            </a:r>
            <a:r>
              <a:rPr lang="en-US" i="1" dirty="0"/>
              <a:t>==NULL)                         </a:t>
            </a:r>
          </a:p>
          <a:p>
            <a:r>
              <a:rPr lang="en-US" i="1" dirty="0"/>
              <a:t>    {    </a:t>
            </a:r>
          </a:p>
          <a:p>
            <a:r>
              <a:rPr lang="en-US" i="1" dirty="0"/>
              <a:t>        </a:t>
            </a:r>
            <a:r>
              <a:rPr lang="en-US" i="1" dirty="0" err="1"/>
              <a:t>printf</a:t>
            </a:r>
            <a:r>
              <a:rPr lang="en-US" i="1" dirty="0"/>
              <a:t>("Sorry! unable to allocate memory");    </a:t>
            </a:r>
          </a:p>
          <a:p>
            <a:r>
              <a:rPr lang="en-US" i="1" dirty="0"/>
              <a:t>        exit(0);  </a:t>
            </a:r>
            <a:r>
              <a:rPr lang="en-US" i="1" dirty="0" smtClean="0"/>
              <a:t>}</a:t>
            </a:r>
            <a:endParaRPr lang="en-US" i="1" dirty="0"/>
          </a:p>
        </p:txBody>
      </p:sp>
    </p:spTree>
    <p:extLst>
      <p:ext uri="{BB962C8B-B14F-4D97-AF65-F5344CB8AC3E}">
        <p14:creationId xmlns:p14="http://schemas.microsoft.com/office/powerpoint/2010/main" val="1592241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229600" cy="6740307"/>
          </a:xfrm>
          <a:prstGeom prst="rect">
            <a:avLst/>
          </a:prstGeom>
          <a:noFill/>
        </p:spPr>
        <p:txBody>
          <a:bodyPr wrap="square" rtlCol="0">
            <a:spAutoFit/>
          </a:bodyPr>
          <a:lstStyle/>
          <a:p>
            <a:r>
              <a:rPr lang="en-US" dirty="0" smtClean="0"/>
              <a:t>*Program that demonstrate switch-case-default*/</a:t>
            </a:r>
          </a:p>
          <a:p>
            <a:endParaRPr lang="en-US" dirty="0" smtClean="0"/>
          </a:p>
          <a:p>
            <a:r>
              <a:rPr lang="en-US" dirty="0" smtClean="0"/>
              <a:t>void main() </a:t>
            </a:r>
          </a:p>
          <a:p>
            <a:r>
              <a:rPr lang="en-US" dirty="0" smtClean="0"/>
              <a:t> {</a:t>
            </a:r>
          </a:p>
          <a:p>
            <a:r>
              <a:rPr lang="en-US" dirty="0" smtClean="0"/>
              <a:t>    </a:t>
            </a:r>
            <a:r>
              <a:rPr lang="en-US" dirty="0" err="1" smtClean="0"/>
              <a:t>int</a:t>
            </a:r>
            <a:r>
              <a:rPr lang="en-US" dirty="0" smtClean="0"/>
              <a:t> </a:t>
            </a:r>
            <a:r>
              <a:rPr lang="en-US" dirty="0" err="1" smtClean="0"/>
              <a:t>ch</a:t>
            </a:r>
            <a:r>
              <a:rPr lang="en-US" dirty="0" smtClean="0"/>
              <a:t>;</a:t>
            </a:r>
          </a:p>
          <a:p>
            <a:r>
              <a:rPr lang="en-US" dirty="0" smtClean="0"/>
              <a:t>    float n1,n2,res=0;</a:t>
            </a:r>
          </a:p>
          <a:p>
            <a:r>
              <a:rPr lang="en-US" dirty="0" smtClean="0"/>
              <a:t>    </a:t>
            </a:r>
            <a:r>
              <a:rPr lang="en-US" dirty="0" err="1" smtClean="0"/>
              <a:t>clrscr</a:t>
            </a:r>
            <a:r>
              <a:rPr lang="en-US" dirty="0" smtClean="0"/>
              <a:t>();</a:t>
            </a:r>
          </a:p>
          <a:p>
            <a:r>
              <a:rPr lang="en-US" dirty="0" smtClean="0"/>
              <a:t>    </a:t>
            </a:r>
            <a:r>
              <a:rPr lang="en-US" dirty="0" err="1" smtClean="0"/>
              <a:t>printf</a:t>
            </a:r>
            <a:r>
              <a:rPr lang="en-US" dirty="0" smtClean="0"/>
              <a:t>("\n\n **************** WELCOME TO THE WORLD OF MATHEMATICS************");</a:t>
            </a:r>
          </a:p>
          <a:p>
            <a:r>
              <a:rPr lang="en-US" dirty="0" smtClean="0"/>
              <a:t>    </a:t>
            </a:r>
            <a:r>
              <a:rPr lang="en-US" dirty="0" err="1" smtClean="0"/>
              <a:t>printf</a:t>
            </a:r>
            <a:r>
              <a:rPr lang="en-US" dirty="0" smtClean="0"/>
              <a:t>("\n\n\t1.) Addition");</a:t>
            </a:r>
          </a:p>
          <a:p>
            <a:r>
              <a:rPr lang="en-US" dirty="0" smtClean="0"/>
              <a:t>    </a:t>
            </a:r>
            <a:r>
              <a:rPr lang="en-US" dirty="0" err="1" smtClean="0"/>
              <a:t>printf</a:t>
            </a:r>
            <a:r>
              <a:rPr lang="en-US" dirty="0" smtClean="0"/>
              <a:t>("\n\t2.) Subtraction");</a:t>
            </a:r>
          </a:p>
          <a:p>
            <a:r>
              <a:rPr lang="en-US" dirty="0" smtClean="0"/>
              <a:t>    </a:t>
            </a:r>
            <a:r>
              <a:rPr lang="en-US" dirty="0" err="1" smtClean="0"/>
              <a:t>printf</a:t>
            </a:r>
            <a:r>
              <a:rPr lang="en-US" dirty="0" smtClean="0"/>
              <a:t>("\n\t3.) Multiplication");</a:t>
            </a:r>
          </a:p>
          <a:p>
            <a:r>
              <a:rPr lang="en-US" dirty="0" smtClean="0"/>
              <a:t>    </a:t>
            </a:r>
            <a:r>
              <a:rPr lang="en-US" dirty="0" err="1" smtClean="0"/>
              <a:t>printf</a:t>
            </a:r>
            <a:r>
              <a:rPr lang="en-US" dirty="0" smtClean="0"/>
              <a:t>("\n\t4.) Division");</a:t>
            </a:r>
          </a:p>
          <a:p>
            <a:r>
              <a:rPr lang="en-US" dirty="0" smtClean="0"/>
              <a:t>    </a:t>
            </a:r>
            <a:r>
              <a:rPr lang="en-US" dirty="0" err="1" smtClean="0"/>
              <a:t>printf</a:t>
            </a:r>
            <a:r>
              <a:rPr lang="en-US" dirty="0" smtClean="0"/>
              <a:t>("\n\t5.) Exit");</a:t>
            </a:r>
          </a:p>
          <a:p>
            <a:endParaRPr lang="en-US" dirty="0" smtClean="0"/>
          </a:p>
          <a:p>
            <a:r>
              <a:rPr lang="en-US" dirty="0" smtClean="0"/>
              <a:t>    </a:t>
            </a:r>
            <a:r>
              <a:rPr lang="en-US" dirty="0" err="1" smtClean="0"/>
              <a:t>printf</a:t>
            </a:r>
            <a:r>
              <a:rPr lang="en-US" dirty="0" smtClean="0"/>
              <a:t>("\n\n Enter your choice from the list: ");</a:t>
            </a:r>
          </a:p>
          <a:p>
            <a:r>
              <a:rPr lang="en-US" dirty="0" smtClean="0"/>
              <a:t>    </a:t>
            </a:r>
            <a:r>
              <a:rPr lang="en-US" dirty="0" err="1" smtClean="0"/>
              <a:t>scanf</a:t>
            </a:r>
            <a:r>
              <a:rPr lang="en-US" dirty="0" smtClean="0"/>
              <a:t>("%</a:t>
            </a:r>
            <a:r>
              <a:rPr lang="en-US" dirty="0" err="1" smtClean="0"/>
              <a:t>d",&amp;ch</a:t>
            </a:r>
            <a:r>
              <a:rPr lang="en-US" dirty="0" smtClean="0"/>
              <a:t>);</a:t>
            </a:r>
          </a:p>
          <a:p>
            <a:r>
              <a:rPr lang="en-US" dirty="0" smtClean="0"/>
              <a:t>    </a:t>
            </a:r>
            <a:r>
              <a:rPr lang="en-US" dirty="0" err="1" smtClean="0"/>
              <a:t>printf</a:t>
            </a:r>
            <a:r>
              <a:rPr lang="en-US" dirty="0" smtClean="0"/>
              <a:t>("\n Enter the values for two numbers:");</a:t>
            </a:r>
          </a:p>
          <a:p>
            <a:r>
              <a:rPr lang="en-US" dirty="0" smtClean="0"/>
              <a:t>    </a:t>
            </a:r>
            <a:r>
              <a:rPr lang="en-US" dirty="0" err="1" smtClean="0"/>
              <a:t>scanf</a:t>
            </a:r>
            <a:r>
              <a:rPr lang="en-US" dirty="0" smtClean="0"/>
              <a:t>("%f%f",&amp;n1,&amp;n2);</a:t>
            </a:r>
          </a:p>
          <a:p>
            <a:r>
              <a:rPr lang="en-US" dirty="0" smtClean="0"/>
              <a:t>	switch(</a:t>
            </a:r>
            <a:r>
              <a:rPr lang="en-US" dirty="0" err="1" smtClean="0"/>
              <a:t>ch</a:t>
            </a:r>
            <a:r>
              <a:rPr lang="en-US" dirty="0" smtClean="0"/>
              <a:t>) {</a:t>
            </a:r>
          </a:p>
          <a:p>
            <a:r>
              <a:rPr lang="en-US" dirty="0" smtClean="0"/>
              <a:t>		case 1:</a:t>
            </a:r>
          </a:p>
          <a:p>
            <a:r>
              <a:rPr lang="en-US" dirty="0" smtClean="0"/>
              <a:t>		        res=n1 + n2;</a:t>
            </a:r>
          </a:p>
          <a:p>
            <a:r>
              <a:rPr lang="en-US" dirty="0" smtClean="0"/>
              <a:t>			break;</a:t>
            </a:r>
          </a:p>
          <a:p>
            <a:r>
              <a:rPr lang="en-US" dirty="0" smtClean="0"/>
              <a:t>		</a:t>
            </a:r>
            <a:endParaRPr lang="en-US" dirty="0"/>
          </a:p>
        </p:txBody>
      </p:sp>
    </p:spTree>
    <p:extLst>
      <p:ext uri="{BB962C8B-B14F-4D97-AF65-F5344CB8AC3E}">
        <p14:creationId xmlns:p14="http://schemas.microsoft.com/office/powerpoint/2010/main" val="215201491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87362"/>
          </a:xfrm>
        </p:spPr>
        <p:txBody>
          <a:bodyPr/>
          <a:lstStyle/>
          <a:p>
            <a:r>
              <a:rPr lang="en-US" dirty="0" err="1" smtClean="0"/>
              <a:t>Calloc</a:t>
            </a:r>
            <a:r>
              <a:rPr lang="en-US" dirty="0" smtClean="0"/>
              <a:t>()</a:t>
            </a:r>
            <a:endParaRPr lang="en-US" dirty="0"/>
          </a:p>
        </p:txBody>
      </p:sp>
      <p:sp>
        <p:nvSpPr>
          <p:cNvPr id="3" name="TextBox 2"/>
          <p:cNvSpPr txBox="1"/>
          <p:nvPr/>
        </p:nvSpPr>
        <p:spPr>
          <a:xfrm>
            <a:off x="-13855" y="518319"/>
            <a:ext cx="7543800" cy="6740307"/>
          </a:xfrm>
          <a:prstGeom prst="rect">
            <a:avLst/>
          </a:prstGeom>
          <a:noFill/>
        </p:spPr>
        <p:txBody>
          <a:bodyPr wrap="square" rtlCol="0">
            <a:spAutoFit/>
          </a:bodyPr>
          <a:lstStyle/>
          <a:p>
            <a:pPr lvl="1"/>
            <a:endParaRPr lang="en-US" altLang="en-US" b="1" dirty="0"/>
          </a:p>
          <a:p>
            <a:pPr lvl="1" algn="just"/>
            <a:r>
              <a:rPr lang="en-US" dirty="0"/>
              <a:t>The </a:t>
            </a:r>
            <a:r>
              <a:rPr lang="en-US" dirty="0" err="1"/>
              <a:t>calloc</a:t>
            </a:r>
            <a:r>
              <a:rPr lang="en-US" dirty="0"/>
              <a:t>( ) function is used to allocate multiple blocks of memory. It is somewhat </a:t>
            </a:r>
            <a:r>
              <a:rPr lang="en-US" dirty="0" smtClean="0"/>
              <a:t>similar </a:t>
            </a:r>
            <a:r>
              <a:rPr lang="en-US" dirty="0"/>
              <a:t>to </a:t>
            </a:r>
            <a:r>
              <a:rPr lang="en-US" dirty="0" err="1"/>
              <a:t>malloc</a:t>
            </a:r>
            <a:r>
              <a:rPr lang="en-US" dirty="0"/>
              <a:t>(</a:t>
            </a:r>
            <a:br>
              <a:rPr lang="en-US" dirty="0"/>
            </a:br>
            <a:r>
              <a:rPr lang="en-US" dirty="0"/>
              <a:t>) function except for two differences. The first one is that it takes two arguments. The first argument</a:t>
            </a:r>
            <a:br>
              <a:rPr lang="en-US" dirty="0"/>
            </a:br>
            <a:r>
              <a:rPr lang="en-US" dirty="0"/>
              <a:t>specifies the number of blocks and the second one specifies the size of each block</a:t>
            </a:r>
            <a:r>
              <a:rPr lang="en-US" dirty="0" smtClean="0"/>
              <a:t>.</a:t>
            </a:r>
          </a:p>
          <a:p>
            <a:pPr lvl="1" algn="just"/>
            <a:endParaRPr lang="en-US" dirty="0"/>
          </a:p>
          <a:p>
            <a:pPr lvl="1" algn="just"/>
            <a:r>
              <a:rPr lang="en-US" dirty="0" smtClean="0"/>
              <a:t> </a:t>
            </a:r>
            <a:r>
              <a:rPr lang="en-US" dirty="0"/>
              <a:t>For </a:t>
            </a:r>
            <a:r>
              <a:rPr lang="en-US" dirty="0" err="1"/>
              <a:t>exampleptr</a:t>
            </a:r>
            <a:r>
              <a:rPr lang="en-US" dirty="0"/>
              <a:t> = ( </a:t>
            </a:r>
            <a:r>
              <a:rPr lang="en-US" dirty="0" err="1"/>
              <a:t>int</a:t>
            </a:r>
            <a:r>
              <a:rPr lang="en-US" dirty="0"/>
              <a:t> * ) </a:t>
            </a:r>
            <a:r>
              <a:rPr lang="en-US" dirty="0" err="1"/>
              <a:t>calloc</a:t>
            </a:r>
            <a:r>
              <a:rPr lang="en-US" dirty="0"/>
              <a:t> ( 5 , </a:t>
            </a:r>
            <a:r>
              <a:rPr lang="en-US" dirty="0" err="1"/>
              <a:t>sizeof</a:t>
            </a:r>
            <a:r>
              <a:rPr lang="en-US" dirty="0"/>
              <a:t>(</a:t>
            </a:r>
            <a:r>
              <a:rPr lang="en-US" dirty="0" err="1"/>
              <a:t>int</a:t>
            </a:r>
            <a:r>
              <a:rPr lang="en-US" dirty="0" smtClean="0"/>
              <a:t>)); </a:t>
            </a:r>
            <a:r>
              <a:rPr lang="en-US" dirty="0"/>
              <a:t/>
            </a:r>
            <a:br>
              <a:rPr lang="en-US" dirty="0"/>
            </a:br>
            <a:endParaRPr lang="en-US" altLang="en-US" dirty="0"/>
          </a:p>
          <a:p>
            <a:pPr lvl="1" algn="just" eaLnBrk="1" hangingPunct="1"/>
            <a:r>
              <a:rPr lang="en-US" altLang="en-US" dirty="0" smtClean="0"/>
              <a:t>Allocated </a:t>
            </a:r>
            <a:r>
              <a:rPr lang="en-US" altLang="en-US" dirty="0"/>
              <a:t>space is </a:t>
            </a:r>
            <a:r>
              <a:rPr lang="en-US" altLang="en-US" b="1" dirty="0"/>
              <a:t>automatically initialized</a:t>
            </a:r>
            <a:r>
              <a:rPr lang="en-US" altLang="en-US" dirty="0"/>
              <a:t> to </a:t>
            </a:r>
            <a:r>
              <a:rPr lang="en-US" altLang="en-US" b="1" dirty="0"/>
              <a:t>zero</a:t>
            </a:r>
            <a:r>
              <a:rPr lang="en-US" altLang="en-US" dirty="0"/>
              <a:t>.</a:t>
            </a:r>
          </a:p>
          <a:p>
            <a:pPr lvl="1" algn="just" eaLnBrk="1" hangingPunct="1"/>
            <a:r>
              <a:rPr lang="en-US" altLang="en-US" dirty="0"/>
              <a:t>Still have to cast void pointer to correct type</a:t>
            </a:r>
            <a:r>
              <a:rPr lang="en-US" altLang="en-US" dirty="0" smtClean="0"/>
              <a:t>.</a:t>
            </a:r>
          </a:p>
          <a:p>
            <a:pPr lvl="1" algn="just" eaLnBrk="1" hangingPunct="1"/>
            <a:endParaRPr lang="en-US" altLang="en-US" dirty="0"/>
          </a:p>
          <a:p>
            <a:pPr lvl="1" eaLnBrk="1" hangingPunct="1">
              <a:buFontTx/>
              <a:buNone/>
            </a:pPr>
            <a:r>
              <a:rPr lang="en-US" altLang="en-US" dirty="0" err="1"/>
              <a:t>int</a:t>
            </a:r>
            <a:r>
              <a:rPr lang="en-US" altLang="en-US" dirty="0"/>
              <a:t> *x;</a:t>
            </a:r>
          </a:p>
          <a:p>
            <a:pPr lvl="1" eaLnBrk="1" hangingPunct="1">
              <a:buFontTx/>
              <a:buNone/>
            </a:pPr>
            <a:r>
              <a:rPr lang="en-US" altLang="en-US" dirty="0">
                <a:solidFill>
                  <a:srgbClr val="FF0000"/>
                </a:solidFill>
              </a:rPr>
              <a:t>x = (</a:t>
            </a:r>
            <a:r>
              <a:rPr lang="en-US" altLang="en-US" dirty="0" err="1">
                <a:solidFill>
                  <a:srgbClr val="FF0000"/>
                </a:solidFill>
              </a:rPr>
              <a:t>int</a:t>
            </a:r>
            <a:r>
              <a:rPr lang="en-US" altLang="en-US" dirty="0">
                <a:solidFill>
                  <a:srgbClr val="FF0000"/>
                </a:solidFill>
              </a:rPr>
              <a:t> *) </a:t>
            </a:r>
            <a:r>
              <a:rPr lang="en-US" altLang="en-US" dirty="0" err="1">
                <a:solidFill>
                  <a:srgbClr val="FF0000"/>
                </a:solidFill>
              </a:rPr>
              <a:t>calloc</a:t>
            </a:r>
            <a:r>
              <a:rPr lang="en-US" altLang="en-US" dirty="0">
                <a:solidFill>
                  <a:srgbClr val="FF0000"/>
                </a:solidFill>
              </a:rPr>
              <a:t> (10, </a:t>
            </a:r>
            <a:r>
              <a:rPr lang="en-US" altLang="en-US" dirty="0" err="1">
                <a:solidFill>
                  <a:srgbClr val="FF0000"/>
                </a:solidFill>
              </a:rPr>
              <a:t>sizeof</a:t>
            </a:r>
            <a:r>
              <a:rPr lang="en-US" altLang="en-US" dirty="0">
                <a:solidFill>
                  <a:srgbClr val="FF0000"/>
                </a:solidFill>
              </a:rPr>
              <a:t> (</a:t>
            </a:r>
            <a:r>
              <a:rPr lang="en-US" altLang="en-US" dirty="0" err="1">
                <a:solidFill>
                  <a:srgbClr val="FF0000"/>
                </a:solidFill>
              </a:rPr>
              <a:t>int</a:t>
            </a:r>
            <a:r>
              <a:rPr lang="en-US" altLang="en-US" dirty="0">
                <a:solidFill>
                  <a:srgbClr val="FF0000"/>
                </a:solidFill>
              </a:rPr>
              <a:t>));</a:t>
            </a:r>
          </a:p>
          <a:p>
            <a:pPr lvl="1" eaLnBrk="1" hangingPunct="1">
              <a:buFontTx/>
              <a:buNone/>
            </a:pPr>
            <a:endParaRPr lang="en-US" altLang="en-US" dirty="0"/>
          </a:p>
          <a:p>
            <a:pPr lvl="1" eaLnBrk="1" hangingPunct="1">
              <a:buFontTx/>
              <a:buNone/>
            </a:pPr>
            <a:r>
              <a:rPr lang="en-US" altLang="en-US" dirty="0"/>
              <a:t>Gives us a block of 10 integers in memory.</a:t>
            </a:r>
          </a:p>
          <a:p>
            <a:pPr lvl="1" eaLnBrk="1" hangingPunct="1">
              <a:buFontTx/>
              <a:buNone/>
            </a:pPr>
            <a:endParaRPr lang="en-US" altLang="en-US" dirty="0"/>
          </a:p>
          <a:p>
            <a:pPr lvl="1" eaLnBrk="1" hangingPunct="1">
              <a:buFontTx/>
              <a:buNone/>
            </a:pPr>
            <a:r>
              <a:rPr lang="en-US" altLang="en-US" dirty="0"/>
              <a:t>char *x;</a:t>
            </a:r>
          </a:p>
          <a:p>
            <a:pPr lvl="1" eaLnBrk="1" hangingPunct="1">
              <a:buFontTx/>
              <a:buNone/>
            </a:pPr>
            <a:r>
              <a:rPr lang="en-US" altLang="en-US" dirty="0">
                <a:solidFill>
                  <a:srgbClr val="FF0000"/>
                </a:solidFill>
              </a:rPr>
              <a:t>x = (char *) </a:t>
            </a:r>
            <a:r>
              <a:rPr lang="en-US" altLang="en-US" dirty="0" err="1">
                <a:solidFill>
                  <a:srgbClr val="FF0000"/>
                </a:solidFill>
              </a:rPr>
              <a:t>calloc</a:t>
            </a:r>
            <a:r>
              <a:rPr lang="en-US" altLang="en-US" dirty="0">
                <a:solidFill>
                  <a:srgbClr val="FF0000"/>
                </a:solidFill>
              </a:rPr>
              <a:t> (10, </a:t>
            </a:r>
            <a:r>
              <a:rPr lang="en-US" altLang="en-US" dirty="0" err="1">
                <a:solidFill>
                  <a:srgbClr val="FF0000"/>
                </a:solidFill>
              </a:rPr>
              <a:t>sizeof</a:t>
            </a:r>
            <a:r>
              <a:rPr lang="en-US" altLang="en-US" dirty="0">
                <a:solidFill>
                  <a:srgbClr val="FF0000"/>
                </a:solidFill>
              </a:rPr>
              <a:t> (char));</a:t>
            </a:r>
          </a:p>
          <a:p>
            <a:pPr lvl="1" eaLnBrk="1" hangingPunct="1">
              <a:buFontTx/>
              <a:buNone/>
            </a:pPr>
            <a:r>
              <a:rPr lang="en-US" altLang="en-US" dirty="0"/>
              <a:t>Gives us a block of 10 characters in memory.</a:t>
            </a:r>
          </a:p>
          <a:p>
            <a:pPr lvl="1" algn="just" eaLnBrk="1" hangingPunct="1"/>
            <a:endParaRPr lang="en-US" altLang="en-US" dirty="0" smtClean="0"/>
          </a:p>
          <a:p>
            <a:pPr lvl="1" algn="just" eaLnBrk="1" hangingPunct="1"/>
            <a:endParaRPr lang="en-US" altLang="en-US" dirty="0"/>
          </a:p>
          <a:p>
            <a:endParaRPr lang="en-US" dirty="0"/>
          </a:p>
        </p:txBody>
      </p:sp>
    </p:spTree>
    <p:extLst>
      <p:ext uri="{BB962C8B-B14F-4D97-AF65-F5344CB8AC3E}">
        <p14:creationId xmlns:p14="http://schemas.microsoft.com/office/powerpoint/2010/main" val="82627847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15962"/>
          </a:xfrm>
        </p:spPr>
        <p:txBody>
          <a:bodyPr/>
          <a:lstStyle/>
          <a:p>
            <a:r>
              <a:rPr lang="en-US" dirty="0" err="1"/>
              <a:t>r</a:t>
            </a:r>
            <a:r>
              <a:rPr lang="en-US" dirty="0" err="1" smtClean="0"/>
              <a:t>ealloc</a:t>
            </a:r>
            <a:r>
              <a:rPr lang="en-US" dirty="0" smtClean="0"/>
              <a:t>()</a:t>
            </a:r>
            <a:endParaRPr lang="en-US" dirty="0"/>
          </a:p>
        </p:txBody>
      </p:sp>
      <p:sp>
        <p:nvSpPr>
          <p:cNvPr id="3" name="TextBox 2"/>
          <p:cNvSpPr txBox="1"/>
          <p:nvPr/>
        </p:nvSpPr>
        <p:spPr>
          <a:xfrm>
            <a:off x="228600" y="1066800"/>
            <a:ext cx="8763000" cy="5632311"/>
          </a:xfrm>
          <a:prstGeom prst="rect">
            <a:avLst/>
          </a:prstGeom>
          <a:noFill/>
        </p:spPr>
        <p:txBody>
          <a:bodyPr wrap="square" rtlCol="0">
            <a:spAutoFit/>
          </a:bodyPr>
          <a:lstStyle/>
          <a:p>
            <a:pPr algn="just"/>
            <a:r>
              <a:rPr lang="en-US" dirty="0" smtClean="0"/>
              <a:t>used to increase </a:t>
            </a:r>
            <a:r>
              <a:rPr lang="en-US" dirty="0"/>
              <a:t>or decrease the memory .allocated by </a:t>
            </a:r>
            <a:r>
              <a:rPr lang="en-US" dirty="0" err="1"/>
              <a:t>malloc</a:t>
            </a:r>
            <a:r>
              <a:rPr lang="en-US" dirty="0"/>
              <a:t>( ) or </a:t>
            </a:r>
            <a:r>
              <a:rPr lang="en-US" dirty="0" err="1"/>
              <a:t>calloc</a:t>
            </a:r>
            <a:r>
              <a:rPr lang="en-US" dirty="0"/>
              <a:t>( ). </a:t>
            </a:r>
            <a:endParaRPr lang="en-US" dirty="0" smtClean="0"/>
          </a:p>
          <a:p>
            <a:pPr algn="just"/>
            <a:endParaRPr lang="en-US" dirty="0"/>
          </a:p>
          <a:p>
            <a:pPr algn="just"/>
            <a:r>
              <a:rPr lang="en-US" dirty="0" smtClean="0"/>
              <a:t>The function </a:t>
            </a:r>
            <a:r>
              <a:rPr lang="en-US" dirty="0" err="1" smtClean="0"/>
              <a:t>realloc</a:t>
            </a:r>
            <a:r>
              <a:rPr lang="en-US" dirty="0"/>
              <a:t>( ) is used to change the size of the memory block. It alters the size of the memory block without</a:t>
            </a:r>
            <a:br>
              <a:rPr lang="en-US" dirty="0"/>
            </a:br>
            <a:r>
              <a:rPr lang="en-US" dirty="0"/>
              <a:t>losing the old data. This is known as reallocation of </a:t>
            </a:r>
            <a:r>
              <a:rPr lang="en-US" dirty="0" smtClean="0"/>
              <a:t>memory</a:t>
            </a:r>
          </a:p>
          <a:p>
            <a:endParaRPr lang="en-US" dirty="0"/>
          </a:p>
          <a:p>
            <a:r>
              <a:rPr lang="en-US" dirty="0"/>
              <a:t>This function takes two arguments, first is a pointer to the block of memory that was previously </a:t>
            </a:r>
            <a:r>
              <a:rPr lang="en-US" dirty="0" smtClean="0"/>
              <a:t>allocated by </a:t>
            </a:r>
            <a:r>
              <a:rPr lang="en-US" dirty="0" err="1"/>
              <a:t>malloc</a:t>
            </a:r>
            <a:r>
              <a:rPr lang="en-US" dirty="0"/>
              <a:t>( ) or </a:t>
            </a:r>
            <a:r>
              <a:rPr lang="en-US" dirty="0" err="1"/>
              <a:t>calloc</a:t>
            </a:r>
            <a:r>
              <a:rPr lang="en-US" dirty="0"/>
              <a:t>( ) and second one is the new size for that block. </a:t>
            </a:r>
            <a:endParaRPr lang="en-US" dirty="0" smtClean="0"/>
          </a:p>
          <a:p>
            <a:endParaRPr lang="en-US" dirty="0"/>
          </a:p>
          <a:p>
            <a:r>
              <a:rPr lang="en-US" dirty="0" smtClean="0"/>
              <a:t>For example                           </a:t>
            </a:r>
            <a:r>
              <a:rPr lang="en-US" dirty="0" err="1" smtClean="0"/>
              <a:t>ptr</a:t>
            </a:r>
            <a:r>
              <a:rPr lang="en-US" dirty="0" smtClean="0"/>
              <a:t> </a:t>
            </a:r>
            <a:r>
              <a:rPr lang="en-US" dirty="0"/>
              <a:t>= (</a:t>
            </a:r>
            <a:r>
              <a:rPr lang="en-US" dirty="0" err="1"/>
              <a:t>int</a:t>
            </a:r>
            <a:r>
              <a:rPr lang="en-US" dirty="0"/>
              <a:t> </a:t>
            </a:r>
            <a:r>
              <a:rPr lang="en-US" dirty="0" smtClean="0"/>
              <a:t>*) </a:t>
            </a:r>
            <a:r>
              <a:rPr lang="en-US" dirty="0" err="1"/>
              <a:t>malloc</a:t>
            </a:r>
            <a:r>
              <a:rPr lang="en-US" dirty="0"/>
              <a:t> ( size ); </a:t>
            </a:r>
          </a:p>
          <a:p>
            <a:r>
              <a:rPr lang="en-US" dirty="0"/>
              <a:t/>
            </a:r>
            <a:br>
              <a:rPr lang="en-US" dirty="0"/>
            </a:br>
            <a:r>
              <a:rPr lang="en-US" dirty="0"/>
              <a:t>This statement allocates the memory of the specified size and </a:t>
            </a:r>
            <a:r>
              <a:rPr lang="en-US" dirty="0" smtClean="0"/>
              <a:t>starting </a:t>
            </a:r>
            <a:r>
              <a:rPr lang="en-US" dirty="0"/>
              <a:t>address of this memory </a:t>
            </a:r>
            <a:r>
              <a:rPr lang="en-US" dirty="0" smtClean="0"/>
              <a:t>block is </a:t>
            </a:r>
            <a:r>
              <a:rPr lang="en-US" dirty="0"/>
              <a:t>stored in the pointer variable </a:t>
            </a:r>
            <a:r>
              <a:rPr lang="en-US" dirty="0" err="1"/>
              <a:t>ptr</a:t>
            </a:r>
            <a:r>
              <a:rPr lang="en-US" dirty="0"/>
              <a:t>. If we :want to change the size of this memory block, then we </a:t>
            </a:r>
            <a:r>
              <a:rPr lang="en-US" dirty="0" smtClean="0"/>
              <a:t>can use </a:t>
            </a:r>
            <a:r>
              <a:rPr lang="en-US" dirty="0" err="1" smtClean="0"/>
              <a:t>realloc</a:t>
            </a:r>
            <a:r>
              <a:rPr lang="en-US" dirty="0" smtClean="0"/>
              <a:t>().</a:t>
            </a:r>
          </a:p>
          <a:p>
            <a:r>
              <a:rPr lang="en-US" dirty="0"/>
              <a:t/>
            </a:r>
            <a:br>
              <a:rPr lang="en-US" dirty="0"/>
            </a:br>
            <a:r>
              <a:rPr lang="en-US" dirty="0" err="1"/>
              <a:t>ptr</a:t>
            </a:r>
            <a:r>
              <a:rPr lang="en-US" dirty="0"/>
              <a:t> = (</a:t>
            </a:r>
            <a:r>
              <a:rPr lang="en-US" dirty="0" err="1"/>
              <a:t>int</a:t>
            </a:r>
            <a:r>
              <a:rPr lang="en-US" dirty="0"/>
              <a:t> *</a:t>
            </a:r>
            <a:r>
              <a:rPr lang="en-US" dirty="0" smtClean="0"/>
              <a:t>) </a:t>
            </a:r>
            <a:r>
              <a:rPr lang="en-US" dirty="0" err="1"/>
              <a:t>realloc</a:t>
            </a:r>
            <a:r>
              <a:rPr lang="en-US" dirty="0"/>
              <a:t> ( </a:t>
            </a:r>
            <a:r>
              <a:rPr lang="en-US" dirty="0" err="1"/>
              <a:t>ptr</a:t>
            </a:r>
            <a:r>
              <a:rPr lang="en-US" dirty="0"/>
              <a:t> , </a:t>
            </a:r>
            <a:r>
              <a:rPr lang="en-US" dirty="0" err="1"/>
              <a:t>newsize</a:t>
            </a:r>
            <a:r>
              <a:rPr lang="en-US" dirty="0"/>
              <a:t> ); </a:t>
            </a:r>
            <a:br>
              <a:rPr lang="en-US" dirty="0"/>
            </a:br>
            <a:r>
              <a:rPr lang="en-US" dirty="0"/>
              <a:t/>
            </a:r>
            <a:br>
              <a:rPr lang="en-US" dirty="0"/>
            </a:br>
            <a:r>
              <a:rPr lang="en-US" dirty="0"/>
              <a:t> </a:t>
            </a:r>
            <a:br>
              <a:rPr lang="en-US" dirty="0"/>
            </a:br>
            <a:endParaRPr lang="en-US" dirty="0"/>
          </a:p>
        </p:txBody>
      </p:sp>
    </p:spTree>
    <p:extLst>
      <p:ext uri="{BB962C8B-B14F-4D97-AF65-F5344CB8AC3E}">
        <p14:creationId xmlns:p14="http://schemas.microsoft.com/office/powerpoint/2010/main" val="82767648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9067800" cy="5909310"/>
          </a:xfrm>
          <a:prstGeom prst="rect">
            <a:avLst/>
          </a:prstGeom>
          <a:noFill/>
        </p:spPr>
        <p:txBody>
          <a:bodyPr wrap="square" rtlCol="0">
            <a:spAutoFit/>
          </a:bodyPr>
          <a:lstStyle/>
          <a:p>
            <a:r>
              <a:rPr lang="en-US" sz="2000" dirty="0">
                <a:latin typeface="+mj-lt"/>
              </a:rPr>
              <a:t>#include &lt;</a:t>
            </a:r>
            <a:r>
              <a:rPr lang="en-US" sz="2000" dirty="0" err="1" smtClean="0">
                <a:latin typeface="+mj-lt"/>
              </a:rPr>
              <a:t>stdio.h</a:t>
            </a:r>
            <a:r>
              <a:rPr lang="en-US" sz="2000" dirty="0" smtClean="0">
                <a:latin typeface="+mj-lt"/>
              </a:rPr>
              <a:t>&gt;</a:t>
            </a:r>
          </a:p>
          <a:p>
            <a:r>
              <a:rPr lang="en-US" sz="2000" dirty="0" smtClean="0">
                <a:latin typeface="+mj-lt"/>
              </a:rPr>
              <a:t>#</a:t>
            </a:r>
            <a:r>
              <a:rPr lang="en-US" sz="2000" dirty="0">
                <a:latin typeface="+mj-lt"/>
              </a:rPr>
              <a:t>include&lt;</a:t>
            </a:r>
            <a:r>
              <a:rPr lang="en-US" sz="2000" dirty="0" err="1">
                <a:latin typeface="+mj-lt"/>
              </a:rPr>
              <a:t>stdlib.h</a:t>
            </a:r>
            <a:r>
              <a:rPr lang="en-US" sz="2000" dirty="0" smtClean="0">
                <a:latin typeface="+mj-lt"/>
              </a:rPr>
              <a:t>&gt;</a:t>
            </a:r>
          </a:p>
          <a:p>
            <a:r>
              <a:rPr lang="en-US" sz="2000" dirty="0" smtClean="0">
                <a:latin typeface="+mj-lt"/>
              </a:rPr>
              <a:t>void </a:t>
            </a:r>
            <a:r>
              <a:rPr lang="en-US" sz="2000" dirty="0">
                <a:latin typeface="+mj-lt"/>
              </a:rPr>
              <a:t>main</a:t>
            </a:r>
            <a:r>
              <a:rPr lang="en-US" sz="2000" dirty="0" smtClean="0">
                <a:latin typeface="+mj-lt"/>
              </a:rPr>
              <a:t>()</a:t>
            </a:r>
          </a:p>
          <a:p>
            <a:r>
              <a:rPr lang="en-US" sz="2000" dirty="0" smtClean="0">
                <a:latin typeface="+mj-lt"/>
              </a:rPr>
              <a:t>{    </a:t>
            </a:r>
            <a:r>
              <a:rPr lang="en-US" sz="2000" dirty="0" err="1">
                <a:latin typeface="+mj-lt"/>
              </a:rPr>
              <a:t>int</a:t>
            </a:r>
            <a:r>
              <a:rPr lang="en-US" sz="2000" dirty="0">
                <a:latin typeface="+mj-lt"/>
              </a:rPr>
              <a:t> *p, *</a:t>
            </a:r>
            <a:r>
              <a:rPr lang="en-US" sz="2000" dirty="0" err="1">
                <a:latin typeface="+mj-lt"/>
              </a:rPr>
              <a:t>ptr,i</a:t>
            </a:r>
            <a:r>
              <a:rPr lang="en-US" sz="2000" dirty="0">
                <a:latin typeface="+mj-lt"/>
              </a:rPr>
              <a:t>;        </a:t>
            </a:r>
            <a:endParaRPr lang="en-US" sz="2000" dirty="0" smtClean="0">
              <a:latin typeface="+mj-lt"/>
            </a:endParaRPr>
          </a:p>
          <a:p>
            <a:r>
              <a:rPr lang="en-US" sz="2000" dirty="0" smtClean="0">
                <a:solidFill>
                  <a:srgbClr val="FF0000"/>
                </a:solidFill>
                <a:latin typeface="+mj-lt"/>
              </a:rPr>
              <a:t>p</a:t>
            </a:r>
            <a:r>
              <a:rPr lang="en-US" sz="2000" dirty="0">
                <a:solidFill>
                  <a:srgbClr val="FF0000"/>
                </a:solidFill>
                <a:latin typeface="+mj-lt"/>
              </a:rPr>
              <a:t>=(</a:t>
            </a:r>
            <a:r>
              <a:rPr lang="en-US" sz="2000" dirty="0" err="1">
                <a:solidFill>
                  <a:srgbClr val="FF0000"/>
                </a:solidFill>
                <a:latin typeface="+mj-lt"/>
              </a:rPr>
              <a:t>int</a:t>
            </a:r>
            <a:r>
              <a:rPr lang="en-US" sz="2000" dirty="0">
                <a:solidFill>
                  <a:srgbClr val="FF0000"/>
                </a:solidFill>
                <a:latin typeface="+mj-lt"/>
              </a:rPr>
              <a:t> *)</a:t>
            </a:r>
            <a:r>
              <a:rPr lang="en-US" sz="2000" dirty="0" err="1">
                <a:solidFill>
                  <a:srgbClr val="FF0000"/>
                </a:solidFill>
                <a:latin typeface="+mj-lt"/>
              </a:rPr>
              <a:t>malloc</a:t>
            </a:r>
            <a:r>
              <a:rPr lang="en-US" sz="2000" dirty="0">
                <a:solidFill>
                  <a:srgbClr val="FF0000"/>
                </a:solidFill>
                <a:latin typeface="+mj-lt"/>
              </a:rPr>
              <a:t>(5*</a:t>
            </a:r>
            <a:r>
              <a:rPr lang="en-US" sz="2000" dirty="0" err="1">
                <a:solidFill>
                  <a:srgbClr val="FF0000"/>
                </a:solidFill>
                <a:latin typeface="+mj-lt"/>
              </a:rPr>
              <a:t>sizeof</a:t>
            </a:r>
            <a:r>
              <a:rPr lang="en-US" sz="2000" dirty="0">
                <a:solidFill>
                  <a:srgbClr val="FF0000"/>
                </a:solidFill>
                <a:latin typeface="+mj-lt"/>
              </a:rPr>
              <a:t>(</a:t>
            </a:r>
            <a:r>
              <a:rPr lang="en-US" sz="2000" dirty="0" err="1">
                <a:solidFill>
                  <a:srgbClr val="FF0000"/>
                </a:solidFill>
                <a:latin typeface="+mj-lt"/>
              </a:rPr>
              <a:t>int</a:t>
            </a:r>
            <a:r>
              <a:rPr lang="en-US" sz="2000" dirty="0">
                <a:solidFill>
                  <a:srgbClr val="FF0000"/>
                </a:solidFill>
                <a:latin typeface="+mj-lt"/>
              </a:rPr>
              <a:t>));   </a:t>
            </a:r>
            <a:r>
              <a:rPr lang="en-US" sz="2000" dirty="0" smtClean="0">
                <a:solidFill>
                  <a:srgbClr val="FF0000"/>
                </a:solidFill>
                <a:latin typeface="+mj-lt"/>
              </a:rPr>
              <a:t>//memory allocated for 5 integers</a:t>
            </a:r>
          </a:p>
          <a:p>
            <a:r>
              <a:rPr lang="en-US" sz="2000" dirty="0" smtClean="0">
                <a:latin typeface="+mj-lt"/>
              </a:rPr>
              <a:t>  	if(p</a:t>
            </a:r>
            <a:r>
              <a:rPr lang="en-US" sz="2000" dirty="0">
                <a:latin typeface="+mj-lt"/>
              </a:rPr>
              <a:t>==NULL</a:t>
            </a:r>
            <a:r>
              <a:rPr lang="en-US" sz="2000" dirty="0" smtClean="0">
                <a:latin typeface="+mj-lt"/>
              </a:rPr>
              <a:t>)</a:t>
            </a:r>
          </a:p>
          <a:p>
            <a:r>
              <a:rPr lang="en-US" sz="2000" dirty="0" smtClean="0">
                <a:latin typeface="+mj-lt"/>
              </a:rPr>
              <a:t>	{</a:t>
            </a:r>
            <a:r>
              <a:rPr lang="en-US" sz="2000" dirty="0" err="1">
                <a:latin typeface="+mj-lt"/>
              </a:rPr>
              <a:t>printf</a:t>
            </a:r>
            <a:r>
              <a:rPr lang="en-US" sz="2000" dirty="0">
                <a:latin typeface="+mj-lt"/>
              </a:rPr>
              <a:t>("memory not allocated</a:t>
            </a:r>
            <a:r>
              <a:rPr lang="en-US" sz="2000" dirty="0" smtClean="0">
                <a:latin typeface="+mj-lt"/>
              </a:rPr>
              <a:t>");</a:t>
            </a:r>
          </a:p>
          <a:p>
            <a:r>
              <a:rPr lang="en-US" sz="2000" dirty="0" smtClean="0">
                <a:latin typeface="+mj-lt"/>
              </a:rPr>
              <a:t>	exit(0);}</a:t>
            </a:r>
          </a:p>
          <a:p>
            <a:r>
              <a:rPr lang="en-US" sz="2000" dirty="0" smtClean="0">
                <a:latin typeface="+mj-lt"/>
              </a:rPr>
              <a:t>for(</a:t>
            </a:r>
            <a:r>
              <a:rPr lang="en-US" sz="2000" dirty="0" err="1" smtClean="0">
                <a:latin typeface="+mj-lt"/>
              </a:rPr>
              <a:t>i</a:t>
            </a:r>
            <a:r>
              <a:rPr lang="en-US" sz="2000" dirty="0" smtClean="0">
                <a:latin typeface="+mj-lt"/>
              </a:rPr>
              <a:t>=0;i&lt;5;i++)</a:t>
            </a:r>
          </a:p>
          <a:p>
            <a:r>
              <a:rPr lang="en-US" sz="2000" dirty="0" smtClean="0">
                <a:latin typeface="+mj-lt"/>
              </a:rPr>
              <a:t>	{</a:t>
            </a:r>
            <a:r>
              <a:rPr lang="en-US" sz="2000" dirty="0" err="1">
                <a:latin typeface="+mj-lt"/>
              </a:rPr>
              <a:t>printf</a:t>
            </a:r>
            <a:r>
              <a:rPr lang="en-US" sz="2000" dirty="0">
                <a:latin typeface="+mj-lt"/>
              </a:rPr>
              <a:t>("enter the values</a:t>
            </a:r>
            <a:r>
              <a:rPr lang="en-US" sz="2000" dirty="0" smtClean="0">
                <a:latin typeface="+mj-lt"/>
              </a:rPr>
              <a:t>");</a:t>
            </a:r>
          </a:p>
          <a:p>
            <a:r>
              <a:rPr lang="en-US" sz="2000" dirty="0" smtClean="0">
                <a:latin typeface="+mj-lt"/>
              </a:rPr>
              <a:t>	</a:t>
            </a:r>
            <a:r>
              <a:rPr lang="en-US" sz="2000" dirty="0" err="1" smtClean="0">
                <a:latin typeface="+mj-lt"/>
              </a:rPr>
              <a:t>scanf</a:t>
            </a:r>
            <a:r>
              <a:rPr lang="en-US" sz="2000" dirty="0">
                <a:latin typeface="+mj-lt"/>
              </a:rPr>
              <a:t>("%d", </a:t>
            </a:r>
            <a:r>
              <a:rPr lang="en-US" sz="2000" dirty="0" err="1">
                <a:latin typeface="+mj-lt"/>
              </a:rPr>
              <a:t>p+i</a:t>
            </a:r>
            <a:r>
              <a:rPr lang="en-US" sz="2000" dirty="0" smtClean="0">
                <a:latin typeface="+mj-lt"/>
              </a:rPr>
              <a:t>);}</a:t>
            </a:r>
          </a:p>
          <a:p>
            <a:r>
              <a:rPr lang="en-US" sz="2000" dirty="0" err="1" smtClean="0">
                <a:latin typeface="+mj-lt"/>
              </a:rPr>
              <a:t>ptr</a:t>
            </a:r>
            <a:r>
              <a:rPr lang="en-US" sz="2000" dirty="0">
                <a:latin typeface="+mj-lt"/>
              </a:rPr>
              <a:t>= (</a:t>
            </a:r>
            <a:r>
              <a:rPr lang="en-US" sz="2000" dirty="0" err="1">
                <a:latin typeface="+mj-lt"/>
              </a:rPr>
              <a:t>int</a:t>
            </a:r>
            <a:r>
              <a:rPr lang="en-US" sz="2000" dirty="0">
                <a:latin typeface="+mj-lt"/>
              </a:rPr>
              <a:t> *) </a:t>
            </a:r>
            <a:r>
              <a:rPr lang="en-US" sz="2000" dirty="0" err="1">
                <a:latin typeface="+mj-lt"/>
              </a:rPr>
              <a:t>realloc</a:t>
            </a:r>
            <a:r>
              <a:rPr lang="en-US" sz="2000" dirty="0">
                <a:latin typeface="+mj-lt"/>
              </a:rPr>
              <a:t> (p, 9 *</a:t>
            </a:r>
            <a:r>
              <a:rPr lang="en-US" sz="2000" dirty="0" err="1">
                <a:latin typeface="+mj-lt"/>
              </a:rPr>
              <a:t>sizeof</a:t>
            </a:r>
            <a:r>
              <a:rPr lang="en-US" sz="2000" dirty="0">
                <a:latin typeface="+mj-lt"/>
              </a:rPr>
              <a:t> (</a:t>
            </a:r>
            <a:r>
              <a:rPr lang="en-US" sz="2000" dirty="0" err="1">
                <a:latin typeface="+mj-lt"/>
              </a:rPr>
              <a:t>int</a:t>
            </a:r>
            <a:r>
              <a:rPr lang="en-US" sz="2000" dirty="0">
                <a:latin typeface="+mj-lt"/>
              </a:rPr>
              <a:t>) </a:t>
            </a:r>
            <a:r>
              <a:rPr lang="en-US" sz="2000" dirty="0" smtClean="0">
                <a:latin typeface="+mj-lt"/>
              </a:rPr>
              <a:t>);    </a:t>
            </a:r>
            <a:r>
              <a:rPr lang="en-US" sz="2000" dirty="0" smtClean="0">
                <a:solidFill>
                  <a:srgbClr val="FF0000"/>
                </a:solidFill>
                <a:latin typeface="+mj-lt"/>
              </a:rPr>
              <a:t>//memory allocated for 4 more integers</a:t>
            </a:r>
          </a:p>
          <a:p>
            <a:r>
              <a:rPr lang="en-US" sz="2000" dirty="0" smtClean="0">
                <a:latin typeface="+mj-lt"/>
              </a:rPr>
              <a:t>	if </a:t>
            </a:r>
            <a:r>
              <a:rPr lang="en-US" sz="2000" dirty="0">
                <a:latin typeface="+mj-lt"/>
              </a:rPr>
              <a:t>(</a:t>
            </a:r>
            <a:r>
              <a:rPr lang="en-US" sz="2000" dirty="0" err="1">
                <a:latin typeface="+mj-lt"/>
              </a:rPr>
              <a:t>ptr</a:t>
            </a:r>
            <a:r>
              <a:rPr lang="en-US" sz="2000" dirty="0">
                <a:latin typeface="+mj-lt"/>
              </a:rPr>
              <a:t>==NULL){</a:t>
            </a:r>
            <a:r>
              <a:rPr lang="en-US" sz="2000" dirty="0" err="1">
                <a:latin typeface="+mj-lt"/>
              </a:rPr>
              <a:t>printf</a:t>
            </a:r>
            <a:r>
              <a:rPr lang="en-US" sz="2000" dirty="0">
                <a:latin typeface="+mj-lt"/>
              </a:rPr>
              <a:t> ("Memory not available\n");exit(0); </a:t>
            </a:r>
            <a:r>
              <a:rPr lang="en-US" sz="2000" dirty="0" smtClean="0">
                <a:latin typeface="+mj-lt"/>
              </a:rPr>
              <a:t>}</a:t>
            </a:r>
          </a:p>
          <a:p>
            <a:r>
              <a:rPr lang="en-US" sz="2000" dirty="0" smtClean="0">
                <a:latin typeface="+mj-lt"/>
              </a:rPr>
              <a:t>	</a:t>
            </a:r>
            <a:r>
              <a:rPr lang="en-US" sz="2000" dirty="0" err="1" smtClean="0">
                <a:latin typeface="+mj-lt"/>
              </a:rPr>
              <a:t>printf</a:t>
            </a:r>
            <a:r>
              <a:rPr lang="en-US" sz="2000" dirty="0" smtClean="0">
                <a:latin typeface="+mj-lt"/>
              </a:rPr>
              <a:t> </a:t>
            </a:r>
            <a:r>
              <a:rPr lang="en-US" sz="2000" dirty="0">
                <a:latin typeface="+mj-lt"/>
              </a:rPr>
              <a:t>("Enter 4 more </a:t>
            </a:r>
            <a:r>
              <a:rPr lang="en-US" sz="2000" dirty="0" smtClean="0">
                <a:latin typeface="+mj-lt"/>
              </a:rPr>
              <a:t>integers");</a:t>
            </a:r>
          </a:p>
          <a:p>
            <a:r>
              <a:rPr lang="en-US" sz="2000" dirty="0" smtClean="0">
                <a:latin typeface="+mj-lt"/>
              </a:rPr>
              <a:t>for(</a:t>
            </a:r>
            <a:r>
              <a:rPr lang="en-US" sz="2000" dirty="0" err="1" smtClean="0">
                <a:latin typeface="+mj-lt"/>
              </a:rPr>
              <a:t>i</a:t>
            </a:r>
            <a:r>
              <a:rPr lang="en-US" sz="2000" dirty="0" smtClean="0">
                <a:latin typeface="+mj-lt"/>
              </a:rPr>
              <a:t>=5;i&lt;9;i++)</a:t>
            </a:r>
          </a:p>
          <a:p>
            <a:r>
              <a:rPr lang="en-US" sz="2000" dirty="0" smtClean="0">
                <a:latin typeface="+mj-lt"/>
              </a:rPr>
              <a:t>	</a:t>
            </a:r>
            <a:r>
              <a:rPr lang="en-US" sz="2000" dirty="0" err="1" smtClean="0">
                <a:latin typeface="+mj-lt"/>
              </a:rPr>
              <a:t>scanf</a:t>
            </a:r>
            <a:r>
              <a:rPr lang="en-US" sz="2000" dirty="0">
                <a:latin typeface="+mj-lt"/>
              </a:rPr>
              <a:t>("%d",</a:t>
            </a:r>
            <a:r>
              <a:rPr lang="en-US" sz="2000" dirty="0" err="1">
                <a:latin typeface="+mj-lt"/>
              </a:rPr>
              <a:t>ptr+i</a:t>
            </a:r>
            <a:r>
              <a:rPr lang="en-US" sz="2000" dirty="0" smtClean="0">
                <a:latin typeface="+mj-lt"/>
              </a:rPr>
              <a:t>);</a:t>
            </a:r>
          </a:p>
          <a:p>
            <a:r>
              <a:rPr lang="en-US" sz="2000" dirty="0" smtClean="0">
                <a:latin typeface="+mj-lt"/>
              </a:rPr>
              <a:t>for(</a:t>
            </a:r>
            <a:r>
              <a:rPr lang="en-US" sz="2000" dirty="0" err="1" smtClean="0">
                <a:latin typeface="+mj-lt"/>
              </a:rPr>
              <a:t>i</a:t>
            </a:r>
            <a:r>
              <a:rPr lang="en-US" sz="2000" dirty="0" smtClean="0">
                <a:latin typeface="+mj-lt"/>
              </a:rPr>
              <a:t>=0;i&lt;9;i++)</a:t>
            </a:r>
          </a:p>
          <a:p>
            <a:r>
              <a:rPr lang="en-US" sz="2000" dirty="0" smtClean="0">
                <a:latin typeface="+mj-lt"/>
              </a:rPr>
              <a:t>	</a:t>
            </a:r>
            <a:r>
              <a:rPr lang="en-US" sz="2000" dirty="0" err="1" smtClean="0">
                <a:latin typeface="+mj-lt"/>
              </a:rPr>
              <a:t>printf</a:t>
            </a:r>
            <a:r>
              <a:rPr lang="en-US" sz="2000" dirty="0" smtClean="0">
                <a:latin typeface="+mj-lt"/>
              </a:rPr>
              <a:t> </a:t>
            </a:r>
            <a:r>
              <a:rPr lang="en-US" sz="2000" dirty="0">
                <a:latin typeface="+mj-lt"/>
              </a:rPr>
              <a:t>("%d ", *(</a:t>
            </a:r>
            <a:r>
              <a:rPr lang="en-US" sz="2000" dirty="0" err="1">
                <a:latin typeface="+mj-lt"/>
              </a:rPr>
              <a:t>ptr+i</a:t>
            </a:r>
            <a:r>
              <a:rPr lang="en-US" sz="2000" dirty="0" smtClean="0">
                <a:latin typeface="+mj-lt"/>
              </a:rPr>
              <a:t>));</a:t>
            </a:r>
          </a:p>
          <a:p>
            <a:r>
              <a:rPr lang="en-US" dirty="0" smtClean="0"/>
              <a:t>}</a:t>
            </a:r>
            <a:endParaRPr lang="en-US" dirty="0"/>
          </a:p>
        </p:txBody>
      </p:sp>
    </p:spTree>
    <p:extLst>
      <p:ext uri="{BB962C8B-B14F-4D97-AF65-F5344CB8AC3E}">
        <p14:creationId xmlns:p14="http://schemas.microsoft.com/office/powerpoint/2010/main" val="13830584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11162"/>
          </a:xfrm>
        </p:spPr>
        <p:txBody>
          <a:bodyPr/>
          <a:lstStyle/>
          <a:p>
            <a:r>
              <a:rPr lang="en-US" dirty="0"/>
              <a:t>f</a:t>
            </a:r>
            <a:r>
              <a:rPr lang="en-US" dirty="0" smtClean="0"/>
              <a:t>ree()</a:t>
            </a:r>
            <a:endParaRPr lang="en-US" dirty="0"/>
          </a:p>
        </p:txBody>
      </p:sp>
      <p:sp>
        <p:nvSpPr>
          <p:cNvPr id="3" name="TextBox 2"/>
          <p:cNvSpPr txBox="1"/>
          <p:nvPr/>
        </p:nvSpPr>
        <p:spPr>
          <a:xfrm>
            <a:off x="228600" y="914400"/>
            <a:ext cx="8305800" cy="3139321"/>
          </a:xfrm>
          <a:prstGeom prst="rect">
            <a:avLst/>
          </a:prstGeom>
          <a:noFill/>
        </p:spPr>
        <p:txBody>
          <a:bodyPr wrap="square" rtlCol="0">
            <a:spAutoFit/>
          </a:bodyPr>
          <a:lstStyle/>
          <a:p>
            <a:pPr algn="just"/>
            <a:r>
              <a:rPr lang="en-US" dirty="0"/>
              <a:t>The dynamically allocated memory is not automatically released; it will exist till the end of program</a:t>
            </a:r>
            <a:r>
              <a:rPr lang="en-US" dirty="0" smtClean="0"/>
              <a:t>. If </a:t>
            </a:r>
            <a:r>
              <a:rPr lang="en-US" dirty="0"/>
              <a:t>we have finished working with the memory allocated dynamically, it is our responsibility to </a:t>
            </a:r>
            <a:r>
              <a:rPr lang="en-US" dirty="0" smtClean="0"/>
              <a:t>release that </a:t>
            </a:r>
            <a:r>
              <a:rPr lang="en-US" dirty="0"/>
              <a:t>memory so that it can be reused. The function free( ) is used to release the memory space allocated</a:t>
            </a:r>
            <a:br>
              <a:rPr lang="en-US" dirty="0"/>
            </a:br>
            <a:r>
              <a:rPr lang="en-US" dirty="0"/>
              <a:t>dynamically. The memory released by free( ) is made available to the heap again and can be used for</a:t>
            </a:r>
            <a:br>
              <a:rPr lang="en-US" dirty="0"/>
            </a:br>
            <a:r>
              <a:rPr lang="en-US" dirty="0"/>
              <a:t>some other </a:t>
            </a:r>
            <a:r>
              <a:rPr lang="en-US" dirty="0" smtClean="0"/>
              <a:t>purpose</a:t>
            </a:r>
          </a:p>
          <a:p>
            <a:pPr algn="just"/>
            <a:endParaRPr lang="en-US" dirty="0"/>
          </a:p>
          <a:p>
            <a:pPr algn="just"/>
            <a:endParaRPr lang="en-US" dirty="0" smtClean="0"/>
          </a:p>
          <a:p>
            <a:pPr algn="just"/>
            <a:r>
              <a:rPr lang="en-US" dirty="0"/>
              <a:t>f</a:t>
            </a:r>
            <a:r>
              <a:rPr lang="en-US" dirty="0" smtClean="0"/>
              <a:t>ree(</a:t>
            </a:r>
            <a:r>
              <a:rPr lang="en-US" dirty="0" err="1" smtClean="0"/>
              <a:t>ptr</a:t>
            </a:r>
            <a:r>
              <a:rPr lang="en-US" dirty="0" smtClean="0"/>
              <a:t>). </a:t>
            </a:r>
            <a:r>
              <a:rPr lang="en-US" dirty="0"/>
              <a:t/>
            </a:r>
            <a:br>
              <a:rPr lang="en-US" dirty="0"/>
            </a:br>
            <a:endParaRPr lang="en-US" dirty="0"/>
          </a:p>
        </p:txBody>
      </p:sp>
    </p:spTree>
    <p:extLst>
      <p:ext uri="{BB962C8B-B14F-4D97-AF65-F5344CB8AC3E}">
        <p14:creationId xmlns:p14="http://schemas.microsoft.com/office/powerpoint/2010/main" val="106889905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Structures</a:t>
            </a:r>
          </a:p>
        </p:txBody>
      </p:sp>
    </p:spTree>
    <p:extLst>
      <p:ext uri="{BB962C8B-B14F-4D97-AF65-F5344CB8AC3E}">
        <p14:creationId xmlns:p14="http://schemas.microsoft.com/office/powerpoint/2010/main" val="416626621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b="1" smtClean="0"/>
              <a:t>Why Use Structures </a:t>
            </a:r>
            <a:endParaRPr lang="en-US" smtClean="0"/>
          </a:p>
        </p:txBody>
      </p:sp>
      <p:sp>
        <p:nvSpPr>
          <p:cNvPr id="3075" name="TextBox 2"/>
          <p:cNvSpPr txBox="1">
            <a:spLocks noChangeArrowheads="1"/>
          </p:cNvSpPr>
          <p:nvPr/>
        </p:nvSpPr>
        <p:spPr bwMode="auto">
          <a:xfrm>
            <a:off x="457200" y="1828800"/>
            <a:ext cx="7924800" cy="2308225"/>
          </a:xfrm>
          <a:prstGeom prst="rect">
            <a:avLst/>
          </a:prstGeom>
          <a:noFill/>
          <a:ln w="9525">
            <a:noFill/>
            <a:miter lim="800000"/>
            <a:headEnd/>
            <a:tailEnd/>
          </a:ln>
        </p:spPr>
        <p:txBody>
          <a:bodyPr>
            <a:spAutoFit/>
          </a:bodyPr>
          <a:lstStyle/>
          <a:p>
            <a:pPr algn="just"/>
            <a:r>
              <a:rPr lang="en-US" sz="3600" b="1">
                <a:latin typeface="Calibri" pitchFamily="34" charset="0"/>
              </a:rPr>
              <a:t>For example, suppose you want to store data about 3 books. You might want to store  name (a string), price (a float) and number of pages in each book (an int). </a:t>
            </a:r>
          </a:p>
        </p:txBody>
      </p:sp>
    </p:spTree>
    <p:extLst>
      <p:ext uri="{BB962C8B-B14F-4D97-AF65-F5344CB8AC3E}">
        <p14:creationId xmlns:p14="http://schemas.microsoft.com/office/powerpoint/2010/main" val="190233553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533400" y="381000"/>
            <a:ext cx="7772400" cy="1470025"/>
          </a:xfrm>
        </p:spPr>
        <p:txBody>
          <a:bodyPr/>
          <a:lstStyle/>
          <a:p>
            <a:r>
              <a:rPr lang="en-US" smtClean="0"/>
              <a:t>There are 2 approaches for this:</a:t>
            </a:r>
          </a:p>
        </p:txBody>
      </p:sp>
      <p:sp>
        <p:nvSpPr>
          <p:cNvPr id="3" name="Subtitle 2"/>
          <p:cNvSpPr>
            <a:spLocks noGrp="1"/>
          </p:cNvSpPr>
          <p:nvPr>
            <p:ph type="subTitle" idx="1"/>
          </p:nvPr>
        </p:nvSpPr>
        <p:spPr>
          <a:xfrm>
            <a:off x="381000" y="1981200"/>
            <a:ext cx="8305800" cy="3657600"/>
          </a:xfrm>
        </p:spPr>
        <p:txBody>
          <a:bodyPr rtlCol="0">
            <a:normAutofit/>
          </a:bodyPr>
          <a:lstStyle/>
          <a:p>
            <a:pPr marL="514350" indent="-514350" algn="just" fontAlgn="auto">
              <a:spcAft>
                <a:spcPts val="0"/>
              </a:spcAft>
              <a:buFont typeface="+mj-lt"/>
              <a:buAutoNum type="arabicPeriod"/>
              <a:defRPr/>
            </a:pPr>
            <a:r>
              <a:rPr lang="en-US" dirty="0" smtClean="0">
                <a:solidFill>
                  <a:schemeClr val="tx1"/>
                </a:solidFill>
              </a:rPr>
              <a:t>Construct individual arrays, one for storing names, another for storing prices and still another for storing number of pages.</a:t>
            </a:r>
          </a:p>
          <a:p>
            <a:pPr marL="514350" indent="-514350" algn="just" fontAlgn="auto">
              <a:spcAft>
                <a:spcPts val="0"/>
              </a:spcAft>
              <a:buFont typeface="+mj-lt"/>
              <a:buAutoNum type="arabicPeriod"/>
              <a:defRPr/>
            </a:pPr>
            <a:r>
              <a:rPr lang="en-US" dirty="0" smtClean="0">
                <a:solidFill>
                  <a:schemeClr val="tx1"/>
                </a:solidFill>
              </a:rPr>
              <a:t>Use a structure variable. </a:t>
            </a:r>
          </a:p>
          <a:p>
            <a:pPr algn="l" fontAlgn="auto">
              <a:spcAft>
                <a:spcPts val="0"/>
              </a:spcAft>
              <a:defRPr/>
            </a:pPr>
            <a:endParaRPr lang="en-US" dirty="0" smtClean="0">
              <a:solidFill>
                <a:schemeClr val="tx1"/>
              </a:solidFill>
            </a:endParaRPr>
          </a:p>
        </p:txBody>
      </p:sp>
    </p:spTree>
    <p:extLst>
      <p:ext uri="{BB962C8B-B14F-4D97-AF65-F5344CB8AC3E}">
        <p14:creationId xmlns:p14="http://schemas.microsoft.com/office/powerpoint/2010/main" val="74601478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685800" y="228600"/>
            <a:ext cx="7772400" cy="1470025"/>
          </a:xfrm>
        </p:spPr>
        <p:txBody>
          <a:bodyPr/>
          <a:lstStyle/>
          <a:p>
            <a:r>
              <a:rPr lang="en-US" smtClean="0"/>
              <a:t>Approach No1.</a:t>
            </a:r>
          </a:p>
        </p:txBody>
      </p:sp>
      <p:sp>
        <p:nvSpPr>
          <p:cNvPr id="5123" name="Subtitle 2"/>
          <p:cNvSpPr>
            <a:spLocks noGrp="1"/>
          </p:cNvSpPr>
          <p:nvPr>
            <p:ph type="subTitle" idx="1"/>
          </p:nvPr>
        </p:nvSpPr>
        <p:spPr>
          <a:xfrm>
            <a:off x="914400" y="1676400"/>
            <a:ext cx="8001000" cy="4495800"/>
          </a:xfrm>
        </p:spPr>
        <p:txBody>
          <a:bodyPr/>
          <a:lstStyle/>
          <a:p>
            <a:pPr algn="l"/>
            <a:r>
              <a:rPr lang="en-US" sz="2000" b="1" dirty="0" smtClean="0"/>
              <a:t>v</a:t>
            </a:r>
            <a:r>
              <a:rPr lang="en-US" sz="2000" b="1" dirty="0" smtClean="0">
                <a:solidFill>
                  <a:schemeClr val="tx1"/>
                </a:solidFill>
              </a:rPr>
              <a:t>oid main()</a:t>
            </a:r>
          </a:p>
          <a:p>
            <a:pPr algn="l"/>
            <a:r>
              <a:rPr lang="en-US" sz="2000" b="1" dirty="0" smtClean="0">
                <a:solidFill>
                  <a:schemeClr val="tx1"/>
                </a:solidFill>
              </a:rPr>
              <a:t>{ </a:t>
            </a:r>
          </a:p>
          <a:p>
            <a:pPr algn="l"/>
            <a:r>
              <a:rPr lang="en-US" sz="2000" b="1" dirty="0" smtClean="0">
                <a:solidFill>
                  <a:schemeClr val="tx1"/>
                </a:solidFill>
              </a:rPr>
              <a:t>    char name[3] ; </a:t>
            </a:r>
          </a:p>
          <a:p>
            <a:pPr algn="l"/>
            <a:r>
              <a:rPr lang="en-US" sz="2000" b="1" dirty="0" smtClean="0">
                <a:solidFill>
                  <a:schemeClr val="tx1"/>
                </a:solidFill>
              </a:rPr>
              <a:t>    float price[3] ; </a:t>
            </a:r>
          </a:p>
          <a:p>
            <a:pPr algn="l"/>
            <a:r>
              <a:rPr lang="en-US" sz="2000" b="1" dirty="0" smtClean="0">
                <a:solidFill>
                  <a:schemeClr val="tx1"/>
                </a:solidFill>
              </a:rPr>
              <a:t>    </a:t>
            </a:r>
            <a:r>
              <a:rPr lang="en-US" sz="2000" b="1" dirty="0" err="1" smtClean="0">
                <a:solidFill>
                  <a:schemeClr val="tx1"/>
                </a:solidFill>
              </a:rPr>
              <a:t>int</a:t>
            </a:r>
            <a:r>
              <a:rPr lang="en-US" sz="2000" b="1" dirty="0" smtClean="0">
                <a:solidFill>
                  <a:schemeClr val="tx1"/>
                </a:solidFill>
              </a:rPr>
              <a:t> pages[3], </a:t>
            </a:r>
            <a:r>
              <a:rPr lang="en-US" sz="2000" b="1" dirty="0" err="1" smtClean="0">
                <a:solidFill>
                  <a:schemeClr val="tx1"/>
                </a:solidFill>
              </a:rPr>
              <a:t>i</a:t>
            </a:r>
            <a:r>
              <a:rPr lang="en-US" sz="2000" b="1" dirty="0" smtClean="0">
                <a:solidFill>
                  <a:schemeClr val="tx1"/>
                </a:solidFill>
              </a:rPr>
              <a:t> ; </a:t>
            </a:r>
          </a:p>
          <a:p>
            <a:pPr algn="l"/>
            <a:endParaRPr lang="en-US" sz="2000" b="1" dirty="0" smtClean="0">
              <a:solidFill>
                <a:schemeClr val="tx1"/>
              </a:solidFill>
            </a:endParaRPr>
          </a:p>
          <a:p>
            <a:pPr algn="l"/>
            <a:r>
              <a:rPr lang="en-US" sz="2000" b="1" dirty="0" err="1" smtClean="0">
                <a:solidFill>
                  <a:schemeClr val="tx1"/>
                </a:solidFill>
              </a:rPr>
              <a:t>printf</a:t>
            </a:r>
            <a:r>
              <a:rPr lang="en-US" sz="2000" b="1" dirty="0" smtClean="0">
                <a:solidFill>
                  <a:schemeClr val="tx1"/>
                </a:solidFill>
              </a:rPr>
              <a:t> ( "\</a:t>
            </a:r>
            <a:r>
              <a:rPr lang="en-US" sz="2000" b="1" dirty="0" err="1" smtClean="0">
                <a:solidFill>
                  <a:schemeClr val="tx1"/>
                </a:solidFill>
              </a:rPr>
              <a:t>nEnter</a:t>
            </a:r>
            <a:r>
              <a:rPr lang="en-US" sz="2000" b="1" dirty="0" smtClean="0">
                <a:solidFill>
                  <a:schemeClr val="tx1"/>
                </a:solidFill>
              </a:rPr>
              <a:t> names, prices and no. of pages of 3 books\n" ) ; </a:t>
            </a:r>
          </a:p>
          <a:p>
            <a:pPr algn="l"/>
            <a:r>
              <a:rPr lang="nn-NO" sz="2000" b="1" dirty="0" smtClean="0">
                <a:solidFill>
                  <a:schemeClr val="tx1"/>
                </a:solidFill>
              </a:rPr>
              <a:t>for ( i = 0 ; i &lt;= 2 ; i++ ) </a:t>
            </a:r>
          </a:p>
          <a:p>
            <a:pPr algn="l"/>
            <a:r>
              <a:rPr lang="en-US" sz="2000" b="1" dirty="0" err="1" smtClean="0">
                <a:solidFill>
                  <a:schemeClr val="tx1"/>
                </a:solidFill>
              </a:rPr>
              <a:t>scanf</a:t>
            </a:r>
            <a:r>
              <a:rPr lang="en-US" sz="2000" b="1" dirty="0" smtClean="0">
                <a:solidFill>
                  <a:schemeClr val="tx1"/>
                </a:solidFill>
              </a:rPr>
              <a:t> ( "%c %f %d", &amp;name[</a:t>
            </a:r>
            <a:r>
              <a:rPr lang="en-US" sz="2000" b="1" dirty="0" err="1" smtClean="0">
                <a:solidFill>
                  <a:schemeClr val="tx1"/>
                </a:solidFill>
              </a:rPr>
              <a:t>i</a:t>
            </a:r>
            <a:r>
              <a:rPr lang="en-US" sz="2000" b="1" dirty="0" smtClean="0">
                <a:solidFill>
                  <a:schemeClr val="tx1"/>
                </a:solidFill>
              </a:rPr>
              <a:t>], &amp;price[</a:t>
            </a:r>
            <a:r>
              <a:rPr lang="en-US" sz="2000" b="1" dirty="0" err="1" smtClean="0">
                <a:solidFill>
                  <a:schemeClr val="tx1"/>
                </a:solidFill>
              </a:rPr>
              <a:t>i</a:t>
            </a:r>
            <a:r>
              <a:rPr lang="en-US" sz="2000" b="1" dirty="0" smtClean="0">
                <a:solidFill>
                  <a:schemeClr val="tx1"/>
                </a:solidFill>
              </a:rPr>
              <a:t>], &amp;pages[</a:t>
            </a:r>
            <a:r>
              <a:rPr lang="en-US" sz="2000" b="1" dirty="0" err="1" smtClean="0">
                <a:solidFill>
                  <a:schemeClr val="tx1"/>
                </a:solidFill>
              </a:rPr>
              <a:t>i</a:t>
            </a:r>
            <a:r>
              <a:rPr lang="en-US" sz="2000" b="1" dirty="0" smtClean="0">
                <a:solidFill>
                  <a:schemeClr val="tx1"/>
                </a:solidFill>
              </a:rPr>
              <a:t>] ); </a:t>
            </a:r>
          </a:p>
          <a:p>
            <a:pPr algn="l"/>
            <a:endParaRPr lang="en-US" sz="2000" b="1" dirty="0" smtClean="0">
              <a:solidFill>
                <a:schemeClr val="tx1"/>
              </a:solidFill>
            </a:endParaRPr>
          </a:p>
          <a:p>
            <a:pPr algn="l"/>
            <a:r>
              <a:rPr lang="en-US" sz="2000" b="1" dirty="0" err="1" smtClean="0">
                <a:solidFill>
                  <a:schemeClr val="tx1"/>
                </a:solidFill>
              </a:rPr>
              <a:t>printf</a:t>
            </a:r>
            <a:r>
              <a:rPr lang="en-US" sz="2000" b="1" dirty="0" smtClean="0">
                <a:solidFill>
                  <a:schemeClr val="tx1"/>
                </a:solidFill>
              </a:rPr>
              <a:t> ( "\</a:t>
            </a:r>
            <a:r>
              <a:rPr lang="en-US" sz="2000" b="1" dirty="0" err="1" smtClean="0">
                <a:solidFill>
                  <a:schemeClr val="tx1"/>
                </a:solidFill>
              </a:rPr>
              <a:t>nAnd</a:t>
            </a:r>
            <a:r>
              <a:rPr lang="en-US" sz="2000" b="1" dirty="0" smtClean="0">
                <a:solidFill>
                  <a:schemeClr val="tx1"/>
                </a:solidFill>
              </a:rPr>
              <a:t> this is what you entered\n" ) ; </a:t>
            </a:r>
          </a:p>
          <a:p>
            <a:pPr algn="l"/>
            <a:r>
              <a:rPr lang="nn-NO" sz="2000" b="1" dirty="0" smtClean="0">
                <a:solidFill>
                  <a:schemeClr val="tx1"/>
                </a:solidFill>
              </a:rPr>
              <a:t>for ( i = 0 ; i &lt;= 2 ; i++ ) </a:t>
            </a:r>
          </a:p>
          <a:p>
            <a:pPr algn="l"/>
            <a:r>
              <a:rPr lang="en-US" sz="2000" b="1" dirty="0" err="1" smtClean="0">
                <a:solidFill>
                  <a:schemeClr val="tx1"/>
                </a:solidFill>
              </a:rPr>
              <a:t>printf</a:t>
            </a:r>
            <a:r>
              <a:rPr lang="en-US" sz="2000" b="1" dirty="0" smtClean="0">
                <a:solidFill>
                  <a:schemeClr val="tx1"/>
                </a:solidFill>
              </a:rPr>
              <a:t> ( "%c %f %d\n", name[</a:t>
            </a:r>
            <a:r>
              <a:rPr lang="en-US" sz="2000" b="1" dirty="0" err="1" smtClean="0">
                <a:solidFill>
                  <a:schemeClr val="tx1"/>
                </a:solidFill>
              </a:rPr>
              <a:t>i</a:t>
            </a:r>
            <a:r>
              <a:rPr lang="en-US" sz="2000" b="1" dirty="0" smtClean="0">
                <a:solidFill>
                  <a:schemeClr val="tx1"/>
                </a:solidFill>
              </a:rPr>
              <a:t>], price[</a:t>
            </a:r>
            <a:r>
              <a:rPr lang="en-US" sz="2000" b="1" dirty="0" err="1" smtClean="0">
                <a:solidFill>
                  <a:schemeClr val="tx1"/>
                </a:solidFill>
              </a:rPr>
              <a:t>i</a:t>
            </a:r>
            <a:r>
              <a:rPr lang="en-US" sz="2000" b="1" dirty="0" smtClean="0">
                <a:solidFill>
                  <a:schemeClr val="tx1"/>
                </a:solidFill>
              </a:rPr>
              <a:t>], pages[</a:t>
            </a:r>
            <a:r>
              <a:rPr lang="en-US" sz="2000" b="1" dirty="0" err="1" smtClean="0">
                <a:solidFill>
                  <a:schemeClr val="tx1"/>
                </a:solidFill>
              </a:rPr>
              <a:t>i</a:t>
            </a:r>
            <a:r>
              <a:rPr lang="en-US" sz="2000" b="1" dirty="0" smtClean="0">
                <a:solidFill>
                  <a:schemeClr val="tx1"/>
                </a:solidFill>
              </a:rPr>
              <a:t>] ); </a:t>
            </a:r>
          </a:p>
          <a:p>
            <a:pPr algn="l"/>
            <a:r>
              <a:rPr lang="en-US" sz="2000" b="1" dirty="0" smtClean="0">
                <a:solidFill>
                  <a:schemeClr val="tx1"/>
                </a:solidFill>
              </a:rPr>
              <a:t>} </a:t>
            </a:r>
          </a:p>
        </p:txBody>
      </p:sp>
    </p:spTree>
    <p:extLst>
      <p:ext uri="{BB962C8B-B14F-4D97-AF65-F5344CB8AC3E}">
        <p14:creationId xmlns:p14="http://schemas.microsoft.com/office/powerpoint/2010/main" val="119545476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4678362"/>
          </a:xfrm>
        </p:spPr>
        <p:txBody>
          <a:bodyPr/>
          <a:lstStyle/>
          <a:p>
            <a:pPr algn="l"/>
            <a:r>
              <a:rPr lang="en-US" sz="2000" b="1" smtClean="0"/>
              <a:t>OUTPUT:</a:t>
            </a:r>
            <a:r>
              <a:rPr lang="en-US" sz="2000" smtClean="0"/>
              <a:t/>
            </a:r>
            <a:br>
              <a:rPr lang="en-US" sz="2000" smtClean="0"/>
            </a:br>
            <a:r>
              <a:rPr lang="en-US" sz="2000" smtClean="0"/>
              <a:t/>
            </a:r>
            <a:br>
              <a:rPr lang="en-US" sz="2000" smtClean="0"/>
            </a:br>
            <a:r>
              <a:rPr lang="en-US" sz="2800" smtClean="0"/>
              <a:t>Enter names, prices and no. of pages of 3 books </a:t>
            </a:r>
            <a:br>
              <a:rPr lang="en-US" sz="2800" smtClean="0"/>
            </a:br>
            <a:r>
              <a:rPr lang="en-US" sz="2800" smtClean="0"/>
              <a:t>A 100.00 354 </a:t>
            </a:r>
            <a:br>
              <a:rPr lang="en-US" sz="2800" smtClean="0"/>
            </a:br>
            <a:r>
              <a:rPr lang="en-US" sz="2800" smtClean="0"/>
              <a:t>C 256.50 682 </a:t>
            </a:r>
            <a:br>
              <a:rPr lang="en-US" sz="2800" smtClean="0"/>
            </a:br>
            <a:r>
              <a:rPr lang="en-US" sz="2800" smtClean="0"/>
              <a:t>F 233.70 512 </a:t>
            </a:r>
            <a:br>
              <a:rPr lang="en-US" sz="2800" smtClean="0"/>
            </a:br>
            <a:r>
              <a:rPr lang="en-US" sz="2800" smtClean="0"/>
              <a:t>And this is what you entered </a:t>
            </a:r>
            <a:br>
              <a:rPr lang="en-US" sz="2800" smtClean="0"/>
            </a:br>
            <a:r>
              <a:rPr lang="en-US" sz="2800" smtClean="0"/>
              <a:t>A 100.000000 354 </a:t>
            </a:r>
            <a:br>
              <a:rPr lang="en-US" sz="2800" smtClean="0"/>
            </a:br>
            <a:r>
              <a:rPr lang="en-US" sz="2800" smtClean="0"/>
              <a:t>C 256.500000 682 </a:t>
            </a:r>
            <a:br>
              <a:rPr lang="en-US" sz="2800" smtClean="0"/>
            </a:br>
            <a:r>
              <a:rPr lang="en-US" sz="2800" smtClean="0"/>
              <a:t>F 233.700000 512 </a:t>
            </a:r>
          </a:p>
        </p:txBody>
      </p:sp>
    </p:spTree>
    <p:extLst>
      <p:ext uri="{BB962C8B-B14F-4D97-AF65-F5344CB8AC3E}">
        <p14:creationId xmlns:p14="http://schemas.microsoft.com/office/powerpoint/2010/main" val="169249774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152400" y="304800"/>
            <a:ext cx="7772400" cy="914400"/>
          </a:xfrm>
        </p:spPr>
        <p:txBody>
          <a:bodyPr/>
          <a:lstStyle/>
          <a:p>
            <a:r>
              <a:rPr lang="en-US" smtClean="0"/>
              <a:t>Approach No.2</a:t>
            </a:r>
          </a:p>
        </p:txBody>
      </p:sp>
      <p:sp>
        <p:nvSpPr>
          <p:cNvPr id="7171" name="Subtitle 2"/>
          <p:cNvSpPr>
            <a:spLocks noGrp="1"/>
          </p:cNvSpPr>
          <p:nvPr>
            <p:ph type="subTitle" idx="1"/>
          </p:nvPr>
        </p:nvSpPr>
        <p:spPr>
          <a:xfrm>
            <a:off x="1371600" y="1143000"/>
            <a:ext cx="6400800" cy="5486400"/>
          </a:xfrm>
        </p:spPr>
        <p:txBody>
          <a:bodyPr/>
          <a:lstStyle/>
          <a:p>
            <a:pPr algn="l"/>
            <a:r>
              <a:rPr lang="en-US" sz="1600" dirty="0" smtClean="0">
                <a:solidFill>
                  <a:schemeClr val="tx1"/>
                </a:solidFill>
              </a:rPr>
              <a:t>main( ) </a:t>
            </a:r>
          </a:p>
          <a:p>
            <a:pPr algn="l"/>
            <a:r>
              <a:rPr lang="en-US" sz="1600" dirty="0" smtClean="0">
                <a:solidFill>
                  <a:schemeClr val="tx1"/>
                </a:solidFill>
              </a:rPr>
              <a:t>{ </a:t>
            </a:r>
          </a:p>
          <a:p>
            <a:pPr lvl="1" algn="l"/>
            <a:r>
              <a:rPr lang="en-US" sz="1600" dirty="0" err="1" smtClean="0">
                <a:solidFill>
                  <a:srgbClr val="FF0000"/>
                </a:solidFill>
              </a:rPr>
              <a:t>struct</a:t>
            </a:r>
            <a:r>
              <a:rPr lang="en-US" sz="1600" dirty="0" smtClean="0">
                <a:solidFill>
                  <a:srgbClr val="FF0000"/>
                </a:solidFill>
              </a:rPr>
              <a:t> book </a:t>
            </a:r>
          </a:p>
          <a:p>
            <a:pPr lvl="1" algn="l"/>
            <a:r>
              <a:rPr lang="en-US" sz="1600" dirty="0" smtClean="0">
                <a:solidFill>
                  <a:srgbClr val="FF0000"/>
                </a:solidFill>
              </a:rPr>
              <a:t>{ 		</a:t>
            </a:r>
          </a:p>
          <a:p>
            <a:pPr lvl="1" algn="l"/>
            <a:r>
              <a:rPr lang="en-US" sz="1600" dirty="0" smtClean="0">
                <a:solidFill>
                  <a:srgbClr val="FF0000"/>
                </a:solidFill>
              </a:rPr>
              <a:t>char name ;</a:t>
            </a:r>
          </a:p>
          <a:p>
            <a:pPr lvl="1" algn="l"/>
            <a:r>
              <a:rPr lang="en-US" sz="1600" dirty="0" smtClean="0">
                <a:solidFill>
                  <a:srgbClr val="FF0000"/>
                </a:solidFill>
              </a:rPr>
              <a:t>float price ; </a:t>
            </a:r>
          </a:p>
          <a:p>
            <a:pPr lvl="1" algn="l"/>
            <a:r>
              <a:rPr lang="en-US" sz="1600" dirty="0" err="1" smtClean="0">
                <a:solidFill>
                  <a:srgbClr val="FF0000"/>
                </a:solidFill>
              </a:rPr>
              <a:t>int</a:t>
            </a:r>
            <a:r>
              <a:rPr lang="en-US" sz="1600" dirty="0" smtClean="0">
                <a:solidFill>
                  <a:srgbClr val="FF0000"/>
                </a:solidFill>
              </a:rPr>
              <a:t> pages ; </a:t>
            </a:r>
          </a:p>
          <a:p>
            <a:pPr lvl="1" algn="l"/>
            <a:r>
              <a:rPr lang="en-US" sz="1600" dirty="0" smtClean="0">
                <a:solidFill>
                  <a:srgbClr val="FF0000"/>
                </a:solidFill>
              </a:rPr>
              <a:t>} ; </a:t>
            </a:r>
          </a:p>
          <a:p>
            <a:pPr lvl="1" algn="l"/>
            <a:r>
              <a:rPr lang="en-US" sz="1600" dirty="0" err="1" smtClean="0">
                <a:solidFill>
                  <a:srgbClr val="FF0000"/>
                </a:solidFill>
              </a:rPr>
              <a:t>struct</a:t>
            </a:r>
            <a:r>
              <a:rPr lang="en-US" sz="1600" dirty="0" smtClean="0">
                <a:solidFill>
                  <a:srgbClr val="FF0000"/>
                </a:solidFill>
              </a:rPr>
              <a:t> book b1, b2, b3 ; </a:t>
            </a:r>
          </a:p>
          <a:p>
            <a:pPr lvl="1" algn="l"/>
            <a:endParaRPr lang="en-US" sz="1600" dirty="0" smtClean="0">
              <a:solidFill>
                <a:srgbClr val="FF0000"/>
              </a:solidFill>
            </a:endParaRPr>
          </a:p>
          <a:p>
            <a:pPr lvl="1" algn="l"/>
            <a:r>
              <a:rPr lang="en-US" sz="1600" dirty="0" err="1" smtClean="0">
                <a:solidFill>
                  <a:schemeClr val="tx1"/>
                </a:solidFill>
              </a:rPr>
              <a:t>printf</a:t>
            </a:r>
            <a:r>
              <a:rPr lang="en-US" sz="1600" dirty="0" smtClean="0">
                <a:solidFill>
                  <a:schemeClr val="tx1"/>
                </a:solidFill>
              </a:rPr>
              <a:t> ( "\</a:t>
            </a:r>
            <a:r>
              <a:rPr lang="en-US" sz="1600" dirty="0" err="1" smtClean="0">
                <a:solidFill>
                  <a:schemeClr val="tx1"/>
                </a:solidFill>
              </a:rPr>
              <a:t>nEnter</a:t>
            </a:r>
            <a:r>
              <a:rPr lang="en-US" sz="1600" dirty="0" smtClean="0">
                <a:solidFill>
                  <a:schemeClr val="tx1"/>
                </a:solidFill>
              </a:rPr>
              <a:t> names, prices &amp; no. of pages of 3 books\n" ) ; </a:t>
            </a:r>
          </a:p>
          <a:p>
            <a:pPr lvl="1" algn="l"/>
            <a:r>
              <a:rPr lang="en-US" sz="1600" dirty="0" err="1" smtClean="0">
                <a:solidFill>
                  <a:schemeClr val="tx1"/>
                </a:solidFill>
              </a:rPr>
              <a:t>scanf</a:t>
            </a:r>
            <a:r>
              <a:rPr lang="en-US" sz="1600" dirty="0" smtClean="0">
                <a:solidFill>
                  <a:schemeClr val="tx1"/>
                </a:solidFill>
              </a:rPr>
              <a:t> ( "%s %f %d", b1.name, &amp;b1.price, &amp;b1.pages ) ; </a:t>
            </a:r>
          </a:p>
          <a:p>
            <a:pPr lvl="1" algn="l"/>
            <a:r>
              <a:rPr lang="en-US" sz="1600" dirty="0" err="1" smtClean="0">
                <a:solidFill>
                  <a:schemeClr val="tx1"/>
                </a:solidFill>
              </a:rPr>
              <a:t>scanf</a:t>
            </a:r>
            <a:r>
              <a:rPr lang="en-US" sz="1600" dirty="0" smtClean="0">
                <a:solidFill>
                  <a:schemeClr val="tx1"/>
                </a:solidFill>
              </a:rPr>
              <a:t> ( "%s %f %d", &amp;b2.name, &amp;b2.price, &amp;b2.pages ) ; </a:t>
            </a:r>
          </a:p>
          <a:p>
            <a:pPr lvl="1" algn="l"/>
            <a:r>
              <a:rPr lang="en-US" sz="1600" dirty="0" err="1" smtClean="0">
                <a:solidFill>
                  <a:schemeClr val="tx1"/>
                </a:solidFill>
              </a:rPr>
              <a:t>scanf</a:t>
            </a:r>
            <a:r>
              <a:rPr lang="en-US" sz="1600" dirty="0" smtClean="0">
                <a:solidFill>
                  <a:schemeClr val="tx1"/>
                </a:solidFill>
              </a:rPr>
              <a:t> ( "%</a:t>
            </a:r>
            <a:r>
              <a:rPr lang="en-US" sz="1600" dirty="0" err="1" smtClean="0">
                <a:solidFill>
                  <a:schemeClr val="tx1"/>
                </a:solidFill>
              </a:rPr>
              <a:t>cs%f</a:t>
            </a:r>
            <a:r>
              <a:rPr lang="en-US" sz="1600" dirty="0" smtClean="0">
                <a:solidFill>
                  <a:schemeClr val="tx1"/>
                </a:solidFill>
              </a:rPr>
              <a:t> %d", &amp;b3.name, &amp;b3.price, &amp;b3.pages ) ; </a:t>
            </a:r>
          </a:p>
          <a:p>
            <a:pPr lvl="1" algn="l"/>
            <a:endParaRPr lang="en-US" sz="1600" dirty="0" smtClean="0">
              <a:solidFill>
                <a:schemeClr val="tx1"/>
              </a:solidFill>
            </a:endParaRPr>
          </a:p>
          <a:p>
            <a:pPr lvl="1" algn="l"/>
            <a:r>
              <a:rPr lang="en-US" sz="1600" dirty="0" err="1" smtClean="0">
                <a:solidFill>
                  <a:schemeClr val="tx1"/>
                </a:solidFill>
              </a:rPr>
              <a:t>printf</a:t>
            </a:r>
            <a:r>
              <a:rPr lang="en-US" sz="1600" dirty="0" smtClean="0">
                <a:solidFill>
                  <a:schemeClr val="tx1"/>
                </a:solidFill>
              </a:rPr>
              <a:t> ( "\</a:t>
            </a:r>
            <a:r>
              <a:rPr lang="en-US" sz="1600" dirty="0" err="1" smtClean="0">
                <a:solidFill>
                  <a:schemeClr val="tx1"/>
                </a:solidFill>
              </a:rPr>
              <a:t>nAnd</a:t>
            </a:r>
            <a:r>
              <a:rPr lang="en-US" sz="1600" dirty="0" smtClean="0">
                <a:solidFill>
                  <a:schemeClr val="tx1"/>
                </a:solidFill>
              </a:rPr>
              <a:t> this is what you entered" ) ; </a:t>
            </a:r>
          </a:p>
          <a:p>
            <a:pPr lvl="1" algn="l"/>
            <a:r>
              <a:rPr lang="en-US" sz="1600" dirty="0" err="1" smtClean="0">
                <a:solidFill>
                  <a:schemeClr val="tx1"/>
                </a:solidFill>
              </a:rPr>
              <a:t>printf</a:t>
            </a:r>
            <a:r>
              <a:rPr lang="en-US" sz="1600" dirty="0" smtClean="0">
                <a:solidFill>
                  <a:schemeClr val="tx1"/>
                </a:solidFill>
              </a:rPr>
              <a:t> ( "\</a:t>
            </a:r>
            <a:r>
              <a:rPr lang="en-US" sz="1600" dirty="0" err="1" smtClean="0">
                <a:solidFill>
                  <a:schemeClr val="tx1"/>
                </a:solidFill>
              </a:rPr>
              <a:t>n%c</a:t>
            </a:r>
            <a:r>
              <a:rPr lang="en-US" sz="1600" dirty="0" smtClean="0">
                <a:solidFill>
                  <a:schemeClr val="tx1"/>
                </a:solidFill>
              </a:rPr>
              <a:t> %f %d", b1.name, b1.price, b1.pages ) ; </a:t>
            </a:r>
          </a:p>
          <a:p>
            <a:pPr lvl="1" algn="l"/>
            <a:r>
              <a:rPr lang="en-US" sz="1600" dirty="0" err="1" smtClean="0">
                <a:solidFill>
                  <a:schemeClr val="tx1"/>
                </a:solidFill>
              </a:rPr>
              <a:t>printf</a:t>
            </a:r>
            <a:r>
              <a:rPr lang="en-US" sz="1600" dirty="0" smtClean="0">
                <a:solidFill>
                  <a:schemeClr val="tx1"/>
                </a:solidFill>
              </a:rPr>
              <a:t> ( "\</a:t>
            </a:r>
            <a:r>
              <a:rPr lang="en-US" sz="1600" dirty="0" err="1" smtClean="0">
                <a:solidFill>
                  <a:schemeClr val="tx1"/>
                </a:solidFill>
              </a:rPr>
              <a:t>n%c</a:t>
            </a:r>
            <a:r>
              <a:rPr lang="en-US" sz="1600" dirty="0" smtClean="0">
                <a:solidFill>
                  <a:schemeClr val="tx1"/>
                </a:solidFill>
              </a:rPr>
              <a:t> %f %d", b2.name, b2.price, b2.pages ) ; </a:t>
            </a:r>
          </a:p>
          <a:p>
            <a:pPr lvl="1" algn="l"/>
            <a:r>
              <a:rPr lang="en-US" sz="1600" dirty="0" err="1" smtClean="0">
                <a:solidFill>
                  <a:schemeClr val="tx1"/>
                </a:solidFill>
              </a:rPr>
              <a:t>printf</a:t>
            </a:r>
            <a:r>
              <a:rPr lang="en-US" sz="1600" dirty="0" smtClean="0">
                <a:solidFill>
                  <a:schemeClr val="tx1"/>
                </a:solidFill>
              </a:rPr>
              <a:t> ( "\</a:t>
            </a:r>
            <a:r>
              <a:rPr lang="en-US" sz="1600" dirty="0" err="1" smtClean="0">
                <a:solidFill>
                  <a:schemeClr val="tx1"/>
                </a:solidFill>
              </a:rPr>
              <a:t>n%c</a:t>
            </a:r>
            <a:r>
              <a:rPr lang="en-US" sz="1600" dirty="0" smtClean="0">
                <a:solidFill>
                  <a:schemeClr val="tx1"/>
                </a:solidFill>
              </a:rPr>
              <a:t> %f %d", b3.name, b3.price, b3.pages ) ; </a:t>
            </a:r>
          </a:p>
          <a:p>
            <a:pPr algn="l"/>
            <a:r>
              <a:rPr lang="en-US" sz="2000" dirty="0" smtClean="0">
                <a:solidFill>
                  <a:schemeClr val="tx1"/>
                </a:solidFill>
              </a:rPr>
              <a:t>} </a:t>
            </a:r>
            <a:endParaRPr lang="en-US" sz="1600" dirty="0" smtClean="0">
              <a:solidFill>
                <a:schemeClr val="tx1"/>
              </a:solidFill>
            </a:endParaRPr>
          </a:p>
        </p:txBody>
      </p:sp>
    </p:spTree>
    <p:extLst>
      <p:ext uri="{BB962C8B-B14F-4D97-AF65-F5344CB8AC3E}">
        <p14:creationId xmlns:p14="http://schemas.microsoft.com/office/powerpoint/2010/main" val="486234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7543800" cy="5909310"/>
          </a:xfrm>
          <a:prstGeom prst="rect">
            <a:avLst/>
          </a:prstGeom>
          <a:noFill/>
        </p:spPr>
        <p:txBody>
          <a:bodyPr wrap="square" rtlCol="0">
            <a:spAutoFit/>
          </a:bodyPr>
          <a:lstStyle/>
          <a:p>
            <a:r>
              <a:rPr lang="en-US" dirty="0" smtClean="0"/>
              <a:t>		case 2:</a:t>
            </a:r>
          </a:p>
          <a:p>
            <a:r>
              <a:rPr lang="en-US" dirty="0" smtClean="0"/>
              <a:t>			res=n1 - n2;</a:t>
            </a:r>
          </a:p>
          <a:p>
            <a:r>
              <a:rPr lang="en-US" dirty="0" smtClean="0"/>
              <a:t>			break;</a:t>
            </a:r>
          </a:p>
          <a:p>
            <a:r>
              <a:rPr lang="en-US" dirty="0" smtClean="0"/>
              <a:t>		case 3:</a:t>
            </a:r>
          </a:p>
          <a:p>
            <a:r>
              <a:rPr lang="en-US" dirty="0" smtClean="0"/>
              <a:t>			res=n1 * n2;</a:t>
            </a:r>
          </a:p>
          <a:p>
            <a:r>
              <a:rPr lang="en-US" dirty="0" smtClean="0"/>
              <a:t>			break;</a:t>
            </a:r>
          </a:p>
          <a:p>
            <a:r>
              <a:rPr lang="en-US" dirty="0" smtClean="0"/>
              <a:t>		case 4:</a:t>
            </a:r>
          </a:p>
          <a:p>
            <a:r>
              <a:rPr lang="en-US" dirty="0" smtClean="0"/>
              <a:t>			res=n1 / n2;</a:t>
            </a:r>
          </a:p>
          <a:p>
            <a:r>
              <a:rPr lang="en-US" dirty="0" smtClean="0"/>
              <a:t>			break;</a:t>
            </a:r>
          </a:p>
          <a:p>
            <a:r>
              <a:rPr lang="en-US" dirty="0" smtClean="0"/>
              <a:t>		case 5:</a:t>
            </a:r>
          </a:p>
          <a:p>
            <a:r>
              <a:rPr lang="en-US" dirty="0" smtClean="0"/>
              <a:t>			exit(0);</a:t>
            </a:r>
          </a:p>
          <a:p>
            <a:r>
              <a:rPr lang="en-US" dirty="0" smtClean="0"/>
              <a:t>		default:</a:t>
            </a:r>
          </a:p>
          <a:p>
            <a:r>
              <a:rPr lang="en-US" dirty="0" smtClean="0"/>
              <a:t>			</a:t>
            </a:r>
            <a:r>
              <a:rPr lang="en-US" dirty="0" err="1" smtClean="0"/>
              <a:t>printf</a:t>
            </a:r>
            <a:r>
              <a:rPr lang="en-US" dirty="0" smtClean="0"/>
              <a:t>("\n You Entered wrong choice. \n");</a:t>
            </a:r>
          </a:p>
          <a:p>
            <a:r>
              <a:rPr lang="en-US" dirty="0" smtClean="0"/>
              <a:t>	</a:t>
            </a:r>
            <a:r>
              <a:rPr lang="en-US" smtClean="0"/>
              <a:t>    }</a:t>
            </a:r>
            <a:endParaRPr lang="en-US" dirty="0" smtClean="0"/>
          </a:p>
          <a:p>
            <a:r>
              <a:rPr lang="en-US" dirty="0" smtClean="0"/>
              <a:t>	</a:t>
            </a:r>
            <a:r>
              <a:rPr lang="en-US" dirty="0" err="1" smtClean="0"/>
              <a:t>printf</a:t>
            </a:r>
            <a:r>
              <a:rPr lang="en-US" dirty="0" smtClean="0"/>
              <a:t>("\n  The result of operation is=%</a:t>
            </a:r>
            <a:r>
              <a:rPr lang="en-US" dirty="0" err="1" smtClean="0"/>
              <a:t>f",res</a:t>
            </a:r>
            <a:r>
              <a:rPr lang="en-US" dirty="0" smtClean="0"/>
              <a:t>);</a:t>
            </a:r>
          </a:p>
          <a:p>
            <a:r>
              <a:rPr lang="en-US" dirty="0" smtClean="0"/>
              <a:t>	</a:t>
            </a:r>
            <a:r>
              <a:rPr lang="en-US" dirty="0" err="1" smtClean="0"/>
              <a:t>printf</a:t>
            </a:r>
            <a:r>
              <a:rPr lang="en-US" dirty="0" smtClean="0"/>
              <a:t>("\n\n\n  Press any key to </a:t>
            </a:r>
            <a:r>
              <a:rPr lang="en-US" dirty="0" err="1" smtClean="0"/>
              <a:t>goto</a:t>
            </a:r>
            <a:r>
              <a:rPr lang="en-US" dirty="0" smtClean="0"/>
              <a:t> the source code!  ");</a:t>
            </a:r>
          </a:p>
          <a:p>
            <a:r>
              <a:rPr lang="en-US" dirty="0" smtClean="0"/>
              <a:t>	</a:t>
            </a:r>
            <a:r>
              <a:rPr lang="en-US" dirty="0" err="1" smtClean="0"/>
              <a:t>getch</a:t>
            </a:r>
            <a:r>
              <a:rPr lang="en-US" dirty="0" smtClean="0"/>
              <a:t>();</a:t>
            </a:r>
          </a:p>
          <a:p>
            <a:endParaRPr lang="en-US" dirty="0" smtClean="0"/>
          </a:p>
          <a:p>
            <a:r>
              <a:rPr lang="en-US" dirty="0" smtClean="0"/>
              <a:t>} </a:t>
            </a:r>
          </a:p>
          <a:p>
            <a:endParaRPr lang="en-US" dirty="0" smtClean="0"/>
          </a:p>
          <a:p>
            <a:endParaRPr lang="en-US" dirty="0"/>
          </a:p>
        </p:txBody>
      </p:sp>
    </p:spTree>
    <p:extLst>
      <p:ext uri="{BB962C8B-B14F-4D97-AF65-F5344CB8AC3E}">
        <p14:creationId xmlns:p14="http://schemas.microsoft.com/office/powerpoint/2010/main" val="302530109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229600" cy="5745162"/>
          </a:xfrm>
        </p:spPr>
        <p:txBody>
          <a:bodyPr/>
          <a:lstStyle/>
          <a:p>
            <a:pPr algn="l"/>
            <a:r>
              <a:rPr lang="en-US" sz="3200" b="1" smtClean="0"/>
              <a:t>OUTPUT:</a:t>
            </a:r>
            <a:r>
              <a:rPr lang="en-US" sz="3200" smtClean="0"/>
              <a:t/>
            </a:r>
            <a:br>
              <a:rPr lang="en-US" sz="3200" smtClean="0"/>
            </a:br>
            <a:r>
              <a:rPr lang="en-US" sz="3200" smtClean="0"/>
              <a:t>Enter names, prices and no. of pages of 3 books </a:t>
            </a:r>
            <a:br>
              <a:rPr lang="en-US" sz="3200" smtClean="0"/>
            </a:br>
            <a:r>
              <a:rPr lang="en-US" sz="3200" smtClean="0"/>
              <a:t>A 100.00 354 </a:t>
            </a:r>
            <a:br>
              <a:rPr lang="en-US" sz="3200" smtClean="0"/>
            </a:br>
            <a:r>
              <a:rPr lang="en-US" sz="3200" smtClean="0"/>
              <a:t>C 256.50 682 </a:t>
            </a:r>
            <a:br>
              <a:rPr lang="en-US" sz="3200" smtClean="0"/>
            </a:br>
            <a:r>
              <a:rPr lang="en-US" sz="3200" smtClean="0"/>
              <a:t>F 233.70 512 </a:t>
            </a:r>
            <a:br>
              <a:rPr lang="en-US" sz="3200" smtClean="0"/>
            </a:br>
            <a:r>
              <a:rPr lang="en-US" sz="3200" smtClean="0"/>
              <a:t>And this is what you entered </a:t>
            </a:r>
            <a:br>
              <a:rPr lang="en-US" sz="3200" smtClean="0"/>
            </a:br>
            <a:r>
              <a:rPr lang="en-US" sz="3200" smtClean="0"/>
              <a:t>A 100.000000 354 </a:t>
            </a:r>
            <a:br>
              <a:rPr lang="en-US" sz="3200" smtClean="0"/>
            </a:br>
            <a:r>
              <a:rPr lang="en-US" sz="3200" smtClean="0"/>
              <a:t>C 256.500000 682 </a:t>
            </a:r>
            <a:br>
              <a:rPr lang="en-US" sz="3200" smtClean="0"/>
            </a:br>
            <a:r>
              <a:rPr lang="en-US" sz="3200" smtClean="0"/>
              <a:t>F 233.700000 512 </a:t>
            </a:r>
          </a:p>
        </p:txBody>
      </p:sp>
    </p:spTree>
    <p:extLst>
      <p:ext uri="{BB962C8B-B14F-4D97-AF65-F5344CB8AC3E}">
        <p14:creationId xmlns:p14="http://schemas.microsoft.com/office/powerpoint/2010/main" val="212007531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Declaring and instantiating a Structure</a:t>
            </a:r>
          </a:p>
        </p:txBody>
      </p:sp>
      <p:graphicFrame>
        <p:nvGraphicFramePr>
          <p:cNvPr id="3" name="Table 2"/>
          <p:cNvGraphicFramePr>
            <a:graphicFrameLocks noGrp="1"/>
          </p:cNvGraphicFramePr>
          <p:nvPr/>
        </p:nvGraphicFramePr>
        <p:xfrm>
          <a:off x="1524000" y="1706563"/>
          <a:ext cx="6096000" cy="265176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tblGrid>
              <a:tr h="370840">
                <a:tc>
                  <a:txBody>
                    <a:bodyPr/>
                    <a:lstStyle/>
                    <a:p>
                      <a:r>
                        <a:rPr lang="en-US" sz="2400" b="1" kern="1200" baseline="0" dirty="0" err="1" smtClean="0">
                          <a:solidFill>
                            <a:schemeClr val="tx1"/>
                          </a:solidFill>
                          <a:latin typeface="+mn-lt"/>
                          <a:ea typeface="+mn-ea"/>
                          <a:cs typeface="+mn-cs"/>
                        </a:rPr>
                        <a:t>struct</a:t>
                      </a:r>
                      <a:r>
                        <a:rPr lang="en-US" sz="2400" b="1" kern="1200" baseline="0" dirty="0" smtClean="0">
                          <a:solidFill>
                            <a:schemeClr val="tx1"/>
                          </a:solidFill>
                          <a:latin typeface="+mn-lt"/>
                          <a:ea typeface="+mn-ea"/>
                          <a:cs typeface="+mn-cs"/>
                        </a:rPr>
                        <a:t> book </a:t>
                      </a:r>
                    </a:p>
                    <a:p>
                      <a:r>
                        <a:rPr lang="en-US" sz="2400" b="1" kern="1200" baseline="0" dirty="0" smtClean="0">
                          <a:solidFill>
                            <a:schemeClr val="tx1"/>
                          </a:solidFill>
                          <a:latin typeface="+mn-lt"/>
                          <a:ea typeface="+mn-ea"/>
                          <a:cs typeface="+mn-cs"/>
                        </a:rPr>
                        <a:t>{ </a:t>
                      </a:r>
                    </a:p>
                    <a:p>
                      <a:r>
                        <a:rPr lang="en-US" sz="2400" b="1" kern="1200" baseline="0" dirty="0" smtClean="0">
                          <a:solidFill>
                            <a:schemeClr val="tx1"/>
                          </a:solidFill>
                          <a:latin typeface="+mn-lt"/>
                          <a:ea typeface="+mn-ea"/>
                          <a:cs typeface="+mn-cs"/>
                        </a:rPr>
                        <a:t>char name ; </a:t>
                      </a:r>
                    </a:p>
                    <a:p>
                      <a:r>
                        <a:rPr lang="en-US" sz="2400" b="1" kern="1200" baseline="0" dirty="0" smtClean="0">
                          <a:solidFill>
                            <a:schemeClr val="tx1"/>
                          </a:solidFill>
                          <a:latin typeface="+mn-lt"/>
                          <a:ea typeface="+mn-ea"/>
                          <a:cs typeface="+mn-cs"/>
                        </a:rPr>
                        <a:t>float price ; </a:t>
                      </a:r>
                    </a:p>
                    <a:p>
                      <a:r>
                        <a:rPr lang="en-US" sz="2400" b="1" kern="1200" baseline="0" dirty="0" err="1" smtClean="0">
                          <a:solidFill>
                            <a:schemeClr val="tx1"/>
                          </a:solidFill>
                          <a:latin typeface="+mn-lt"/>
                          <a:ea typeface="+mn-ea"/>
                          <a:cs typeface="+mn-cs"/>
                        </a:rPr>
                        <a:t>int</a:t>
                      </a:r>
                      <a:r>
                        <a:rPr lang="en-US" sz="2400" b="1" kern="1200" baseline="0" dirty="0" smtClean="0">
                          <a:solidFill>
                            <a:schemeClr val="tx1"/>
                          </a:solidFill>
                          <a:latin typeface="+mn-lt"/>
                          <a:ea typeface="+mn-ea"/>
                          <a:cs typeface="+mn-cs"/>
                        </a:rPr>
                        <a:t> pages ; </a:t>
                      </a:r>
                    </a:p>
                    <a:p>
                      <a:r>
                        <a:rPr lang="en-US" sz="2400" b="1" kern="1200" baseline="0" dirty="0" smtClean="0">
                          <a:solidFill>
                            <a:schemeClr val="tx1"/>
                          </a:solidFill>
                          <a:latin typeface="+mn-lt"/>
                          <a:ea typeface="+mn-ea"/>
                          <a:cs typeface="+mn-cs"/>
                        </a:rPr>
                        <a:t>} ; </a:t>
                      </a:r>
                    </a:p>
                    <a:p>
                      <a:r>
                        <a:rPr lang="en-US" sz="2400" b="1" kern="1200" baseline="0" dirty="0" err="1" smtClean="0">
                          <a:solidFill>
                            <a:schemeClr val="tx1"/>
                          </a:solidFill>
                          <a:latin typeface="+mn-lt"/>
                          <a:ea typeface="+mn-ea"/>
                          <a:cs typeface="+mn-cs"/>
                        </a:rPr>
                        <a:t>struct</a:t>
                      </a:r>
                      <a:r>
                        <a:rPr lang="en-US" sz="2400" b="1" kern="1200" baseline="0" dirty="0" smtClean="0">
                          <a:solidFill>
                            <a:schemeClr val="tx1"/>
                          </a:solidFill>
                          <a:latin typeface="+mn-lt"/>
                          <a:ea typeface="+mn-ea"/>
                          <a:cs typeface="+mn-cs"/>
                        </a:rPr>
                        <a:t> book b1, b2, b3 ; </a:t>
                      </a:r>
                      <a:endParaRPr lang="en-US" sz="2400" dirty="0">
                        <a:solidFill>
                          <a:schemeClr val="tx1"/>
                        </a:solidFill>
                      </a:endParaRPr>
                    </a:p>
                  </a:txBody>
                  <a:tcPr/>
                </a:tc>
                <a:tc>
                  <a:txBody>
                    <a:bodyPr/>
                    <a:lstStyle/>
                    <a:p>
                      <a:r>
                        <a:rPr lang="en-US" sz="2400" b="1" kern="1200" baseline="0" dirty="0" err="1" smtClean="0">
                          <a:solidFill>
                            <a:schemeClr val="tx1"/>
                          </a:solidFill>
                          <a:latin typeface="+mn-lt"/>
                          <a:ea typeface="+mn-ea"/>
                          <a:cs typeface="+mn-cs"/>
                        </a:rPr>
                        <a:t>struct</a:t>
                      </a:r>
                      <a:r>
                        <a:rPr lang="en-US" sz="2400" b="1" kern="1200" baseline="0" dirty="0" smtClean="0">
                          <a:solidFill>
                            <a:schemeClr val="tx1"/>
                          </a:solidFill>
                          <a:latin typeface="+mn-lt"/>
                          <a:ea typeface="+mn-ea"/>
                          <a:cs typeface="+mn-cs"/>
                        </a:rPr>
                        <a:t> book </a:t>
                      </a:r>
                    </a:p>
                    <a:p>
                      <a:r>
                        <a:rPr lang="en-US" sz="2400" b="1" kern="1200" baseline="0" dirty="0" smtClean="0">
                          <a:solidFill>
                            <a:schemeClr val="tx1"/>
                          </a:solidFill>
                          <a:latin typeface="+mn-lt"/>
                          <a:ea typeface="+mn-ea"/>
                          <a:cs typeface="+mn-cs"/>
                        </a:rPr>
                        <a:t>{ </a:t>
                      </a:r>
                    </a:p>
                    <a:p>
                      <a:r>
                        <a:rPr lang="en-US" sz="2400" b="1" kern="1200" baseline="0" dirty="0" smtClean="0">
                          <a:solidFill>
                            <a:schemeClr val="tx1"/>
                          </a:solidFill>
                          <a:latin typeface="+mn-lt"/>
                          <a:ea typeface="+mn-ea"/>
                          <a:cs typeface="+mn-cs"/>
                        </a:rPr>
                        <a:t>char name ; </a:t>
                      </a:r>
                    </a:p>
                    <a:p>
                      <a:r>
                        <a:rPr lang="en-US" sz="2400" b="1" kern="1200" baseline="0" dirty="0" smtClean="0">
                          <a:solidFill>
                            <a:schemeClr val="tx1"/>
                          </a:solidFill>
                          <a:latin typeface="+mn-lt"/>
                          <a:ea typeface="+mn-ea"/>
                          <a:cs typeface="+mn-cs"/>
                        </a:rPr>
                        <a:t>float price ; </a:t>
                      </a:r>
                    </a:p>
                    <a:p>
                      <a:r>
                        <a:rPr lang="en-US" sz="2400" b="1" kern="1200" baseline="0" dirty="0" err="1" smtClean="0">
                          <a:solidFill>
                            <a:schemeClr val="tx1"/>
                          </a:solidFill>
                          <a:latin typeface="+mn-lt"/>
                          <a:ea typeface="+mn-ea"/>
                          <a:cs typeface="+mn-cs"/>
                        </a:rPr>
                        <a:t>int</a:t>
                      </a:r>
                      <a:r>
                        <a:rPr lang="en-US" sz="2400" b="1" kern="1200" baseline="0" dirty="0" smtClean="0">
                          <a:solidFill>
                            <a:schemeClr val="tx1"/>
                          </a:solidFill>
                          <a:latin typeface="+mn-lt"/>
                          <a:ea typeface="+mn-ea"/>
                          <a:cs typeface="+mn-cs"/>
                        </a:rPr>
                        <a:t> pages ; </a:t>
                      </a:r>
                    </a:p>
                    <a:p>
                      <a:r>
                        <a:rPr lang="en-US" sz="2400" b="1" kern="1200" baseline="0" dirty="0" smtClean="0">
                          <a:solidFill>
                            <a:schemeClr val="tx1"/>
                          </a:solidFill>
                          <a:latin typeface="+mn-lt"/>
                          <a:ea typeface="+mn-ea"/>
                          <a:cs typeface="+mn-cs"/>
                        </a:rPr>
                        <a:t>} b1, b2, b3 ; </a:t>
                      </a:r>
                    </a:p>
                  </a:txBody>
                  <a:tcPr/>
                </a:tc>
                <a:tc>
                  <a:txBody>
                    <a:bodyPr/>
                    <a:lstStyle/>
                    <a:p>
                      <a:endParaRPr lang="en-US" sz="2400"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9229" name="TextBox 3"/>
          <p:cNvSpPr txBox="1">
            <a:spLocks noChangeArrowheads="1"/>
          </p:cNvSpPr>
          <p:nvPr/>
        </p:nvSpPr>
        <p:spPr bwMode="auto">
          <a:xfrm>
            <a:off x="2057400" y="5257800"/>
            <a:ext cx="5105400" cy="369888"/>
          </a:xfrm>
          <a:prstGeom prst="rect">
            <a:avLst/>
          </a:prstGeom>
          <a:noFill/>
          <a:ln w="9525">
            <a:noFill/>
            <a:miter lim="800000"/>
            <a:headEnd/>
            <a:tailEnd/>
          </a:ln>
        </p:spPr>
        <p:txBody>
          <a:bodyPr>
            <a:spAutoFit/>
          </a:bodyPr>
          <a:lstStyle/>
          <a:p>
            <a:r>
              <a:rPr lang="en-US">
                <a:latin typeface="Calibri" pitchFamily="34" charset="0"/>
              </a:rPr>
              <a:t>All above mentioned declarations are same</a:t>
            </a:r>
          </a:p>
        </p:txBody>
      </p:sp>
    </p:spTree>
    <p:extLst>
      <p:ext uri="{BB962C8B-B14F-4D97-AF65-F5344CB8AC3E}">
        <p14:creationId xmlns:p14="http://schemas.microsoft.com/office/powerpoint/2010/main" val="94505616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74638"/>
            <a:ext cx="8229600" cy="5440362"/>
          </a:xfrm>
        </p:spPr>
        <p:txBody>
          <a:bodyPr/>
          <a:lstStyle/>
          <a:p>
            <a:pPr algn="l"/>
            <a:r>
              <a:rPr lang="en-US" sz="3200" b="1" smtClean="0"/>
              <a:t>Initializing a structure:</a:t>
            </a:r>
            <a:r>
              <a:rPr lang="en-US" sz="3200" smtClean="0"/>
              <a:t/>
            </a:r>
            <a:br>
              <a:rPr lang="en-US" sz="3200" smtClean="0"/>
            </a:br>
            <a:r>
              <a:rPr lang="en-US" sz="3200" smtClean="0"/>
              <a:t>struct book </a:t>
            </a:r>
            <a:br>
              <a:rPr lang="en-US" sz="3200" smtClean="0"/>
            </a:br>
            <a:r>
              <a:rPr lang="en-US" sz="3200" smtClean="0"/>
              <a:t>{ </a:t>
            </a:r>
            <a:br>
              <a:rPr lang="en-US" sz="3200" smtClean="0"/>
            </a:br>
            <a:r>
              <a:rPr lang="en-US" sz="3200" smtClean="0"/>
              <a:t>char name[10] ; </a:t>
            </a:r>
            <a:br>
              <a:rPr lang="en-US" sz="3200" smtClean="0"/>
            </a:br>
            <a:r>
              <a:rPr lang="en-US" sz="3200" smtClean="0"/>
              <a:t>float price ; </a:t>
            </a:r>
            <a:br>
              <a:rPr lang="en-US" sz="3200" smtClean="0"/>
            </a:br>
            <a:r>
              <a:rPr lang="en-US" sz="3200" smtClean="0"/>
              <a:t>int pages ; </a:t>
            </a:r>
            <a:br>
              <a:rPr lang="en-US" sz="3200" smtClean="0"/>
            </a:br>
            <a:r>
              <a:rPr lang="en-US" sz="3200" smtClean="0"/>
              <a:t>} ; </a:t>
            </a:r>
            <a:br>
              <a:rPr lang="en-US" sz="3200" smtClean="0"/>
            </a:br>
            <a:r>
              <a:rPr lang="en-US" sz="3200" smtClean="0"/>
              <a:t>struct book b1 = { "Basic", 130.00, 550 } ; </a:t>
            </a:r>
            <a:br>
              <a:rPr lang="en-US" sz="3200" smtClean="0"/>
            </a:br>
            <a:r>
              <a:rPr lang="en-US" sz="3200" smtClean="0"/>
              <a:t>struct book b2 = { "Physics", 150.80, 800 } ; </a:t>
            </a:r>
          </a:p>
        </p:txBody>
      </p:sp>
    </p:spTree>
    <p:extLst>
      <p:ext uri="{BB962C8B-B14F-4D97-AF65-F5344CB8AC3E}">
        <p14:creationId xmlns:p14="http://schemas.microsoft.com/office/powerpoint/2010/main" val="220476936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447800" y="2819400"/>
            <a:ext cx="6324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3" name="Table 2"/>
          <p:cNvGraphicFramePr>
            <a:graphicFrameLocks noGrp="1"/>
          </p:cNvGraphicFramePr>
          <p:nvPr/>
        </p:nvGraphicFramePr>
        <p:xfrm>
          <a:off x="1524000" y="2962275"/>
          <a:ext cx="6096000" cy="370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smtClean="0"/>
                        <a:t>“Basic”</a:t>
                      </a:r>
                      <a:endParaRPr lang="en-US" dirty="0"/>
                    </a:p>
                  </a:txBody>
                  <a:tcPr/>
                </a:tc>
                <a:tc>
                  <a:txBody>
                    <a:bodyPr/>
                    <a:lstStyle/>
                    <a:p>
                      <a:pPr algn="ctr"/>
                      <a:r>
                        <a:rPr lang="en-US" dirty="0" smtClean="0"/>
                        <a:t>130.00</a:t>
                      </a:r>
                      <a:endParaRPr lang="en-US" dirty="0"/>
                    </a:p>
                  </a:txBody>
                  <a:tcPr/>
                </a:tc>
                <a:tc>
                  <a:txBody>
                    <a:bodyPr/>
                    <a:lstStyle/>
                    <a:p>
                      <a:pPr algn="ctr"/>
                      <a:r>
                        <a:rPr lang="en-US" dirty="0" smtClean="0"/>
                        <a:t>550</a:t>
                      </a:r>
                      <a:endParaRPr lang="en-US" dirty="0"/>
                    </a:p>
                  </a:txBody>
                  <a:tcPr/>
                </a:tc>
                <a:extLst>
                  <a:ext uri="{0D108BD9-81ED-4DB2-BD59-A6C34878D82A}">
                    <a16:rowId xmlns:a16="http://schemas.microsoft.com/office/drawing/2014/main" val="10000"/>
                  </a:ext>
                </a:extLst>
              </a:tr>
            </a:tbl>
          </a:graphicData>
        </a:graphic>
      </p:graphicFrame>
      <p:sp>
        <p:nvSpPr>
          <p:cNvPr id="11277" name="TextBox 3"/>
          <p:cNvSpPr txBox="1">
            <a:spLocks noChangeArrowheads="1"/>
          </p:cNvSpPr>
          <p:nvPr/>
        </p:nvSpPr>
        <p:spPr bwMode="auto">
          <a:xfrm>
            <a:off x="1752600" y="2514600"/>
            <a:ext cx="1600200" cy="369888"/>
          </a:xfrm>
          <a:prstGeom prst="rect">
            <a:avLst/>
          </a:prstGeom>
          <a:noFill/>
          <a:ln w="9525">
            <a:noFill/>
            <a:miter lim="800000"/>
            <a:headEnd/>
            <a:tailEnd/>
          </a:ln>
        </p:spPr>
        <p:txBody>
          <a:bodyPr>
            <a:spAutoFit/>
          </a:bodyPr>
          <a:lstStyle/>
          <a:p>
            <a:r>
              <a:rPr lang="en-US">
                <a:latin typeface="Calibri" pitchFamily="34" charset="0"/>
              </a:rPr>
              <a:t>b1.name</a:t>
            </a:r>
          </a:p>
        </p:txBody>
      </p:sp>
      <p:sp>
        <p:nvSpPr>
          <p:cNvPr id="11278" name="TextBox 4"/>
          <p:cNvSpPr txBox="1">
            <a:spLocks noChangeArrowheads="1"/>
          </p:cNvSpPr>
          <p:nvPr/>
        </p:nvSpPr>
        <p:spPr bwMode="auto">
          <a:xfrm>
            <a:off x="3886200" y="2479675"/>
            <a:ext cx="1600200" cy="369888"/>
          </a:xfrm>
          <a:prstGeom prst="rect">
            <a:avLst/>
          </a:prstGeom>
          <a:noFill/>
          <a:ln w="9525">
            <a:noFill/>
            <a:miter lim="800000"/>
            <a:headEnd/>
            <a:tailEnd/>
          </a:ln>
        </p:spPr>
        <p:txBody>
          <a:bodyPr>
            <a:spAutoFit/>
          </a:bodyPr>
          <a:lstStyle/>
          <a:p>
            <a:r>
              <a:rPr lang="en-US">
                <a:latin typeface="Calibri" pitchFamily="34" charset="0"/>
              </a:rPr>
              <a:t>b1.price</a:t>
            </a:r>
          </a:p>
        </p:txBody>
      </p:sp>
      <p:sp>
        <p:nvSpPr>
          <p:cNvPr id="11279" name="TextBox 5"/>
          <p:cNvSpPr txBox="1">
            <a:spLocks noChangeArrowheads="1"/>
          </p:cNvSpPr>
          <p:nvPr/>
        </p:nvSpPr>
        <p:spPr bwMode="auto">
          <a:xfrm>
            <a:off x="5867400" y="2479675"/>
            <a:ext cx="1600200" cy="369888"/>
          </a:xfrm>
          <a:prstGeom prst="rect">
            <a:avLst/>
          </a:prstGeom>
          <a:noFill/>
          <a:ln w="9525">
            <a:noFill/>
            <a:miter lim="800000"/>
            <a:headEnd/>
            <a:tailEnd/>
          </a:ln>
        </p:spPr>
        <p:txBody>
          <a:bodyPr>
            <a:spAutoFit/>
          </a:bodyPr>
          <a:lstStyle/>
          <a:p>
            <a:r>
              <a:rPr lang="en-US">
                <a:latin typeface="Calibri" pitchFamily="34" charset="0"/>
              </a:rPr>
              <a:t>b1.pages</a:t>
            </a:r>
          </a:p>
        </p:txBody>
      </p:sp>
      <p:sp>
        <p:nvSpPr>
          <p:cNvPr id="11280" name="TextBox 7"/>
          <p:cNvSpPr txBox="1">
            <a:spLocks noChangeArrowheads="1"/>
          </p:cNvSpPr>
          <p:nvPr/>
        </p:nvSpPr>
        <p:spPr bwMode="auto">
          <a:xfrm>
            <a:off x="1752600" y="3546475"/>
            <a:ext cx="1600200" cy="369888"/>
          </a:xfrm>
          <a:prstGeom prst="rect">
            <a:avLst/>
          </a:prstGeom>
          <a:noFill/>
          <a:ln w="9525">
            <a:noFill/>
            <a:miter lim="800000"/>
            <a:headEnd/>
            <a:tailEnd/>
          </a:ln>
        </p:spPr>
        <p:txBody>
          <a:bodyPr>
            <a:spAutoFit/>
          </a:bodyPr>
          <a:lstStyle/>
          <a:p>
            <a:r>
              <a:rPr lang="en-US">
                <a:latin typeface="Calibri" pitchFamily="34" charset="0"/>
              </a:rPr>
              <a:t>&lt;100&gt;</a:t>
            </a:r>
          </a:p>
        </p:txBody>
      </p:sp>
      <p:sp>
        <p:nvSpPr>
          <p:cNvPr id="11281" name="TextBox 8"/>
          <p:cNvSpPr txBox="1">
            <a:spLocks noChangeArrowheads="1"/>
          </p:cNvSpPr>
          <p:nvPr/>
        </p:nvSpPr>
        <p:spPr bwMode="auto">
          <a:xfrm>
            <a:off x="3733800" y="3546475"/>
            <a:ext cx="1600200" cy="369888"/>
          </a:xfrm>
          <a:prstGeom prst="rect">
            <a:avLst/>
          </a:prstGeom>
          <a:noFill/>
          <a:ln w="9525">
            <a:noFill/>
            <a:miter lim="800000"/>
            <a:headEnd/>
            <a:tailEnd/>
          </a:ln>
        </p:spPr>
        <p:txBody>
          <a:bodyPr>
            <a:spAutoFit/>
          </a:bodyPr>
          <a:lstStyle/>
          <a:p>
            <a:r>
              <a:rPr lang="en-US">
                <a:latin typeface="Calibri" pitchFamily="34" charset="0"/>
              </a:rPr>
              <a:t>&lt;110&gt;</a:t>
            </a:r>
          </a:p>
        </p:txBody>
      </p:sp>
      <p:sp>
        <p:nvSpPr>
          <p:cNvPr id="11282" name="TextBox 9"/>
          <p:cNvSpPr txBox="1">
            <a:spLocks noChangeArrowheads="1"/>
          </p:cNvSpPr>
          <p:nvPr/>
        </p:nvSpPr>
        <p:spPr bwMode="auto">
          <a:xfrm>
            <a:off x="6019800" y="3470275"/>
            <a:ext cx="1600200" cy="369888"/>
          </a:xfrm>
          <a:prstGeom prst="rect">
            <a:avLst/>
          </a:prstGeom>
          <a:noFill/>
          <a:ln w="9525">
            <a:noFill/>
            <a:miter lim="800000"/>
            <a:headEnd/>
            <a:tailEnd/>
          </a:ln>
        </p:spPr>
        <p:txBody>
          <a:bodyPr>
            <a:spAutoFit/>
          </a:bodyPr>
          <a:lstStyle/>
          <a:p>
            <a:r>
              <a:rPr lang="en-US">
                <a:latin typeface="Calibri" pitchFamily="34" charset="0"/>
              </a:rPr>
              <a:t>&lt;114&gt;</a:t>
            </a:r>
          </a:p>
        </p:txBody>
      </p:sp>
      <p:sp>
        <p:nvSpPr>
          <p:cNvPr id="11283" name="TextBox 11"/>
          <p:cNvSpPr txBox="1">
            <a:spLocks noChangeArrowheads="1"/>
          </p:cNvSpPr>
          <p:nvPr/>
        </p:nvSpPr>
        <p:spPr bwMode="auto">
          <a:xfrm>
            <a:off x="1295400" y="990600"/>
            <a:ext cx="7162800" cy="523875"/>
          </a:xfrm>
          <a:prstGeom prst="rect">
            <a:avLst/>
          </a:prstGeom>
          <a:noFill/>
          <a:ln w="9525">
            <a:noFill/>
            <a:miter lim="800000"/>
            <a:headEnd/>
            <a:tailEnd/>
          </a:ln>
        </p:spPr>
        <p:txBody>
          <a:bodyPr>
            <a:spAutoFit/>
          </a:bodyPr>
          <a:lstStyle/>
          <a:p>
            <a:pPr algn="ctr"/>
            <a:r>
              <a:rPr lang="en-US" sz="2800" b="1">
                <a:latin typeface="Calibri" pitchFamily="34" charset="0"/>
              </a:rPr>
              <a:t>Memory Representation</a:t>
            </a:r>
          </a:p>
        </p:txBody>
      </p:sp>
    </p:spTree>
    <p:extLst>
      <p:ext uri="{BB962C8B-B14F-4D97-AF65-F5344CB8AC3E}">
        <p14:creationId xmlns:p14="http://schemas.microsoft.com/office/powerpoint/2010/main" val="258413502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81000"/>
            <a:ext cx="7772400" cy="838200"/>
          </a:xfrm>
        </p:spPr>
        <p:txBody>
          <a:bodyPr rtlCol="0">
            <a:normAutofit fontScale="90000"/>
          </a:bodyPr>
          <a:lstStyle/>
          <a:p>
            <a:pPr fontAlgn="auto">
              <a:spcAft>
                <a:spcPts val="0"/>
              </a:spcAft>
              <a:defRPr/>
            </a:pPr>
            <a:r>
              <a:rPr lang="en-US" dirty="0" smtClean="0"/>
              <a:t>Copying one structure instance to another</a:t>
            </a:r>
          </a:p>
        </p:txBody>
      </p:sp>
      <p:sp>
        <p:nvSpPr>
          <p:cNvPr id="3" name="Subtitle 2"/>
          <p:cNvSpPr>
            <a:spLocks noGrp="1"/>
          </p:cNvSpPr>
          <p:nvPr>
            <p:ph type="subTitle" idx="1"/>
          </p:nvPr>
        </p:nvSpPr>
        <p:spPr>
          <a:xfrm>
            <a:off x="685800" y="1447800"/>
            <a:ext cx="7315200" cy="4953000"/>
          </a:xfrm>
        </p:spPr>
        <p:txBody>
          <a:bodyPr rtlCol="0">
            <a:normAutofit fontScale="25000" lnSpcReduction="20000"/>
          </a:bodyPr>
          <a:lstStyle/>
          <a:p>
            <a:pPr algn="l" fontAlgn="auto">
              <a:spcAft>
                <a:spcPts val="0"/>
              </a:spcAft>
              <a:defRPr/>
            </a:pPr>
            <a:endParaRPr lang="en-US" dirty="0" smtClean="0">
              <a:solidFill>
                <a:schemeClr val="tx1"/>
              </a:solidFill>
            </a:endParaRPr>
          </a:p>
          <a:p>
            <a:pPr algn="l" fontAlgn="auto">
              <a:spcAft>
                <a:spcPts val="0"/>
              </a:spcAft>
              <a:defRPr/>
            </a:pPr>
            <a:r>
              <a:rPr lang="en-US" sz="7200" dirty="0" smtClean="0">
                <a:solidFill>
                  <a:schemeClr val="tx1"/>
                </a:solidFill>
              </a:rPr>
              <a:t>main( ) </a:t>
            </a:r>
          </a:p>
          <a:p>
            <a:pPr algn="l" fontAlgn="auto">
              <a:spcAft>
                <a:spcPts val="0"/>
              </a:spcAft>
              <a:defRPr/>
            </a:pPr>
            <a:r>
              <a:rPr lang="en-US" sz="7200" dirty="0" smtClean="0">
                <a:solidFill>
                  <a:schemeClr val="tx1"/>
                </a:solidFill>
              </a:rPr>
              <a:t>{        </a:t>
            </a:r>
            <a:r>
              <a:rPr lang="en-US" sz="7200" dirty="0" err="1" smtClean="0">
                <a:solidFill>
                  <a:schemeClr val="tx1"/>
                </a:solidFill>
              </a:rPr>
              <a:t>struct</a:t>
            </a:r>
            <a:r>
              <a:rPr lang="en-US" sz="7200" dirty="0" smtClean="0">
                <a:solidFill>
                  <a:schemeClr val="tx1"/>
                </a:solidFill>
              </a:rPr>
              <a:t> employee </a:t>
            </a:r>
          </a:p>
          <a:p>
            <a:pPr lvl="1" algn="l" fontAlgn="auto">
              <a:spcAft>
                <a:spcPts val="0"/>
              </a:spcAft>
              <a:defRPr/>
            </a:pPr>
            <a:r>
              <a:rPr lang="en-US" sz="7200" dirty="0" smtClean="0">
                <a:solidFill>
                  <a:schemeClr val="tx1"/>
                </a:solidFill>
              </a:rPr>
              <a:t>{ </a:t>
            </a:r>
          </a:p>
          <a:p>
            <a:pPr lvl="1" algn="l" fontAlgn="auto">
              <a:spcAft>
                <a:spcPts val="0"/>
              </a:spcAft>
              <a:defRPr/>
            </a:pPr>
            <a:r>
              <a:rPr lang="en-US" sz="7200" dirty="0" smtClean="0">
                <a:solidFill>
                  <a:schemeClr val="tx1"/>
                </a:solidFill>
              </a:rPr>
              <a:t>char name[10] ; </a:t>
            </a:r>
          </a:p>
          <a:p>
            <a:pPr lvl="1" algn="l" fontAlgn="auto">
              <a:spcAft>
                <a:spcPts val="0"/>
              </a:spcAft>
              <a:defRPr/>
            </a:pPr>
            <a:r>
              <a:rPr lang="en-US" sz="7200" dirty="0" err="1" smtClean="0">
                <a:solidFill>
                  <a:schemeClr val="tx1"/>
                </a:solidFill>
              </a:rPr>
              <a:t>int</a:t>
            </a:r>
            <a:r>
              <a:rPr lang="en-US" sz="7200" dirty="0" smtClean="0">
                <a:solidFill>
                  <a:schemeClr val="tx1"/>
                </a:solidFill>
              </a:rPr>
              <a:t> age ; </a:t>
            </a:r>
          </a:p>
          <a:p>
            <a:pPr lvl="1" algn="l" fontAlgn="auto">
              <a:spcAft>
                <a:spcPts val="0"/>
              </a:spcAft>
              <a:defRPr/>
            </a:pPr>
            <a:r>
              <a:rPr lang="en-US" sz="7200" dirty="0" smtClean="0">
                <a:solidFill>
                  <a:schemeClr val="tx1"/>
                </a:solidFill>
              </a:rPr>
              <a:t>float salary ; </a:t>
            </a:r>
          </a:p>
          <a:p>
            <a:pPr lvl="1" algn="l" fontAlgn="auto">
              <a:spcAft>
                <a:spcPts val="0"/>
              </a:spcAft>
              <a:defRPr/>
            </a:pPr>
            <a:r>
              <a:rPr lang="en-US" sz="7200" dirty="0" smtClean="0">
                <a:solidFill>
                  <a:schemeClr val="tx1"/>
                </a:solidFill>
              </a:rPr>
              <a:t>} ; </a:t>
            </a:r>
          </a:p>
          <a:p>
            <a:pPr lvl="1" algn="l" fontAlgn="auto">
              <a:spcAft>
                <a:spcPts val="0"/>
              </a:spcAft>
              <a:defRPr/>
            </a:pPr>
            <a:r>
              <a:rPr lang="en-US" sz="7200" dirty="0" err="1" smtClean="0">
                <a:solidFill>
                  <a:schemeClr val="tx1"/>
                </a:solidFill>
              </a:rPr>
              <a:t>struct</a:t>
            </a:r>
            <a:r>
              <a:rPr lang="en-US" sz="7200" dirty="0" smtClean="0">
                <a:solidFill>
                  <a:schemeClr val="tx1"/>
                </a:solidFill>
              </a:rPr>
              <a:t> employee e1 = { "Sanjay", 30, 5500.50 } ; </a:t>
            </a:r>
          </a:p>
          <a:p>
            <a:pPr lvl="1" algn="l" fontAlgn="auto">
              <a:spcAft>
                <a:spcPts val="0"/>
              </a:spcAft>
              <a:defRPr/>
            </a:pPr>
            <a:r>
              <a:rPr lang="en-US" sz="7200" dirty="0" err="1" smtClean="0">
                <a:solidFill>
                  <a:schemeClr val="tx1"/>
                </a:solidFill>
              </a:rPr>
              <a:t>struct</a:t>
            </a:r>
            <a:r>
              <a:rPr lang="en-US" sz="7200" dirty="0" smtClean="0">
                <a:solidFill>
                  <a:schemeClr val="tx1"/>
                </a:solidFill>
              </a:rPr>
              <a:t> employee e2, e3 ; </a:t>
            </a:r>
          </a:p>
          <a:p>
            <a:pPr lvl="1" algn="l" fontAlgn="auto">
              <a:spcAft>
                <a:spcPts val="0"/>
              </a:spcAft>
              <a:defRPr/>
            </a:pPr>
            <a:r>
              <a:rPr lang="en-US" sz="7200" dirty="0" smtClean="0">
                <a:solidFill>
                  <a:schemeClr val="tx1"/>
                </a:solidFill>
              </a:rPr>
              <a:t>/* piece-meal copying */ </a:t>
            </a:r>
          </a:p>
          <a:p>
            <a:pPr lvl="1" algn="l" fontAlgn="auto">
              <a:spcAft>
                <a:spcPts val="0"/>
              </a:spcAft>
              <a:defRPr/>
            </a:pPr>
            <a:r>
              <a:rPr lang="en-US" sz="7200" dirty="0" err="1" smtClean="0">
                <a:solidFill>
                  <a:schemeClr val="tx1"/>
                </a:solidFill>
              </a:rPr>
              <a:t>strcpy</a:t>
            </a:r>
            <a:r>
              <a:rPr lang="en-US" sz="7200" dirty="0" smtClean="0">
                <a:solidFill>
                  <a:schemeClr val="tx1"/>
                </a:solidFill>
              </a:rPr>
              <a:t> ( e2.name, e1.name ) ; </a:t>
            </a:r>
          </a:p>
          <a:p>
            <a:pPr lvl="1" algn="l" fontAlgn="auto">
              <a:spcAft>
                <a:spcPts val="0"/>
              </a:spcAft>
              <a:defRPr/>
            </a:pPr>
            <a:r>
              <a:rPr lang="en-US" sz="7200" dirty="0" smtClean="0">
                <a:solidFill>
                  <a:schemeClr val="tx1"/>
                </a:solidFill>
              </a:rPr>
              <a:t>e2.age = e1.age ; </a:t>
            </a:r>
          </a:p>
          <a:p>
            <a:pPr lvl="1" algn="l" fontAlgn="auto">
              <a:spcAft>
                <a:spcPts val="0"/>
              </a:spcAft>
              <a:defRPr/>
            </a:pPr>
            <a:r>
              <a:rPr lang="en-US" sz="7200" dirty="0" smtClean="0">
                <a:solidFill>
                  <a:schemeClr val="tx1"/>
                </a:solidFill>
              </a:rPr>
              <a:t>e2.salary = e1.salary ; </a:t>
            </a:r>
          </a:p>
          <a:p>
            <a:pPr lvl="1" algn="l" fontAlgn="auto">
              <a:spcAft>
                <a:spcPts val="0"/>
              </a:spcAft>
              <a:defRPr/>
            </a:pPr>
            <a:r>
              <a:rPr lang="en-US" sz="7200" dirty="0" smtClean="0">
                <a:solidFill>
                  <a:schemeClr val="tx1"/>
                </a:solidFill>
              </a:rPr>
              <a:t>/* copying all elements at one go */ </a:t>
            </a:r>
          </a:p>
          <a:p>
            <a:pPr lvl="1" algn="l" fontAlgn="auto">
              <a:spcAft>
                <a:spcPts val="0"/>
              </a:spcAft>
              <a:defRPr/>
            </a:pPr>
            <a:r>
              <a:rPr lang="en-US" sz="7200" b="1" dirty="0" smtClean="0">
                <a:solidFill>
                  <a:schemeClr val="tx1"/>
                </a:solidFill>
              </a:rPr>
              <a:t>e3 = e2 ; </a:t>
            </a:r>
          </a:p>
          <a:p>
            <a:pPr lvl="1" algn="l" fontAlgn="auto">
              <a:spcAft>
                <a:spcPts val="0"/>
              </a:spcAft>
              <a:defRPr/>
            </a:pPr>
            <a:r>
              <a:rPr lang="pt-BR" sz="7200" dirty="0" smtClean="0">
                <a:solidFill>
                  <a:schemeClr val="tx1"/>
                </a:solidFill>
              </a:rPr>
              <a:t>printf ( "\n%s %d %f", e1.name, e1.age, e1.salary ) ; </a:t>
            </a:r>
          </a:p>
          <a:p>
            <a:pPr lvl="1" algn="l" fontAlgn="auto">
              <a:spcAft>
                <a:spcPts val="0"/>
              </a:spcAft>
              <a:defRPr/>
            </a:pPr>
            <a:r>
              <a:rPr lang="pt-BR" sz="7200" dirty="0" smtClean="0">
                <a:solidFill>
                  <a:schemeClr val="tx1"/>
                </a:solidFill>
              </a:rPr>
              <a:t>printf ( "\n%s %d %f", e2.name, e2.age, e2.salary ) ; </a:t>
            </a:r>
          </a:p>
          <a:p>
            <a:pPr lvl="1" algn="l" fontAlgn="auto">
              <a:spcAft>
                <a:spcPts val="0"/>
              </a:spcAft>
              <a:defRPr/>
            </a:pPr>
            <a:r>
              <a:rPr lang="pt-BR" sz="7200" dirty="0" smtClean="0">
                <a:solidFill>
                  <a:schemeClr val="tx1"/>
                </a:solidFill>
              </a:rPr>
              <a:t>printf ( "\n%s %d %f", e3.name, e3.age, e3.salary ) ; </a:t>
            </a:r>
          </a:p>
          <a:p>
            <a:pPr algn="l" fontAlgn="auto">
              <a:spcAft>
                <a:spcPts val="0"/>
              </a:spcAft>
              <a:defRPr/>
            </a:pPr>
            <a:r>
              <a:rPr lang="en-US" sz="7200" dirty="0" smtClean="0">
                <a:solidFill>
                  <a:schemeClr val="tx1"/>
                </a:solidFill>
              </a:rPr>
              <a:t>} </a:t>
            </a:r>
          </a:p>
          <a:p>
            <a:pPr algn="l" fontAlgn="auto">
              <a:spcAft>
                <a:spcPts val="0"/>
              </a:spcAft>
              <a:defRPr/>
            </a:pPr>
            <a:endParaRPr lang="en-US" sz="7200" dirty="0" smtClean="0">
              <a:solidFill>
                <a:schemeClr val="tx1"/>
              </a:solidFill>
            </a:endParaRPr>
          </a:p>
        </p:txBody>
      </p:sp>
    </p:spTree>
    <p:extLst>
      <p:ext uri="{BB962C8B-B14F-4D97-AF65-F5344CB8AC3E}">
        <p14:creationId xmlns:p14="http://schemas.microsoft.com/office/powerpoint/2010/main" val="119445935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304800" y="304800"/>
            <a:ext cx="7772400" cy="1470025"/>
          </a:xfrm>
        </p:spPr>
        <p:txBody>
          <a:bodyPr/>
          <a:lstStyle/>
          <a:p>
            <a:r>
              <a:rPr lang="en-US" b="1" smtClean="0"/>
              <a:t>Array of Structures</a:t>
            </a:r>
            <a:endParaRPr lang="en-US" smtClean="0"/>
          </a:p>
        </p:txBody>
      </p:sp>
      <p:sp>
        <p:nvSpPr>
          <p:cNvPr id="13315" name="Subtitle 2"/>
          <p:cNvSpPr>
            <a:spLocks noGrp="1"/>
          </p:cNvSpPr>
          <p:nvPr>
            <p:ph type="subTitle" idx="1"/>
          </p:nvPr>
        </p:nvSpPr>
        <p:spPr>
          <a:xfrm>
            <a:off x="762000" y="2057400"/>
            <a:ext cx="7543800" cy="4038600"/>
          </a:xfrm>
        </p:spPr>
        <p:txBody>
          <a:bodyPr/>
          <a:lstStyle/>
          <a:p>
            <a:pPr algn="just"/>
            <a:r>
              <a:rPr lang="en-US" smtClean="0">
                <a:solidFill>
                  <a:schemeClr val="tx1"/>
                </a:solidFill>
              </a:rPr>
              <a:t>In our sample program, to store data of 100 books we would be required to use 100 different structure variables from </a:t>
            </a:r>
            <a:r>
              <a:rPr lang="en-US" b="1" smtClean="0">
                <a:solidFill>
                  <a:schemeClr val="tx1"/>
                </a:solidFill>
              </a:rPr>
              <a:t>b1 to b100, which is definitely not very convenient. A better approach would be to use an array of structures.</a:t>
            </a:r>
            <a:endParaRPr lang="en-US" smtClean="0">
              <a:solidFill>
                <a:schemeClr val="tx1"/>
              </a:solidFill>
            </a:endParaRPr>
          </a:p>
        </p:txBody>
      </p:sp>
    </p:spTree>
    <p:extLst>
      <p:ext uri="{BB962C8B-B14F-4D97-AF65-F5344CB8AC3E}">
        <p14:creationId xmlns:p14="http://schemas.microsoft.com/office/powerpoint/2010/main" val="166332407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6202362"/>
          </a:xfrm>
        </p:spPr>
        <p:txBody>
          <a:bodyPr/>
          <a:lstStyle/>
          <a:p>
            <a:pPr algn="l"/>
            <a:r>
              <a:rPr lang="en-US" sz="2000" smtClean="0"/>
              <a:t>main( ) </a:t>
            </a:r>
            <a:br>
              <a:rPr lang="en-US" sz="2000" smtClean="0"/>
            </a:br>
            <a:r>
              <a:rPr lang="en-US" sz="2000" smtClean="0"/>
              <a:t>{ </a:t>
            </a:r>
            <a:br>
              <a:rPr lang="en-US" sz="2000" smtClean="0"/>
            </a:br>
            <a:r>
              <a:rPr lang="en-US" sz="2000" smtClean="0"/>
              <a:t>struct book </a:t>
            </a:r>
            <a:br>
              <a:rPr lang="en-US" sz="2000" smtClean="0"/>
            </a:br>
            <a:r>
              <a:rPr lang="en-US" sz="2000" smtClean="0"/>
              <a:t>{ </a:t>
            </a:r>
            <a:br>
              <a:rPr lang="en-US" sz="2000" smtClean="0"/>
            </a:br>
            <a:r>
              <a:rPr lang="en-US" sz="2000" smtClean="0"/>
              <a:t>char name ; </a:t>
            </a:r>
            <a:br>
              <a:rPr lang="en-US" sz="2000" smtClean="0"/>
            </a:br>
            <a:r>
              <a:rPr lang="en-US" sz="2000" smtClean="0"/>
              <a:t>float price ; </a:t>
            </a:r>
            <a:br>
              <a:rPr lang="en-US" sz="2000" smtClean="0"/>
            </a:br>
            <a:r>
              <a:rPr lang="en-US" sz="2000" smtClean="0"/>
              <a:t>int pages ; </a:t>
            </a:r>
            <a:br>
              <a:rPr lang="en-US" sz="2000" smtClean="0"/>
            </a:br>
            <a:r>
              <a:rPr lang="en-US" sz="2000" smtClean="0"/>
              <a:t>} ; </a:t>
            </a:r>
            <a:br>
              <a:rPr lang="en-US" sz="2000" smtClean="0"/>
            </a:br>
            <a:r>
              <a:rPr lang="en-US" sz="2000" smtClean="0"/>
              <a:t>struct book b[100] ; </a:t>
            </a:r>
            <a:br>
              <a:rPr lang="en-US" sz="2000" smtClean="0"/>
            </a:br>
            <a:r>
              <a:rPr lang="en-US" sz="2000" smtClean="0"/>
              <a:t>int i ; </a:t>
            </a:r>
            <a:br>
              <a:rPr lang="en-US" sz="2000" smtClean="0"/>
            </a:br>
            <a:r>
              <a:rPr lang="nn-NO" sz="2000" smtClean="0"/>
              <a:t>for ( i = 0 ; i &lt;= 99 ; i++ ) </a:t>
            </a:r>
            <a:br>
              <a:rPr lang="nn-NO" sz="2000" smtClean="0"/>
            </a:br>
            <a:r>
              <a:rPr lang="en-US" sz="2000" smtClean="0"/>
              <a:t>{ </a:t>
            </a:r>
            <a:br>
              <a:rPr lang="en-US" sz="2000" smtClean="0"/>
            </a:br>
            <a:r>
              <a:rPr lang="en-US" sz="2000" smtClean="0"/>
              <a:t>printf ( "\nEnter name, price and pages " ) ; </a:t>
            </a:r>
            <a:br>
              <a:rPr lang="en-US" sz="2000" smtClean="0"/>
            </a:br>
            <a:r>
              <a:rPr lang="en-US" sz="2000" smtClean="0"/>
              <a:t>scanf ( "%c %f %d", &amp;b[i].name, &amp;b[i].price, &amp;b[i].pages ) ; </a:t>
            </a:r>
            <a:br>
              <a:rPr lang="en-US" sz="2000" smtClean="0"/>
            </a:br>
            <a:r>
              <a:rPr lang="en-US" sz="2400" b="1" smtClean="0"/>
              <a:t>fflush(stdin);</a:t>
            </a:r>
            <a:r>
              <a:rPr lang="en-US" sz="2000" smtClean="0"/>
              <a:t/>
            </a:r>
            <a:br>
              <a:rPr lang="en-US" sz="2000" smtClean="0"/>
            </a:br>
            <a:r>
              <a:rPr lang="en-US" sz="2000" smtClean="0"/>
              <a:t>} </a:t>
            </a:r>
            <a:br>
              <a:rPr lang="en-US" sz="2000" smtClean="0"/>
            </a:br>
            <a:r>
              <a:rPr lang="nn-NO" sz="2000" smtClean="0"/>
              <a:t>for ( i = 0 ; i &lt;= 99 ; i++ ) </a:t>
            </a:r>
            <a:br>
              <a:rPr lang="nn-NO" sz="2000" smtClean="0"/>
            </a:br>
            <a:r>
              <a:rPr lang="en-US" sz="2000" smtClean="0"/>
              <a:t>printf ( "\n%c %f %d", b[i].name, b[i].price, b[i].pages ) ; </a:t>
            </a:r>
            <a:br>
              <a:rPr lang="en-US" sz="2000" smtClean="0"/>
            </a:br>
            <a:r>
              <a:rPr lang="en-US" sz="2000" smtClean="0"/>
              <a:t>}</a:t>
            </a:r>
          </a:p>
        </p:txBody>
      </p:sp>
    </p:spTree>
    <p:extLst>
      <p:ext uri="{BB962C8B-B14F-4D97-AF65-F5344CB8AC3E}">
        <p14:creationId xmlns:p14="http://schemas.microsoft.com/office/powerpoint/2010/main" val="124612914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772400" cy="917575"/>
          </a:xfrm>
        </p:spPr>
        <p:txBody>
          <a:bodyPr rtlCol="0">
            <a:normAutofit fontScale="90000"/>
          </a:bodyPr>
          <a:lstStyle/>
          <a:p>
            <a:pPr fontAlgn="auto">
              <a:spcAft>
                <a:spcPts val="0"/>
              </a:spcAft>
              <a:defRPr/>
            </a:pPr>
            <a:r>
              <a:rPr lang="en-US" dirty="0" smtClean="0"/>
              <a:t>Passing Structure to a function via Call by Value</a:t>
            </a:r>
          </a:p>
        </p:txBody>
      </p:sp>
      <p:sp>
        <p:nvSpPr>
          <p:cNvPr id="3" name="Subtitle 2"/>
          <p:cNvSpPr>
            <a:spLocks noGrp="1"/>
          </p:cNvSpPr>
          <p:nvPr>
            <p:ph type="subTitle" idx="1"/>
          </p:nvPr>
        </p:nvSpPr>
        <p:spPr>
          <a:xfrm>
            <a:off x="609600" y="762000"/>
            <a:ext cx="7467600" cy="5867400"/>
          </a:xfrm>
        </p:spPr>
        <p:txBody>
          <a:bodyPr rtlCol="0">
            <a:normAutofit fontScale="70000" lnSpcReduction="20000"/>
          </a:bodyPr>
          <a:lstStyle/>
          <a:p>
            <a:pPr algn="l" fontAlgn="auto">
              <a:spcAft>
                <a:spcPts val="0"/>
              </a:spcAft>
              <a:defRPr/>
            </a:pPr>
            <a:endParaRPr lang="en-US" dirty="0" smtClean="0">
              <a:solidFill>
                <a:schemeClr val="tx1"/>
              </a:solidFill>
            </a:endParaRPr>
          </a:p>
          <a:p>
            <a:pPr algn="l" fontAlgn="auto">
              <a:spcAft>
                <a:spcPts val="0"/>
              </a:spcAft>
              <a:defRPr/>
            </a:pPr>
            <a:r>
              <a:rPr lang="en-US" dirty="0" err="1" smtClean="0">
                <a:solidFill>
                  <a:schemeClr val="tx1"/>
                </a:solidFill>
              </a:rPr>
              <a:t>struct</a:t>
            </a:r>
            <a:r>
              <a:rPr lang="en-US" dirty="0" smtClean="0">
                <a:solidFill>
                  <a:schemeClr val="tx1"/>
                </a:solidFill>
              </a:rPr>
              <a:t> book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char name[25] ; </a:t>
            </a:r>
          </a:p>
          <a:p>
            <a:pPr algn="l" fontAlgn="auto">
              <a:spcAft>
                <a:spcPts val="0"/>
              </a:spcAft>
              <a:defRPr/>
            </a:pPr>
            <a:r>
              <a:rPr lang="en-US" dirty="0" smtClean="0">
                <a:solidFill>
                  <a:schemeClr val="tx1"/>
                </a:solidFill>
              </a:rPr>
              <a:t>char author[25] ; </a:t>
            </a:r>
          </a:p>
          <a:p>
            <a:pPr algn="l" fontAlgn="auto">
              <a:spcAft>
                <a:spcPts val="0"/>
              </a:spcAft>
              <a:defRPr/>
            </a:pPr>
            <a:r>
              <a:rPr lang="en-US" dirty="0" err="1" smtClean="0">
                <a:solidFill>
                  <a:schemeClr val="tx1"/>
                </a:solidFill>
              </a:rPr>
              <a:t>int</a:t>
            </a:r>
            <a:r>
              <a:rPr lang="en-US" dirty="0" smtClean="0">
                <a:solidFill>
                  <a:schemeClr val="tx1"/>
                </a:solidFill>
              </a:rPr>
              <a:t> </a:t>
            </a:r>
            <a:r>
              <a:rPr lang="en-US" dirty="0" err="1" smtClean="0">
                <a:solidFill>
                  <a:schemeClr val="tx1"/>
                </a:solidFill>
              </a:rPr>
              <a:t>callno</a:t>
            </a:r>
            <a:r>
              <a:rPr lang="en-US" dirty="0" smtClean="0">
                <a:solidFill>
                  <a:schemeClr val="tx1"/>
                </a:solidFill>
              </a:rPr>
              <a:t> ; </a:t>
            </a:r>
          </a:p>
          <a:p>
            <a:pPr algn="l" fontAlgn="auto">
              <a:spcAft>
                <a:spcPts val="0"/>
              </a:spcAft>
              <a:defRPr/>
            </a:pPr>
            <a:r>
              <a:rPr lang="en-US" dirty="0" smtClean="0">
                <a:solidFill>
                  <a:schemeClr val="tx1"/>
                </a:solidFill>
              </a:rPr>
              <a:t>} ; </a:t>
            </a:r>
          </a:p>
          <a:p>
            <a:pPr algn="l" fontAlgn="auto">
              <a:spcAft>
                <a:spcPts val="0"/>
              </a:spcAft>
              <a:defRPr/>
            </a:pPr>
            <a:r>
              <a:rPr lang="en-US" dirty="0" smtClean="0">
                <a:solidFill>
                  <a:schemeClr val="tx1"/>
                </a:solidFill>
              </a:rPr>
              <a:t>main( ) </a:t>
            </a:r>
          </a:p>
          <a:p>
            <a:pPr algn="l" fontAlgn="auto">
              <a:spcAft>
                <a:spcPts val="0"/>
              </a:spcAft>
              <a:defRPr/>
            </a:pPr>
            <a:r>
              <a:rPr lang="en-US" dirty="0" smtClean="0">
                <a:solidFill>
                  <a:schemeClr val="tx1"/>
                </a:solidFill>
              </a:rPr>
              <a:t>{ </a:t>
            </a:r>
          </a:p>
          <a:p>
            <a:pPr algn="l" fontAlgn="auto">
              <a:spcAft>
                <a:spcPts val="0"/>
              </a:spcAft>
              <a:defRPr/>
            </a:pPr>
            <a:r>
              <a:rPr lang="en-US" dirty="0" err="1" smtClean="0">
                <a:solidFill>
                  <a:schemeClr val="tx1"/>
                </a:solidFill>
              </a:rPr>
              <a:t>struct</a:t>
            </a:r>
            <a:r>
              <a:rPr lang="en-US" dirty="0" smtClean="0">
                <a:solidFill>
                  <a:schemeClr val="tx1"/>
                </a:solidFill>
              </a:rPr>
              <a:t> book b1 = { "Let us C", "YPK", 101 } ; </a:t>
            </a:r>
          </a:p>
          <a:p>
            <a:pPr algn="l" fontAlgn="auto">
              <a:spcAft>
                <a:spcPts val="0"/>
              </a:spcAft>
              <a:defRPr/>
            </a:pPr>
            <a:r>
              <a:rPr lang="en-US" dirty="0" smtClean="0">
                <a:solidFill>
                  <a:schemeClr val="tx1"/>
                </a:solidFill>
              </a:rPr>
              <a:t>display ( </a:t>
            </a:r>
            <a:r>
              <a:rPr lang="en-US" dirty="0" smtClean="0">
                <a:solidFill>
                  <a:schemeClr val="accent2">
                    <a:lumMod val="50000"/>
                  </a:schemeClr>
                </a:solidFill>
              </a:rPr>
              <a:t>b1</a:t>
            </a:r>
            <a:r>
              <a:rPr lang="en-US" dirty="0" smtClean="0">
                <a:solidFill>
                  <a:schemeClr val="tx1"/>
                </a:solidFill>
              </a:rPr>
              <a:t> ) ;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display ( </a:t>
            </a:r>
            <a:r>
              <a:rPr lang="en-US" dirty="0" err="1" smtClean="0">
                <a:solidFill>
                  <a:schemeClr val="accent2">
                    <a:lumMod val="50000"/>
                  </a:schemeClr>
                </a:solidFill>
              </a:rPr>
              <a:t>struct</a:t>
            </a:r>
            <a:r>
              <a:rPr lang="en-US" dirty="0" smtClean="0">
                <a:solidFill>
                  <a:schemeClr val="accent2">
                    <a:lumMod val="50000"/>
                  </a:schemeClr>
                </a:solidFill>
              </a:rPr>
              <a:t> book  b </a:t>
            </a:r>
            <a:r>
              <a:rPr lang="en-US" dirty="0" smtClean="0">
                <a:solidFill>
                  <a:schemeClr val="tx1"/>
                </a:solidFill>
              </a:rPr>
              <a:t>)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printf ( "\</a:t>
            </a:r>
            <a:r>
              <a:rPr lang="en-US" dirty="0" err="1" smtClean="0">
                <a:solidFill>
                  <a:schemeClr val="tx1"/>
                </a:solidFill>
              </a:rPr>
              <a:t>n%s</a:t>
            </a:r>
            <a:r>
              <a:rPr lang="en-US" dirty="0" smtClean="0">
                <a:solidFill>
                  <a:schemeClr val="tx1"/>
                </a:solidFill>
              </a:rPr>
              <a:t> %s %d", b.name, </a:t>
            </a:r>
            <a:r>
              <a:rPr lang="en-US" dirty="0" err="1" smtClean="0">
                <a:solidFill>
                  <a:schemeClr val="tx1"/>
                </a:solidFill>
              </a:rPr>
              <a:t>b.author</a:t>
            </a:r>
            <a:r>
              <a:rPr lang="en-US" dirty="0" smtClean="0">
                <a:solidFill>
                  <a:schemeClr val="tx1"/>
                </a:solidFill>
              </a:rPr>
              <a:t>, </a:t>
            </a:r>
            <a:r>
              <a:rPr lang="en-US" dirty="0" err="1" smtClean="0">
                <a:solidFill>
                  <a:schemeClr val="tx1"/>
                </a:solidFill>
              </a:rPr>
              <a:t>b.callno</a:t>
            </a:r>
            <a:r>
              <a:rPr lang="en-US" dirty="0" smtClean="0">
                <a:solidFill>
                  <a:schemeClr val="tx1"/>
                </a:solidFill>
              </a:rPr>
              <a:t> ) ; </a:t>
            </a:r>
          </a:p>
          <a:p>
            <a:pPr algn="l" fontAlgn="auto">
              <a:spcAft>
                <a:spcPts val="0"/>
              </a:spcAft>
              <a:defRPr/>
            </a:pPr>
            <a:r>
              <a:rPr lang="en-US" dirty="0" smtClean="0">
                <a:solidFill>
                  <a:schemeClr val="tx1"/>
                </a:solidFill>
              </a:rPr>
              <a:t>} </a:t>
            </a:r>
          </a:p>
          <a:p>
            <a:pPr algn="l" fontAlgn="auto">
              <a:spcAft>
                <a:spcPts val="0"/>
              </a:spcAft>
              <a:defRPr/>
            </a:pPr>
            <a:endParaRPr lang="en-US" dirty="0" smtClean="0">
              <a:solidFill>
                <a:schemeClr val="tx1"/>
              </a:solidFill>
            </a:endParaRPr>
          </a:p>
        </p:txBody>
      </p:sp>
    </p:spTree>
    <p:extLst>
      <p:ext uri="{BB962C8B-B14F-4D97-AF65-F5344CB8AC3E}">
        <p14:creationId xmlns:p14="http://schemas.microsoft.com/office/powerpoint/2010/main" val="298769490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772400" cy="917575"/>
          </a:xfrm>
        </p:spPr>
        <p:txBody>
          <a:bodyPr rtlCol="0">
            <a:normAutofit fontScale="90000"/>
          </a:bodyPr>
          <a:lstStyle/>
          <a:p>
            <a:pPr fontAlgn="auto">
              <a:spcAft>
                <a:spcPts val="0"/>
              </a:spcAft>
              <a:defRPr/>
            </a:pPr>
            <a:r>
              <a:rPr lang="en-US" dirty="0" smtClean="0"/>
              <a:t>Passing Structure to a function via Call by Reference</a:t>
            </a:r>
          </a:p>
        </p:txBody>
      </p:sp>
      <p:sp>
        <p:nvSpPr>
          <p:cNvPr id="3" name="Subtitle 2"/>
          <p:cNvSpPr>
            <a:spLocks noGrp="1"/>
          </p:cNvSpPr>
          <p:nvPr>
            <p:ph type="subTitle" idx="1"/>
          </p:nvPr>
        </p:nvSpPr>
        <p:spPr>
          <a:xfrm>
            <a:off x="609600" y="762000"/>
            <a:ext cx="7467600" cy="5867400"/>
          </a:xfrm>
        </p:spPr>
        <p:txBody>
          <a:bodyPr rtlCol="0">
            <a:normAutofit fontScale="70000" lnSpcReduction="20000"/>
          </a:bodyPr>
          <a:lstStyle/>
          <a:p>
            <a:pPr algn="l" fontAlgn="auto">
              <a:spcAft>
                <a:spcPts val="0"/>
              </a:spcAft>
              <a:defRPr/>
            </a:pPr>
            <a:endParaRPr lang="en-US" dirty="0" smtClean="0">
              <a:solidFill>
                <a:schemeClr val="tx1"/>
              </a:solidFill>
            </a:endParaRPr>
          </a:p>
          <a:p>
            <a:pPr algn="l" fontAlgn="auto">
              <a:spcAft>
                <a:spcPts val="0"/>
              </a:spcAft>
              <a:defRPr/>
            </a:pPr>
            <a:r>
              <a:rPr lang="en-US" dirty="0" err="1" smtClean="0">
                <a:solidFill>
                  <a:schemeClr val="tx1"/>
                </a:solidFill>
              </a:rPr>
              <a:t>struct</a:t>
            </a:r>
            <a:r>
              <a:rPr lang="en-US" dirty="0" smtClean="0">
                <a:solidFill>
                  <a:schemeClr val="tx1"/>
                </a:solidFill>
              </a:rPr>
              <a:t> book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char name[25] ; </a:t>
            </a:r>
          </a:p>
          <a:p>
            <a:pPr algn="l" fontAlgn="auto">
              <a:spcAft>
                <a:spcPts val="0"/>
              </a:spcAft>
              <a:defRPr/>
            </a:pPr>
            <a:r>
              <a:rPr lang="en-US" dirty="0" smtClean="0">
                <a:solidFill>
                  <a:schemeClr val="tx1"/>
                </a:solidFill>
              </a:rPr>
              <a:t>char author[25] ; </a:t>
            </a:r>
          </a:p>
          <a:p>
            <a:pPr algn="l" fontAlgn="auto">
              <a:spcAft>
                <a:spcPts val="0"/>
              </a:spcAft>
              <a:defRPr/>
            </a:pPr>
            <a:r>
              <a:rPr lang="en-US" dirty="0" err="1" smtClean="0">
                <a:solidFill>
                  <a:schemeClr val="tx1"/>
                </a:solidFill>
              </a:rPr>
              <a:t>int</a:t>
            </a:r>
            <a:r>
              <a:rPr lang="en-US" dirty="0" smtClean="0">
                <a:solidFill>
                  <a:schemeClr val="tx1"/>
                </a:solidFill>
              </a:rPr>
              <a:t> </a:t>
            </a:r>
            <a:r>
              <a:rPr lang="en-US" dirty="0" err="1" smtClean="0">
                <a:solidFill>
                  <a:schemeClr val="tx1"/>
                </a:solidFill>
              </a:rPr>
              <a:t>callno</a:t>
            </a:r>
            <a:r>
              <a:rPr lang="en-US" dirty="0" smtClean="0">
                <a:solidFill>
                  <a:schemeClr val="tx1"/>
                </a:solidFill>
              </a:rPr>
              <a:t> ; </a:t>
            </a:r>
          </a:p>
          <a:p>
            <a:pPr algn="l" fontAlgn="auto">
              <a:spcAft>
                <a:spcPts val="0"/>
              </a:spcAft>
              <a:defRPr/>
            </a:pPr>
            <a:r>
              <a:rPr lang="en-US" dirty="0" smtClean="0">
                <a:solidFill>
                  <a:schemeClr val="tx1"/>
                </a:solidFill>
              </a:rPr>
              <a:t>} ; </a:t>
            </a:r>
          </a:p>
          <a:p>
            <a:pPr algn="l" fontAlgn="auto">
              <a:spcAft>
                <a:spcPts val="0"/>
              </a:spcAft>
              <a:defRPr/>
            </a:pPr>
            <a:r>
              <a:rPr lang="en-US" dirty="0" smtClean="0">
                <a:solidFill>
                  <a:schemeClr val="tx1"/>
                </a:solidFill>
              </a:rPr>
              <a:t>main( ) </a:t>
            </a:r>
          </a:p>
          <a:p>
            <a:pPr algn="l" fontAlgn="auto">
              <a:spcAft>
                <a:spcPts val="0"/>
              </a:spcAft>
              <a:defRPr/>
            </a:pPr>
            <a:r>
              <a:rPr lang="en-US" dirty="0" smtClean="0">
                <a:solidFill>
                  <a:schemeClr val="tx1"/>
                </a:solidFill>
              </a:rPr>
              <a:t>{ </a:t>
            </a:r>
          </a:p>
          <a:p>
            <a:pPr algn="l" fontAlgn="auto">
              <a:spcAft>
                <a:spcPts val="0"/>
              </a:spcAft>
              <a:defRPr/>
            </a:pPr>
            <a:r>
              <a:rPr lang="en-US" dirty="0" err="1" smtClean="0">
                <a:solidFill>
                  <a:schemeClr val="tx1"/>
                </a:solidFill>
              </a:rPr>
              <a:t>struct</a:t>
            </a:r>
            <a:r>
              <a:rPr lang="en-US" dirty="0" smtClean="0">
                <a:solidFill>
                  <a:schemeClr val="tx1"/>
                </a:solidFill>
              </a:rPr>
              <a:t> book b1 = { "Let us C", "YPK", 101 } ; </a:t>
            </a:r>
          </a:p>
          <a:p>
            <a:pPr algn="l" fontAlgn="auto">
              <a:spcAft>
                <a:spcPts val="0"/>
              </a:spcAft>
              <a:defRPr/>
            </a:pPr>
            <a:r>
              <a:rPr lang="en-US" dirty="0" smtClean="0">
                <a:solidFill>
                  <a:schemeClr val="tx1"/>
                </a:solidFill>
              </a:rPr>
              <a:t>display ( &amp;</a:t>
            </a:r>
            <a:r>
              <a:rPr lang="en-US" dirty="0" smtClean="0">
                <a:solidFill>
                  <a:schemeClr val="accent2">
                    <a:lumMod val="50000"/>
                  </a:schemeClr>
                </a:solidFill>
              </a:rPr>
              <a:t>b1</a:t>
            </a:r>
            <a:r>
              <a:rPr lang="en-US" dirty="0" smtClean="0">
                <a:solidFill>
                  <a:schemeClr val="tx1"/>
                </a:solidFill>
              </a:rPr>
              <a:t> ) ;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display ( </a:t>
            </a:r>
            <a:r>
              <a:rPr lang="en-US" dirty="0" err="1" smtClean="0">
                <a:solidFill>
                  <a:schemeClr val="accent2">
                    <a:lumMod val="50000"/>
                  </a:schemeClr>
                </a:solidFill>
              </a:rPr>
              <a:t>struct</a:t>
            </a:r>
            <a:r>
              <a:rPr lang="en-US" dirty="0" smtClean="0">
                <a:solidFill>
                  <a:schemeClr val="accent2">
                    <a:lumMod val="50000"/>
                  </a:schemeClr>
                </a:solidFill>
              </a:rPr>
              <a:t> book  *b </a:t>
            </a:r>
            <a:r>
              <a:rPr lang="en-US" dirty="0" smtClean="0">
                <a:solidFill>
                  <a:schemeClr val="tx1"/>
                </a:solidFill>
              </a:rPr>
              <a:t>) </a:t>
            </a:r>
          </a:p>
          <a:p>
            <a:pPr algn="l" fontAlgn="auto">
              <a:spcAft>
                <a:spcPts val="0"/>
              </a:spcAft>
              <a:defRPr/>
            </a:pPr>
            <a:r>
              <a:rPr lang="en-US" dirty="0" smtClean="0">
                <a:solidFill>
                  <a:schemeClr val="tx1"/>
                </a:solidFill>
              </a:rPr>
              <a:t>{ </a:t>
            </a:r>
          </a:p>
          <a:p>
            <a:pPr algn="l" fontAlgn="auto">
              <a:spcAft>
                <a:spcPts val="0"/>
              </a:spcAft>
              <a:defRPr/>
            </a:pPr>
            <a:r>
              <a:rPr lang="en-US" dirty="0" smtClean="0">
                <a:solidFill>
                  <a:schemeClr val="tx1"/>
                </a:solidFill>
              </a:rPr>
              <a:t>printf ( "\</a:t>
            </a:r>
            <a:r>
              <a:rPr lang="en-US" dirty="0" err="1" smtClean="0">
                <a:solidFill>
                  <a:schemeClr val="tx1"/>
                </a:solidFill>
              </a:rPr>
              <a:t>n%s</a:t>
            </a:r>
            <a:r>
              <a:rPr lang="en-US" dirty="0" smtClean="0">
                <a:solidFill>
                  <a:schemeClr val="tx1"/>
                </a:solidFill>
              </a:rPr>
              <a:t> %s %d", b-&gt;name, b-&gt;author, b-&gt;</a:t>
            </a:r>
            <a:r>
              <a:rPr lang="en-US" dirty="0" err="1" smtClean="0">
                <a:solidFill>
                  <a:schemeClr val="tx1"/>
                </a:solidFill>
              </a:rPr>
              <a:t>callno</a:t>
            </a:r>
            <a:r>
              <a:rPr lang="en-US" dirty="0" smtClean="0">
                <a:solidFill>
                  <a:schemeClr val="tx1"/>
                </a:solidFill>
              </a:rPr>
              <a:t> ) ; </a:t>
            </a:r>
          </a:p>
          <a:p>
            <a:pPr algn="l" fontAlgn="auto">
              <a:spcAft>
                <a:spcPts val="0"/>
              </a:spcAft>
              <a:defRPr/>
            </a:pPr>
            <a:r>
              <a:rPr lang="en-US" dirty="0" smtClean="0">
                <a:solidFill>
                  <a:schemeClr val="tx1"/>
                </a:solidFill>
              </a:rPr>
              <a:t>} </a:t>
            </a:r>
          </a:p>
          <a:p>
            <a:pPr algn="l" fontAlgn="auto">
              <a:spcAft>
                <a:spcPts val="0"/>
              </a:spcAft>
              <a:defRPr/>
            </a:pPr>
            <a:endParaRPr lang="en-US" dirty="0" smtClean="0">
              <a:solidFill>
                <a:schemeClr val="tx1"/>
              </a:solidFill>
            </a:endParaRPr>
          </a:p>
        </p:txBody>
      </p:sp>
    </p:spTree>
    <p:extLst>
      <p:ext uri="{BB962C8B-B14F-4D97-AF65-F5344CB8AC3E}">
        <p14:creationId xmlns:p14="http://schemas.microsoft.com/office/powerpoint/2010/main" val="395859619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 y="0"/>
            <a:ext cx="4876800" cy="563562"/>
          </a:xfrm>
        </p:spPr>
        <p:txBody>
          <a:bodyPr/>
          <a:lstStyle/>
          <a:p>
            <a:r>
              <a:rPr lang="en-US" dirty="0" smtClean="0"/>
              <a:t>Pointer to structure </a:t>
            </a:r>
            <a:endParaRPr lang="en-US" dirty="0"/>
          </a:p>
        </p:txBody>
      </p:sp>
      <p:sp>
        <p:nvSpPr>
          <p:cNvPr id="3" name="TextBox 2"/>
          <p:cNvSpPr txBox="1"/>
          <p:nvPr/>
        </p:nvSpPr>
        <p:spPr>
          <a:xfrm>
            <a:off x="6927" y="457200"/>
            <a:ext cx="7696200" cy="6740307"/>
          </a:xfrm>
          <a:prstGeom prst="rect">
            <a:avLst/>
          </a:prstGeom>
          <a:noFill/>
        </p:spPr>
        <p:txBody>
          <a:bodyPr wrap="square" rtlCol="0">
            <a:spAutoFit/>
          </a:bodyPr>
          <a:lstStyle/>
          <a:p>
            <a:r>
              <a:rPr lang="en-US" dirty="0"/>
              <a:t> #include&lt;</a:t>
            </a:r>
            <a:r>
              <a:rPr lang="en-US" dirty="0" err="1"/>
              <a:t>stdio.h</a:t>
            </a:r>
            <a:r>
              <a:rPr lang="en-US" dirty="0" smtClean="0"/>
              <a:t>&gt;</a:t>
            </a:r>
          </a:p>
          <a:p>
            <a:r>
              <a:rPr lang="en-US" dirty="0" err="1" smtClean="0"/>
              <a:t>struct</a:t>
            </a:r>
            <a:r>
              <a:rPr lang="en-US" dirty="0" smtClean="0"/>
              <a:t> student</a:t>
            </a:r>
          </a:p>
          <a:p>
            <a:r>
              <a:rPr lang="en-US" dirty="0" smtClean="0"/>
              <a:t>{   </a:t>
            </a:r>
            <a:r>
              <a:rPr lang="en-US" dirty="0" err="1"/>
              <a:t>int</a:t>
            </a:r>
            <a:r>
              <a:rPr lang="en-US" dirty="0"/>
              <a:t> </a:t>
            </a:r>
            <a:r>
              <a:rPr lang="en-US" dirty="0" err="1"/>
              <a:t>sno</a:t>
            </a:r>
            <a:r>
              <a:rPr lang="en-US" dirty="0"/>
              <a:t>;   </a:t>
            </a:r>
            <a:endParaRPr lang="en-US" dirty="0" smtClean="0"/>
          </a:p>
          <a:p>
            <a:r>
              <a:rPr lang="en-US" dirty="0" smtClean="0"/>
              <a:t>char </a:t>
            </a:r>
            <a:r>
              <a:rPr lang="en-US" dirty="0" err="1"/>
              <a:t>sname</a:t>
            </a:r>
            <a:r>
              <a:rPr lang="en-US" dirty="0"/>
              <a:t>[30];  </a:t>
            </a:r>
            <a:endParaRPr lang="en-US" dirty="0" smtClean="0"/>
          </a:p>
          <a:p>
            <a:r>
              <a:rPr lang="en-US" dirty="0" smtClean="0"/>
              <a:t> </a:t>
            </a:r>
            <a:r>
              <a:rPr lang="en-US" dirty="0"/>
              <a:t>float marks</a:t>
            </a:r>
            <a:r>
              <a:rPr lang="en-US" dirty="0" smtClean="0"/>
              <a:t>;</a:t>
            </a:r>
          </a:p>
          <a:p>
            <a:r>
              <a:rPr lang="en-US" dirty="0" smtClean="0"/>
              <a:t>};</a:t>
            </a:r>
          </a:p>
          <a:p>
            <a:r>
              <a:rPr lang="en-US" dirty="0" smtClean="0"/>
              <a:t>void </a:t>
            </a:r>
            <a:r>
              <a:rPr lang="en-US" dirty="0"/>
              <a:t>main ( </a:t>
            </a:r>
            <a:r>
              <a:rPr lang="en-US" dirty="0" smtClean="0"/>
              <a:t>)</a:t>
            </a:r>
          </a:p>
          <a:p>
            <a:r>
              <a:rPr lang="en-US" dirty="0" smtClean="0"/>
              <a:t>{   </a:t>
            </a:r>
            <a:r>
              <a:rPr lang="en-US" dirty="0" err="1"/>
              <a:t>struct</a:t>
            </a:r>
            <a:r>
              <a:rPr lang="en-US" dirty="0"/>
              <a:t> student s;  </a:t>
            </a:r>
            <a:endParaRPr lang="en-US" dirty="0" smtClean="0"/>
          </a:p>
          <a:p>
            <a:r>
              <a:rPr lang="en-US" dirty="0" smtClean="0"/>
              <a:t> </a:t>
            </a:r>
            <a:r>
              <a:rPr lang="en-US" dirty="0" err="1"/>
              <a:t>struct</a:t>
            </a:r>
            <a:r>
              <a:rPr lang="en-US" dirty="0"/>
              <a:t> student *</a:t>
            </a:r>
            <a:r>
              <a:rPr lang="en-US" dirty="0" err="1"/>
              <a:t>st</a:t>
            </a:r>
            <a:r>
              <a:rPr lang="en-US" dirty="0"/>
              <a:t>;   </a:t>
            </a:r>
            <a:endParaRPr lang="en-US" dirty="0" smtClean="0"/>
          </a:p>
          <a:p>
            <a:r>
              <a:rPr lang="en-US" dirty="0" err="1" smtClean="0"/>
              <a:t>printf</a:t>
            </a:r>
            <a:r>
              <a:rPr lang="en-US" dirty="0"/>
              <a:t>("enter </a:t>
            </a:r>
            <a:r>
              <a:rPr lang="en-US" dirty="0" err="1"/>
              <a:t>sno</a:t>
            </a:r>
            <a:r>
              <a:rPr lang="en-US" dirty="0"/>
              <a:t>, </a:t>
            </a:r>
            <a:r>
              <a:rPr lang="en-US" dirty="0" err="1"/>
              <a:t>sname</a:t>
            </a:r>
            <a:r>
              <a:rPr lang="en-US" dirty="0"/>
              <a:t>, marks:");  </a:t>
            </a:r>
            <a:endParaRPr lang="en-US" dirty="0" smtClean="0"/>
          </a:p>
          <a:p>
            <a:r>
              <a:rPr lang="en-US" dirty="0" smtClean="0"/>
              <a:t> </a:t>
            </a:r>
            <a:r>
              <a:rPr lang="en-US" dirty="0" err="1"/>
              <a:t>scanf</a:t>
            </a:r>
            <a:r>
              <a:rPr lang="en-US" dirty="0"/>
              <a:t> ("%</a:t>
            </a:r>
            <a:r>
              <a:rPr lang="en-US" dirty="0" err="1"/>
              <a:t>d%s%f</a:t>
            </a:r>
            <a:r>
              <a:rPr lang="en-US" dirty="0"/>
              <a:t>", &amp;</a:t>
            </a:r>
            <a:r>
              <a:rPr lang="en-US" dirty="0" err="1"/>
              <a:t>s.sno</a:t>
            </a:r>
            <a:r>
              <a:rPr lang="en-US" dirty="0"/>
              <a:t>, </a:t>
            </a:r>
            <a:r>
              <a:rPr lang="en-US" dirty="0" err="1"/>
              <a:t>s.sname</a:t>
            </a:r>
            <a:r>
              <a:rPr lang="en-US" dirty="0"/>
              <a:t>, &amp;</a:t>
            </a:r>
            <a:r>
              <a:rPr lang="en-US" dirty="0" err="1"/>
              <a:t>s.marks</a:t>
            </a:r>
            <a:r>
              <a:rPr lang="en-US" dirty="0"/>
              <a:t>);   </a:t>
            </a:r>
            <a:endParaRPr lang="en-US" dirty="0" smtClean="0"/>
          </a:p>
          <a:p>
            <a:r>
              <a:rPr lang="en-US" dirty="0" err="1" smtClean="0"/>
              <a:t>st</a:t>
            </a:r>
            <a:r>
              <a:rPr lang="en-US" dirty="0" smtClean="0"/>
              <a:t> </a:t>
            </a:r>
            <a:r>
              <a:rPr lang="en-US" dirty="0"/>
              <a:t>= &amp;s;   </a:t>
            </a:r>
            <a:endParaRPr lang="en-US" dirty="0" smtClean="0"/>
          </a:p>
          <a:p>
            <a:r>
              <a:rPr lang="en-US" dirty="0" err="1" smtClean="0"/>
              <a:t>printf</a:t>
            </a:r>
            <a:r>
              <a:rPr lang="en-US" dirty="0" smtClean="0"/>
              <a:t> </a:t>
            </a:r>
            <a:r>
              <a:rPr lang="en-US" dirty="0"/>
              <a:t>("details of the student are");  </a:t>
            </a:r>
            <a:endParaRPr lang="en-US" dirty="0" smtClean="0"/>
          </a:p>
          <a:p>
            <a:r>
              <a:rPr lang="en-US" dirty="0" smtClean="0"/>
              <a:t> </a:t>
            </a:r>
            <a:r>
              <a:rPr lang="en-US" dirty="0" err="1"/>
              <a:t>printf</a:t>
            </a:r>
            <a:r>
              <a:rPr lang="en-US" dirty="0"/>
              <a:t> ("Number = %d", </a:t>
            </a:r>
            <a:r>
              <a:rPr lang="en-US" dirty="0" err="1"/>
              <a:t>st</a:t>
            </a:r>
            <a:r>
              <a:rPr lang="en-US" dirty="0"/>
              <a:t> -&gt;</a:t>
            </a:r>
            <a:r>
              <a:rPr lang="en-US" dirty="0" err="1"/>
              <a:t>sno</a:t>
            </a:r>
            <a:r>
              <a:rPr lang="en-US" dirty="0"/>
              <a:t>);  </a:t>
            </a:r>
            <a:endParaRPr lang="en-US" dirty="0" smtClean="0"/>
          </a:p>
          <a:p>
            <a:r>
              <a:rPr lang="en-US" dirty="0" smtClean="0"/>
              <a:t> </a:t>
            </a:r>
            <a:r>
              <a:rPr lang="en-US" dirty="0" err="1"/>
              <a:t>printf</a:t>
            </a:r>
            <a:r>
              <a:rPr lang="en-US" dirty="0"/>
              <a:t> ("name = %s", </a:t>
            </a:r>
            <a:r>
              <a:rPr lang="en-US" dirty="0" err="1"/>
              <a:t>st</a:t>
            </a:r>
            <a:r>
              <a:rPr lang="en-US" dirty="0"/>
              <a:t>-&gt;</a:t>
            </a:r>
            <a:r>
              <a:rPr lang="en-US" dirty="0" err="1"/>
              <a:t>sname</a:t>
            </a:r>
            <a:r>
              <a:rPr lang="en-US" dirty="0"/>
              <a:t>);   </a:t>
            </a:r>
            <a:endParaRPr lang="en-US" dirty="0" smtClean="0"/>
          </a:p>
          <a:p>
            <a:r>
              <a:rPr lang="en-US" dirty="0" err="1" smtClean="0"/>
              <a:t>printf</a:t>
            </a:r>
            <a:r>
              <a:rPr lang="en-US" dirty="0" smtClean="0"/>
              <a:t> </a:t>
            </a:r>
            <a:r>
              <a:rPr lang="en-US" dirty="0"/>
              <a:t>("marks =%f", </a:t>
            </a:r>
            <a:r>
              <a:rPr lang="en-US" dirty="0" err="1"/>
              <a:t>st</a:t>
            </a:r>
            <a:r>
              <a:rPr lang="en-US" dirty="0"/>
              <a:t> -&gt;marks);   </a:t>
            </a:r>
            <a:endParaRPr lang="en-US" dirty="0" smtClean="0"/>
          </a:p>
          <a:p>
            <a:r>
              <a:rPr lang="en-US" dirty="0" smtClean="0"/>
              <a:t> }</a:t>
            </a:r>
          </a:p>
          <a:p>
            <a:r>
              <a:rPr lang="en-US" dirty="0"/>
              <a:t>can write- . ...</a:t>
            </a:r>
            <a:br>
              <a:rPr lang="en-US" dirty="0"/>
            </a:br>
            <a:r>
              <a:rPr lang="en-US" dirty="0"/>
              <a:t>(*</a:t>
            </a:r>
            <a:r>
              <a:rPr lang="en-US" dirty="0" err="1"/>
              <a:t>ptr</a:t>
            </a:r>
            <a:r>
              <a:rPr lang="en-US" dirty="0" smtClean="0"/>
              <a:t>).</a:t>
            </a:r>
            <a:r>
              <a:rPr lang="en-US" dirty="0" err="1" smtClean="0"/>
              <a:t>sno</a:t>
            </a:r>
            <a:r>
              <a:rPr lang="en-US" dirty="0"/>
              <a:t/>
            </a:r>
            <a:br>
              <a:rPr lang="en-US" dirty="0"/>
            </a:br>
            <a:r>
              <a:rPr lang="en-US" dirty="0"/>
              <a:t>(*</a:t>
            </a:r>
            <a:r>
              <a:rPr lang="en-US" dirty="0" err="1"/>
              <a:t>ptr</a:t>
            </a:r>
            <a:r>
              <a:rPr lang="en-US" dirty="0" smtClean="0"/>
              <a:t>).</a:t>
            </a:r>
            <a:r>
              <a:rPr lang="en-US" dirty="0" err="1" smtClean="0"/>
              <a:t>sname</a:t>
            </a:r>
            <a:r>
              <a:rPr lang="en-US" dirty="0"/>
              <a:t/>
            </a:r>
            <a:br>
              <a:rPr lang="en-US" dirty="0"/>
            </a:br>
            <a:r>
              <a:rPr lang="en-US" dirty="0"/>
              <a:t>(*</a:t>
            </a:r>
            <a:r>
              <a:rPr lang="en-US" dirty="0" err="1"/>
              <a:t>ptr</a:t>
            </a:r>
            <a:r>
              <a:rPr lang="en-US" dirty="0"/>
              <a:t>).marks</a:t>
            </a:r>
            <a:br>
              <a:rPr lang="en-US" dirty="0"/>
            </a:br>
            <a:r>
              <a:rPr lang="en-US" dirty="0"/>
              <a:t>Here parentheses are necessary because dot operator has higher precedence than the * operator. </a:t>
            </a:r>
            <a:br>
              <a:rPr lang="en-US" dirty="0"/>
            </a:br>
            <a:endParaRPr lang="en-US" dirty="0"/>
          </a:p>
        </p:txBody>
      </p:sp>
    </p:spTree>
    <p:extLst>
      <p:ext uri="{BB962C8B-B14F-4D97-AF65-F5344CB8AC3E}">
        <p14:creationId xmlns:p14="http://schemas.microsoft.com/office/powerpoint/2010/main" val="291683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3617" t="22917" r="50334" b="21875"/>
          <a:stretch/>
        </p:blipFill>
        <p:spPr>
          <a:xfrm>
            <a:off x="1752600" y="381000"/>
            <a:ext cx="6705600" cy="5791200"/>
          </a:xfrm>
          <a:prstGeom prst="rect">
            <a:avLst/>
          </a:prstGeom>
        </p:spPr>
      </p:pic>
    </p:spTree>
    <p:extLst>
      <p:ext uri="{BB962C8B-B14F-4D97-AF65-F5344CB8AC3E}">
        <p14:creationId xmlns:p14="http://schemas.microsoft.com/office/powerpoint/2010/main" val="82131612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members of the structure can be accessed using a special operator called as an arrow operator ( -&gt; </a:t>
            </a:r>
            <a:r>
              <a:rPr lang="en-US" dirty="0" smtClean="0"/>
              <a:t>).</a:t>
            </a:r>
          </a:p>
          <a:p>
            <a:r>
              <a:rPr lang="en-US" dirty="0"/>
              <a:t>Declaration</a:t>
            </a:r>
          </a:p>
          <a:p>
            <a:r>
              <a:rPr lang="en-US" dirty="0" smtClean="0"/>
              <a:t>  </a:t>
            </a:r>
            <a:r>
              <a:rPr lang="en-US" dirty="0" err="1" smtClean="0"/>
              <a:t>struct</a:t>
            </a:r>
            <a:r>
              <a:rPr lang="en-US" dirty="0" smtClean="0"/>
              <a:t> student *</a:t>
            </a:r>
            <a:r>
              <a:rPr lang="en-US" dirty="0" err="1" smtClean="0"/>
              <a:t>ptr</a:t>
            </a:r>
            <a:endParaRPr lang="en-US" dirty="0" smtClean="0"/>
          </a:p>
          <a:p>
            <a:r>
              <a:rPr lang="en-US" dirty="0" err="1" smtClean="0"/>
              <a:t>Ptr</a:t>
            </a:r>
            <a:r>
              <a:rPr lang="en-US" dirty="0" smtClean="0"/>
              <a:t>-&gt;</a:t>
            </a:r>
            <a:r>
              <a:rPr lang="en-US" dirty="0" err="1" smtClean="0"/>
              <a:t>membername</a:t>
            </a:r>
            <a:endParaRPr lang="en-US" dirty="0" smtClean="0"/>
          </a:p>
          <a:p>
            <a:endParaRPr lang="en-US" dirty="0"/>
          </a:p>
        </p:txBody>
      </p:sp>
      <p:sp>
        <p:nvSpPr>
          <p:cNvPr id="6" name="Rectangle 3"/>
          <p:cNvSpPr>
            <a:spLocks noChangeArrowheads="1"/>
          </p:cNvSpPr>
          <p:nvPr/>
        </p:nvSpPr>
        <p:spPr bwMode="auto">
          <a:xfrm>
            <a:off x="0" y="0"/>
            <a:ext cx="9144000" cy="45720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var(--bs-font-monospace)"/>
              </a:rPr>
              <a:t>Ptr-&gt; membername;</a:t>
            </a:r>
            <a:r>
              <a:rPr kumimoji="0" lang="en-US" altLang="en-US" sz="8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542865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endParaRPr lang="en-US" dirty="0"/>
          </a:p>
        </p:txBody>
      </p:sp>
      <p:sp>
        <p:nvSpPr>
          <p:cNvPr id="4" name="Rectangle 1"/>
          <p:cNvSpPr>
            <a:spLocks noGrp="1" noChangeArrowheads="1"/>
          </p:cNvSpPr>
          <p:nvPr>
            <p:ph idx="1"/>
          </p:nvPr>
        </p:nvSpPr>
        <p:spPr bwMode="auto">
          <a:xfrm>
            <a:off x="457200" y="2156318"/>
            <a:ext cx="6655668" cy="3413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err="1" smtClean="0">
                <a:ln>
                  <a:noFill/>
                </a:ln>
                <a:solidFill>
                  <a:srgbClr val="333333"/>
                </a:solidFill>
                <a:effectLst/>
                <a:latin typeface="Menlo"/>
              </a:rPr>
              <a:t>struct</a:t>
            </a:r>
            <a:r>
              <a:rPr kumimoji="0" lang="en-US" altLang="en-US" sz="3600" b="0" i="0" u="none" strike="noStrike" cap="none" normalizeH="0" baseline="0" dirty="0" smtClean="0">
                <a:ln>
                  <a:noFill/>
                </a:ln>
                <a:solidFill>
                  <a:srgbClr val="333333"/>
                </a:solidFill>
                <a:effectLst/>
                <a:latin typeface="Menlo"/>
              </a:rPr>
              <a:t> Employee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333333"/>
                </a:solidFill>
                <a:effectLst/>
                <a:latin typeface="Menlo"/>
              </a:rPr>
              <a:t>{ char name[50];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333333"/>
                </a:solidFill>
                <a:effectLst/>
                <a:latin typeface="Menlo"/>
              </a:rPr>
              <a:t> </a:t>
            </a:r>
            <a:r>
              <a:rPr kumimoji="0" lang="en-US" altLang="en-US" sz="3600" b="0" i="0" u="none" strike="noStrike" cap="none" normalizeH="0" baseline="0" dirty="0" err="1" smtClean="0">
                <a:ln>
                  <a:noFill/>
                </a:ln>
                <a:solidFill>
                  <a:srgbClr val="333333"/>
                </a:solidFill>
                <a:effectLst/>
                <a:latin typeface="Menlo"/>
              </a:rPr>
              <a:t>int</a:t>
            </a:r>
            <a:r>
              <a:rPr kumimoji="0" lang="en-US" altLang="en-US" sz="3600" b="0" i="0" u="none" strike="noStrike" cap="none" normalizeH="0" baseline="0" dirty="0" smtClean="0">
                <a:ln>
                  <a:noFill/>
                </a:ln>
                <a:solidFill>
                  <a:srgbClr val="333333"/>
                </a:solidFill>
                <a:effectLst/>
                <a:latin typeface="Menlo"/>
              </a:rPr>
              <a:t> 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333333"/>
                </a:solidFill>
                <a:effectLst/>
                <a:latin typeface="Menlo"/>
              </a:rPr>
              <a:t>float salary;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333333"/>
                </a:solidFill>
                <a:effectLst/>
                <a:latin typeface="Menlo"/>
              </a:rPr>
              <a:t>}</a:t>
            </a:r>
            <a:r>
              <a:rPr kumimoji="0" lang="en-US" altLang="en-US" sz="3600" b="0" i="0" u="none" strike="noStrike" cap="none" normalizeH="0" baseline="0" dirty="0" err="1" smtClean="0">
                <a:ln>
                  <a:noFill/>
                </a:ln>
                <a:solidFill>
                  <a:srgbClr val="333333"/>
                </a:solidFill>
                <a:effectLst/>
                <a:latin typeface="Menlo"/>
              </a:rPr>
              <a:t>employee_one</a:t>
            </a:r>
            <a:r>
              <a:rPr kumimoji="0" lang="en-US" altLang="en-US" sz="36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err="1" smtClean="0">
                <a:ln>
                  <a:noFill/>
                </a:ln>
                <a:solidFill>
                  <a:srgbClr val="333333"/>
                </a:solidFill>
                <a:effectLst/>
                <a:latin typeface="Menlo"/>
              </a:rPr>
              <a:t>struct</a:t>
            </a:r>
            <a:r>
              <a:rPr kumimoji="0" lang="en-US" altLang="en-US" sz="3600" b="0" i="0" u="none" strike="noStrike" cap="none" normalizeH="0" baseline="0" dirty="0" smtClean="0">
                <a:ln>
                  <a:noFill/>
                </a:ln>
                <a:solidFill>
                  <a:srgbClr val="333333"/>
                </a:solidFill>
                <a:effectLst/>
                <a:latin typeface="Menlo"/>
              </a:rPr>
              <a:t> Employee *</a:t>
            </a:r>
            <a:r>
              <a:rPr kumimoji="0" lang="en-US" altLang="en-US" sz="3600" b="0" i="0" u="none" strike="noStrike" cap="none" normalizeH="0" baseline="0" dirty="0" err="1" smtClean="0">
                <a:ln>
                  <a:noFill/>
                </a:ln>
                <a:solidFill>
                  <a:srgbClr val="333333"/>
                </a:solidFill>
                <a:effectLst/>
                <a:latin typeface="Menlo"/>
              </a:rPr>
              <a:t>employee_ptr</a:t>
            </a:r>
            <a:r>
              <a:rPr kumimoji="0" lang="en-US" altLang="en-US" sz="3600" b="0" i="0" u="none" strike="noStrike" cap="none" normalizeH="0" baseline="0" dirty="0" smtClean="0">
                <a:ln>
                  <a:noFill/>
                </a:ln>
                <a:solidFill>
                  <a:srgbClr val="333333"/>
                </a:solidFill>
                <a:effectLst/>
                <a:latin typeface="Menlo"/>
              </a:rPr>
              <a:t>;</a:t>
            </a:r>
            <a:r>
              <a:rPr kumimoji="0" lang="en-US" altLang="en-US" sz="3600" b="0" i="0" u="none" strike="noStrike" cap="none" normalizeH="0" baseline="0" dirty="0" smtClean="0">
                <a:ln>
                  <a:noFill/>
                </a:ln>
                <a:solidFill>
                  <a:schemeClr val="tx1"/>
                </a:solidFill>
                <a:effectLs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49583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762000"/>
            <a:ext cx="7924800" cy="2585323"/>
          </a:xfrm>
          <a:prstGeom prst="rect">
            <a:avLst/>
          </a:prstGeom>
          <a:noFill/>
        </p:spPr>
        <p:txBody>
          <a:bodyPr wrap="square" rtlCol="0">
            <a:spAutoFit/>
          </a:bodyPr>
          <a:lstStyle/>
          <a:p>
            <a:pPr algn="just"/>
            <a:r>
              <a:rPr lang="en-US" dirty="0" smtClean="0"/>
              <a:t>Unions are like structures except they use less memory. If you create a structure with a double that is 8 bytes and an integer that is 2 bytes then the total memory size required to store them will only be 10 bytes</a:t>
            </a:r>
          </a:p>
          <a:p>
            <a:pPr algn="just"/>
            <a:endParaRPr lang="en-US" dirty="0"/>
          </a:p>
          <a:p>
            <a:pPr algn="just"/>
            <a:r>
              <a:rPr lang="en-US" dirty="0" smtClean="0"/>
              <a:t>. But if create a union it will demand only 8 bytes of memory.</a:t>
            </a:r>
            <a:r>
              <a:rPr lang="en-US" b="1" dirty="0" smtClean="0"/>
              <a:t>(As memory is allocated only for the largest element in the union).</a:t>
            </a:r>
            <a:r>
              <a:rPr lang="en-US" dirty="0" smtClean="0"/>
              <a:t>  All members of union in turn share memory. This is because they overwrite each other and the last one stored will be available in memory.</a:t>
            </a:r>
          </a:p>
          <a:p>
            <a:endParaRPr lang="en-US" dirty="0"/>
          </a:p>
        </p:txBody>
      </p:sp>
    </p:spTree>
    <p:extLst>
      <p:ext uri="{BB962C8B-B14F-4D97-AF65-F5344CB8AC3E}">
        <p14:creationId xmlns:p14="http://schemas.microsoft.com/office/powerpoint/2010/main" val="21790929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0"/>
            <a:ext cx="7772400" cy="6340197"/>
          </a:xfrm>
          <a:prstGeom prst="rect">
            <a:avLst/>
          </a:prstGeom>
          <a:noFill/>
        </p:spPr>
        <p:txBody>
          <a:bodyPr wrap="square" rtlCol="0">
            <a:spAutoFit/>
          </a:bodyPr>
          <a:lstStyle/>
          <a:p>
            <a:r>
              <a:rPr lang="en-US" sz="3200" dirty="0" smtClean="0"/>
              <a:t>#include &lt;</a:t>
            </a:r>
            <a:r>
              <a:rPr lang="en-US" sz="3200" dirty="0" err="1" smtClean="0"/>
              <a:t>stdio.h</a:t>
            </a:r>
            <a:r>
              <a:rPr lang="en-US" sz="3200" dirty="0" smtClean="0"/>
              <a:t>&gt;</a:t>
            </a:r>
          </a:p>
          <a:p>
            <a:r>
              <a:rPr lang="en-US" sz="3200" dirty="0" smtClean="0"/>
              <a:t> union Data </a:t>
            </a:r>
          </a:p>
          <a:p>
            <a:r>
              <a:rPr lang="en-US" sz="3200" dirty="0" smtClean="0"/>
              <a:t>{ </a:t>
            </a:r>
            <a:r>
              <a:rPr lang="en-US" sz="3200" dirty="0" err="1" smtClean="0"/>
              <a:t>int</a:t>
            </a:r>
            <a:r>
              <a:rPr lang="en-US" sz="3200" dirty="0" smtClean="0"/>
              <a:t> </a:t>
            </a:r>
            <a:r>
              <a:rPr lang="en-US" sz="3200" dirty="0" err="1" smtClean="0"/>
              <a:t>i</a:t>
            </a:r>
            <a:r>
              <a:rPr lang="en-US" sz="3200" dirty="0" smtClean="0"/>
              <a:t>; </a:t>
            </a:r>
          </a:p>
          <a:p>
            <a:r>
              <a:rPr lang="en-US" sz="3200" dirty="0" smtClean="0"/>
              <a:t>float f; </a:t>
            </a:r>
          </a:p>
          <a:p>
            <a:r>
              <a:rPr lang="en-US" sz="3200" dirty="0" smtClean="0"/>
              <a:t>char </a:t>
            </a:r>
            <a:r>
              <a:rPr lang="en-US" sz="3200" dirty="0" err="1" smtClean="0"/>
              <a:t>str</a:t>
            </a:r>
            <a:r>
              <a:rPr lang="en-US" sz="3200" dirty="0" smtClean="0"/>
              <a:t>[20];</a:t>
            </a:r>
          </a:p>
          <a:p>
            <a:r>
              <a:rPr lang="en-US" sz="3200" dirty="0" smtClean="0"/>
              <a:t> };</a:t>
            </a:r>
          </a:p>
          <a:p>
            <a:r>
              <a:rPr lang="en-US" sz="3200" dirty="0" smtClean="0"/>
              <a:t> void main( )</a:t>
            </a:r>
          </a:p>
          <a:p>
            <a:r>
              <a:rPr lang="en-US" sz="3200" dirty="0" smtClean="0"/>
              <a:t> { union Data d; </a:t>
            </a:r>
          </a:p>
          <a:p>
            <a:r>
              <a:rPr lang="en-US" sz="3200" dirty="0" err="1" smtClean="0"/>
              <a:t>printf</a:t>
            </a:r>
            <a:r>
              <a:rPr lang="en-US" sz="3200" dirty="0" smtClean="0"/>
              <a:t>( "Memory size occupied by data : %d\n", </a:t>
            </a:r>
            <a:r>
              <a:rPr lang="en-US" sz="3200" dirty="0" err="1" smtClean="0"/>
              <a:t>sizeof</a:t>
            </a:r>
            <a:r>
              <a:rPr lang="en-US" sz="3200" dirty="0" smtClean="0"/>
              <a:t>(d));}</a:t>
            </a:r>
          </a:p>
          <a:p>
            <a:endParaRPr lang="en-US" sz="3200" dirty="0" smtClean="0"/>
          </a:p>
          <a:p>
            <a:endParaRPr lang="en-US" dirty="0" smtClean="0"/>
          </a:p>
          <a:p>
            <a:endParaRPr lang="en-US" dirty="0" smtClean="0"/>
          </a:p>
          <a:p>
            <a:r>
              <a:rPr lang="en-US" dirty="0" smtClean="0"/>
              <a:t>Memory size occupied by data : 20</a:t>
            </a:r>
            <a:endParaRPr lang="en-US" dirty="0"/>
          </a:p>
        </p:txBody>
      </p:sp>
    </p:spTree>
    <p:extLst>
      <p:ext uri="{BB962C8B-B14F-4D97-AF65-F5344CB8AC3E}">
        <p14:creationId xmlns:p14="http://schemas.microsoft.com/office/powerpoint/2010/main" val="34446342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handling</a:t>
            </a:r>
            <a:br>
              <a:rPr lang="en-US" dirty="0" smtClean="0"/>
            </a:br>
            <a:endParaRPr lang="en-US" dirty="0"/>
          </a:p>
        </p:txBody>
      </p:sp>
      <p:sp>
        <p:nvSpPr>
          <p:cNvPr id="3" name="TextBox 2"/>
          <p:cNvSpPr txBox="1"/>
          <p:nvPr/>
        </p:nvSpPr>
        <p:spPr>
          <a:xfrm>
            <a:off x="457200" y="1524000"/>
            <a:ext cx="7848600" cy="4524315"/>
          </a:xfrm>
          <a:prstGeom prst="rect">
            <a:avLst/>
          </a:prstGeom>
          <a:noFill/>
        </p:spPr>
        <p:txBody>
          <a:bodyPr wrap="square" rtlCol="0">
            <a:spAutoFit/>
          </a:bodyPr>
          <a:lstStyle/>
          <a:p>
            <a:pPr algn="just"/>
            <a:r>
              <a:rPr lang="en-US" altLang="en-US" i="1" dirty="0"/>
              <a:t>Files</a:t>
            </a:r>
            <a:r>
              <a:rPr lang="en-US" altLang="en-US" dirty="0"/>
              <a:t> are used to store data in a </a:t>
            </a:r>
            <a:r>
              <a:rPr lang="en-US" altLang="en-US" dirty="0" smtClean="0"/>
              <a:t>manner </a:t>
            </a:r>
            <a:r>
              <a:rPr lang="en-US" altLang="en-US" dirty="0"/>
              <a:t>that can later be retrieved and displayed especially in large volumes</a:t>
            </a:r>
            <a:r>
              <a:rPr lang="en-US" altLang="en-US" dirty="0" smtClean="0"/>
              <a:t>. It is used to</a:t>
            </a:r>
            <a:r>
              <a:rPr lang="en-GB" altLang="en-US" dirty="0" smtClean="0"/>
              <a:t> store </a:t>
            </a:r>
            <a:r>
              <a:rPr lang="en-GB" altLang="en-US" dirty="0"/>
              <a:t>the information permanently and to access information whenever necessary. </a:t>
            </a:r>
          </a:p>
          <a:p>
            <a:pPr algn="just" eaLnBrk="1" hangingPunct="1"/>
            <a:r>
              <a:rPr lang="en-GB" altLang="en-US" dirty="0"/>
              <a:t>Files are stored in the Secondary Storage Devices like Floppy Disks, Hard Disks</a:t>
            </a:r>
            <a:r>
              <a:rPr lang="en-GB" altLang="en-US" dirty="0" smtClean="0"/>
              <a:t>.</a:t>
            </a:r>
          </a:p>
          <a:p>
            <a:pPr algn="just" eaLnBrk="1" hangingPunct="1"/>
            <a:endParaRPr lang="en-GB" altLang="en-US" dirty="0"/>
          </a:p>
          <a:p>
            <a:pPr algn="just" eaLnBrk="1" hangingPunct="1"/>
            <a:r>
              <a:rPr lang="en-GB" altLang="en-US" dirty="0" smtClean="0"/>
              <a:t>Types of files</a:t>
            </a:r>
          </a:p>
          <a:p>
            <a:pPr algn="just" eaLnBrk="1" hangingPunct="1"/>
            <a:r>
              <a:rPr lang="en-GB" altLang="en-US" dirty="0" smtClean="0"/>
              <a:t>1) T</a:t>
            </a:r>
            <a:r>
              <a:rPr lang="en-GB" altLang="en-US" b="1" dirty="0" smtClean="0"/>
              <a:t>ext Files  </a:t>
            </a:r>
            <a:r>
              <a:rPr lang="en-GB" altLang="en-US" dirty="0" smtClean="0"/>
              <a:t>(</a:t>
            </a:r>
            <a:r>
              <a:rPr lang="en-US" dirty="0"/>
              <a:t>Stream-oriented data </a:t>
            </a:r>
            <a:r>
              <a:rPr lang="en-US" dirty="0" smtClean="0"/>
              <a:t>files) </a:t>
            </a:r>
            <a:r>
              <a:rPr lang="en-GB" altLang="en-US" dirty="0" smtClean="0"/>
              <a:t>- </a:t>
            </a:r>
            <a:r>
              <a:rPr lang="en-US" dirty="0"/>
              <a:t>The data is stored in the same manner as it appears on the screen.</a:t>
            </a:r>
            <a:r>
              <a:rPr lang="en-GB" altLang="en-US" dirty="0" smtClean="0"/>
              <a:t> </a:t>
            </a:r>
            <a:r>
              <a:rPr lang="en-US" dirty="0"/>
              <a:t>Text files are the normal </a:t>
            </a:r>
            <a:r>
              <a:rPr lang="en-US" b="1" dirty="0"/>
              <a:t>.txt</a:t>
            </a:r>
            <a:r>
              <a:rPr lang="en-US" dirty="0"/>
              <a:t> </a:t>
            </a:r>
            <a:r>
              <a:rPr lang="en-US" dirty="0" smtClean="0"/>
              <a:t>files. </a:t>
            </a:r>
            <a:r>
              <a:rPr lang="en-US" altLang="en-US" dirty="0" smtClean="0"/>
              <a:t>Stores </a:t>
            </a:r>
            <a:r>
              <a:rPr lang="en-US" altLang="en-US" dirty="0"/>
              <a:t>textual information like alphabets, numbers, special symbols .etc.,</a:t>
            </a:r>
          </a:p>
          <a:p>
            <a:pPr algn="ctr" eaLnBrk="1" hangingPunct="1">
              <a:buFontTx/>
              <a:buNone/>
            </a:pPr>
            <a:r>
              <a:rPr lang="en-US" altLang="en-US" dirty="0"/>
              <a:t>   Ex: A-Z, a-z, 1,2,3…etc., : , ; , ” , ’ , ? etc</a:t>
            </a:r>
            <a:r>
              <a:rPr lang="en-US" altLang="en-US" dirty="0" smtClean="0"/>
              <a:t>.</a:t>
            </a:r>
          </a:p>
          <a:p>
            <a:pPr algn="ctr" eaLnBrk="1" hangingPunct="1">
              <a:buFontTx/>
              <a:buNone/>
            </a:pPr>
            <a:endParaRPr lang="en-US" altLang="en-US" dirty="0" smtClean="0"/>
          </a:p>
          <a:p>
            <a:pPr marL="514350" indent="-514350" algn="just" eaLnBrk="1" fontAlgn="auto" hangingPunct="1">
              <a:spcAft>
                <a:spcPts val="0"/>
              </a:spcAft>
              <a:defRPr/>
            </a:pPr>
            <a:r>
              <a:rPr lang="en-US" altLang="en-US" dirty="0" smtClean="0"/>
              <a:t>2) </a:t>
            </a:r>
            <a:r>
              <a:rPr lang="en-US" altLang="en-US" b="1" dirty="0" smtClean="0"/>
              <a:t>Binary Files </a:t>
            </a:r>
            <a:r>
              <a:rPr lang="en-US" altLang="en-US" dirty="0" smtClean="0"/>
              <a:t>(</a:t>
            </a:r>
            <a:r>
              <a:rPr lang="en-US" dirty="0"/>
              <a:t>System-oriented data </a:t>
            </a:r>
            <a:r>
              <a:rPr lang="en-US" dirty="0" smtClean="0"/>
              <a:t>files)</a:t>
            </a:r>
            <a:r>
              <a:rPr lang="en-US" altLang="en-US" dirty="0" smtClean="0"/>
              <a:t>-  </a:t>
            </a:r>
            <a:r>
              <a:rPr lang="en-US" dirty="0"/>
              <a:t>Any files which store the data in  the form of bytes is a binary file</a:t>
            </a:r>
            <a:r>
              <a:rPr lang="en-US" dirty="0" smtClean="0"/>
              <a:t>. </a:t>
            </a:r>
            <a:r>
              <a:rPr lang="en-US" dirty="0"/>
              <a:t>closely associated with the OS and data stored in memory without converting into text format.</a:t>
            </a:r>
            <a:endParaRPr lang="en-GB" altLang="en-US" dirty="0"/>
          </a:p>
          <a:p>
            <a:endParaRPr lang="en-US" dirty="0"/>
          </a:p>
        </p:txBody>
      </p:sp>
    </p:spTree>
    <p:extLst>
      <p:ext uri="{BB962C8B-B14F-4D97-AF65-F5344CB8AC3E}">
        <p14:creationId xmlns:p14="http://schemas.microsoft.com/office/powerpoint/2010/main" val="33037984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0"/>
            <a:ext cx="9144000" cy="5355312"/>
          </a:xfrm>
          <a:prstGeom prst="rect">
            <a:avLst/>
          </a:prstGeom>
          <a:noFill/>
        </p:spPr>
        <p:txBody>
          <a:bodyPr wrap="square" rtlCol="0">
            <a:spAutoFit/>
          </a:bodyPr>
          <a:lstStyle/>
          <a:p>
            <a:r>
              <a:rPr lang="en-US" sz="3600" dirty="0">
                <a:latin typeface="+mj-lt"/>
              </a:rPr>
              <a:t>File handling in C enables us to create, update, read, and delete the files stored on the local file system through our C program. The following operations can be performed on a file.</a:t>
            </a:r>
          </a:p>
          <a:p>
            <a:pPr marL="571500" indent="-571500">
              <a:buFont typeface="Arial" panose="020B0604020202020204" pitchFamily="34" charset="0"/>
              <a:buChar char="•"/>
            </a:pPr>
            <a:r>
              <a:rPr lang="en-US" sz="3600" dirty="0">
                <a:latin typeface="+mj-lt"/>
              </a:rPr>
              <a:t>Creation of the new file</a:t>
            </a:r>
          </a:p>
          <a:p>
            <a:pPr marL="571500" indent="-571500">
              <a:buFont typeface="Arial" panose="020B0604020202020204" pitchFamily="34" charset="0"/>
              <a:buChar char="•"/>
            </a:pPr>
            <a:r>
              <a:rPr lang="en-US" sz="3600" dirty="0">
                <a:latin typeface="+mj-lt"/>
              </a:rPr>
              <a:t>Opening an existing file</a:t>
            </a:r>
          </a:p>
          <a:p>
            <a:pPr marL="571500" indent="-571500">
              <a:buFont typeface="Arial" panose="020B0604020202020204" pitchFamily="34" charset="0"/>
              <a:buChar char="•"/>
            </a:pPr>
            <a:r>
              <a:rPr lang="en-US" sz="3600" dirty="0">
                <a:latin typeface="+mj-lt"/>
              </a:rPr>
              <a:t>Reading from the file</a:t>
            </a:r>
          </a:p>
          <a:p>
            <a:pPr marL="571500" indent="-571500">
              <a:buFont typeface="Arial" panose="020B0604020202020204" pitchFamily="34" charset="0"/>
              <a:buChar char="•"/>
            </a:pPr>
            <a:r>
              <a:rPr lang="en-US" sz="3600" dirty="0">
                <a:latin typeface="+mj-lt"/>
              </a:rPr>
              <a:t>Writing to the file</a:t>
            </a:r>
          </a:p>
          <a:p>
            <a:pPr marL="571500" indent="-571500">
              <a:buFont typeface="Arial" panose="020B0604020202020204" pitchFamily="34" charset="0"/>
              <a:buChar char="•"/>
            </a:pPr>
            <a:r>
              <a:rPr lang="en-US" sz="3600" dirty="0">
                <a:latin typeface="+mj-lt"/>
              </a:rPr>
              <a:t>Deleting the file</a:t>
            </a:r>
          </a:p>
          <a:p>
            <a:endParaRPr lang="en-US" dirty="0"/>
          </a:p>
        </p:txBody>
      </p:sp>
    </p:spTree>
    <p:extLst>
      <p:ext uri="{BB962C8B-B14F-4D97-AF65-F5344CB8AC3E}">
        <p14:creationId xmlns:p14="http://schemas.microsoft.com/office/powerpoint/2010/main" val="12299784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685800"/>
            <a:ext cx="7772400" cy="5355312"/>
          </a:xfrm>
          <a:prstGeom prst="rect">
            <a:avLst/>
          </a:prstGeom>
          <a:noFill/>
        </p:spPr>
        <p:txBody>
          <a:bodyPr wrap="square" rtlCol="0">
            <a:spAutoFit/>
          </a:bodyPr>
          <a:lstStyle/>
          <a:p>
            <a:r>
              <a:rPr lang="en-US" b="1" dirty="0"/>
              <a:t>Write to a text file</a:t>
            </a:r>
            <a:br>
              <a:rPr lang="en-US" b="1" dirty="0"/>
            </a:br>
            <a:r>
              <a:rPr lang="en-US" dirty="0"/>
              <a:t/>
            </a:r>
            <a:br>
              <a:rPr lang="en-US" dirty="0"/>
            </a:br>
            <a:r>
              <a:rPr lang="en-US" dirty="0"/>
              <a:t>#include &lt;</a:t>
            </a:r>
            <a:r>
              <a:rPr lang="en-US" dirty="0" err="1"/>
              <a:t>stdio.h</a:t>
            </a:r>
            <a:r>
              <a:rPr lang="en-US" dirty="0"/>
              <a:t>&gt;</a:t>
            </a:r>
            <a:br>
              <a:rPr lang="en-US" dirty="0"/>
            </a:br>
            <a:r>
              <a:rPr lang="en-US" dirty="0"/>
              <a:t>#include &lt;</a:t>
            </a:r>
            <a:r>
              <a:rPr lang="en-US" dirty="0" err="1"/>
              <a:t>stdlib.h</a:t>
            </a:r>
            <a:r>
              <a:rPr lang="en-US" dirty="0"/>
              <a:t>&gt;</a:t>
            </a:r>
            <a:br>
              <a:rPr lang="en-US" dirty="0"/>
            </a:br>
            <a:r>
              <a:rPr lang="en-US" dirty="0" err="1"/>
              <a:t>int</a:t>
            </a:r>
            <a:r>
              <a:rPr lang="en-US" dirty="0"/>
              <a:t> main()</a:t>
            </a:r>
            <a:br>
              <a:rPr lang="en-US" dirty="0"/>
            </a:br>
            <a:r>
              <a:rPr lang="en-US" dirty="0"/>
              <a:t>{   </a:t>
            </a:r>
            <a:r>
              <a:rPr lang="en-US" dirty="0" err="1"/>
              <a:t>int</a:t>
            </a:r>
            <a:r>
              <a:rPr lang="en-US" dirty="0"/>
              <a:t> </a:t>
            </a:r>
            <a:r>
              <a:rPr lang="en-US" dirty="0" err="1"/>
              <a:t>num</a:t>
            </a:r>
            <a:r>
              <a:rPr lang="en-US" dirty="0"/>
              <a:t>;  </a:t>
            </a:r>
            <a:br>
              <a:rPr lang="en-US" dirty="0"/>
            </a:br>
            <a:r>
              <a:rPr lang="en-US" dirty="0"/>
              <a:t> FILE *</a:t>
            </a:r>
            <a:r>
              <a:rPr lang="en-US" dirty="0" err="1"/>
              <a:t>fptr</a:t>
            </a:r>
            <a:r>
              <a:rPr lang="en-US" dirty="0"/>
              <a:t>;    </a:t>
            </a:r>
            <a:br>
              <a:rPr lang="en-US" dirty="0"/>
            </a:br>
            <a:r>
              <a:rPr lang="en-US" dirty="0" err="1"/>
              <a:t>fptr</a:t>
            </a:r>
            <a:r>
              <a:rPr lang="en-US" dirty="0"/>
              <a:t> = </a:t>
            </a:r>
            <a:r>
              <a:rPr lang="en-US" dirty="0" err="1"/>
              <a:t>fopen</a:t>
            </a:r>
            <a:r>
              <a:rPr lang="en-US" dirty="0"/>
              <a:t>("C:\\first.txt","w");  </a:t>
            </a:r>
            <a:br>
              <a:rPr lang="en-US" dirty="0"/>
            </a:br>
            <a:r>
              <a:rPr lang="en-US" dirty="0"/>
              <a:t> if(</a:t>
            </a:r>
            <a:r>
              <a:rPr lang="en-US" dirty="0" err="1"/>
              <a:t>fptr</a:t>
            </a:r>
            <a:r>
              <a:rPr lang="en-US" dirty="0"/>
              <a:t> == NULL)   </a:t>
            </a:r>
            <a:br>
              <a:rPr lang="en-US" dirty="0"/>
            </a:br>
            <a:r>
              <a:rPr lang="en-US" dirty="0"/>
              <a:t>{      </a:t>
            </a:r>
            <a:r>
              <a:rPr lang="en-US" dirty="0" smtClean="0"/>
              <a:t>                       </a:t>
            </a:r>
            <a:r>
              <a:rPr lang="en-US" dirty="0" err="1" smtClean="0"/>
              <a:t>printf</a:t>
            </a:r>
            <a:r>
              <a:rPr lang="en-US" dirty="0"/>
              <a:t>("Error!");         </a:t>
            </a:r>
            <a:br>
              <a:rPr lang="en-US" dirty="0"/>
            </a:br>
            <a:r>
              <a:rPr lang="en-US" dirty="0" smtClean="0"/>
              <a:t>                             exit(1</a:t>
            </a:r>
            <a:r>
              <a:rPr lang="en-US" dirty="0"/>
              <a:t>);                }  </a:t>
            </a:r>
            <a:br>
              <a:rPr lang="en-US" dirty="0"/>
            </a:br>
            <a:r>
              <a:rPr lang="en-US" dirty="0"/>
              <a:t> </a:t>
            </a:r>
            <a:r>
              <a:rPr lang="en-US" dirty="0" err="1"/>
              <a:t>printf</a:t>
            </a:r>
            <a:r>
              <a:rPr lang="en-US" dirty="0"/>
              <a:t>("Enter </a:t>
            </a:r>
            <a:r>
              <a:rPr lang="en-US" dirty="0" err="1"/>
              <a:t>num</a:t>
            </a:r>
            <a:r>
              <a:rPr lang="en-US" dirty="0"/>
              <a:t>: ");  </a:t>
            </a:r>
            <a:br>
              <a:rPr lang="en-US" dirty="0"/>
            </a:br>
            <a:r>
              <a:rPr lang="en-US" dirty="0"/>
              <a:t> </a:t>
            </a:r>
            <a:r>
              <a:rPr lang="en-US" dirty="0" err="1"/>
              <a:t>scanf</a:t>
            </a:r>
            <a:r>
              <a:rPr lang="en-US" dirty="0"/>
              <a:t>("%d",&amp;</a:t>
            </a:r>
            <a:r>
              <a:rPr lang="en-US" dirty="0" err="1"/>
              <a:t>num</a:t>
            </a:r>
            <a:r>
              <a:rPr lang="en-US" dirty="0"/>
              <a:t>);  </a:t>
            </a:r>
            <a:endParaRPr lang="en-US" dirty="0" smtClean="0"/>
          </a:p>
          <a:p>
            <a:r>
              <a:rPr lang="en-US" dirty="0"/>
              <a:t/>
            </a:r>
            <a:br>
              <a:rPr lang="en-US" dirty="0"/>
            </a:br>
            <a:r>
              <a:rPr lang="en-US" dirty="0"/>
              <a:t> </a:t>
            </a:r>
            <a:r>
              <a:rPr lang="en-US" dirty="0" err="1"/>
              <a:t>fprintf</a:t>
            </a:r>
            <a:r>
              <a:rPr lang="en-US" dirty="0"/>
              <a:t>(</a:t>
            </a:r>
            <a:r>
              <a:rPr lang="en-US" dirty="0" err="1"/>
              <a:t>fptr</a:t>
            </a:r>
            <a:r>
              <a:rPr lang="en-US" dirty="0"/>
              <a:t>,"%d",</a:t>
            </a:r>
            <a:r>
              <a:rPr lang="en-US" dirty="0" err="1"/>
              <a:t>num</a:t>
            </a:r>
            <a:r>
              <a:rPr lang="en-US" dirty="0"/>
              <a:t>);    //</a:t>
            </a:r>
            <a:r>
              <a:rPr lang="en-US" dirty="0">
                <a:latin typeface="inter-regular"/>
              </a:rPr>
              <a:t>write data into the </a:t>
            </a:r>
            <a:r>
              <a:rPr lang="en-US" dirty="0" smtClean="0">
                <a:latin typeface="inter-regular"/>
              </a:rPr>
              <a:t>file</a:t>
            </a:r>
          </a:p>
          <a:p>
            <a:r>
              <a:rPr lang="en-US" dirty="0">
                <a:solidFill>
                  <a:srgbClr val="333333"/>
                </a:solidFill>
                <a:latin typeface="inter-regular"/>
              </a:rPr>
              <a:t/>
            </a:r>
            <a:br>
              <a:rPr lang="en-US" dirty="0">
                <a:solidFill>
                  <a:srgbClr val="333333"/>
                </a:solidFill>
                <a:latin typeface="inter-regular"/>
              </a:rPr>
            </a:br>
            <a:r>
              <a:rPr lang="en-US" dirty="0" err="1"/>
              <a:t>fclose</a:t>
            </a:r>
            <a:r>
              <a:rPr lang="en-US" dirty="0"/>
              <a:t>(</a:t>
            </a:r>
            <a:r>
              <a:rPr lang="en-US" dirty="0" err="1"/>
              <a:t>fptr</a:t>
            </a:r>
            <a:r>
              <a:rPr lang="en-US" dirty="0"/>
              <a:t>);  </a:t>
            </a:r>
            <a:endParaRPr lang="en-US" dirty="0" smtClean="0"/>
          </a:p>
          <a:p>
            <a:r>
              <a:rPr lang="en-US" dirty="0"/>
              <a:t/>
            </a:r>
            <a:br>
              <a:rPr lang="en-US" dirty="0"/>
            </a:br>
            <a:r>
              <a:rPr lang="en-US" dirty="0"/>
              <a:t> return 0;}</a:t>
            </a:r>
          </a:p>
        </p:txBody>
      </p:sp>
    </p:spTree>
    <p:extLst>
      <p:ext uri="{BB962C8B-B14F-4D97-AF65-F5344CB8AC3E}">
        <p14:creationId xmlns:p14="http://schemas.microsoft.com/office/powerpoint/2010/main" val="282899461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609600"/>
            <a:ext cx="7162800" cy="3693319"/>
          </a:xfrm>
          <a:prstGeom prst="rect">
            <a:avLst/>
          </a:prstGeom>
          <a:noFill/>
        </p:spPr>
        <p:txBody>
          <a:bodyPr wrap="square" rtlCol="0">
            <a:spAutoFit/>
          </a:bodyPr>
          <a:lstStyle/>
          <a:p>
            <a:r>
              <a:rPr lang="en-US" dirty="0"/>
              <a:t>#include &lt;</a:t>
            </a:r>
            <a:r>
              <a:rPr lang="en-US" dirty="0" err="1"/>
              <a:t>stdio.h</a:t>
            </a:r>
            <a:r>
              <a:rPr lang="en-US" dirty="0"/>
              <a:t>&gt;</a:t>
            </a:r>
            <a:br>
              <a:rPr lang="en-US" dirty="0"/>
            </a:br>
            <a:r>
              <a:rPr lang="en-US" dirty="0"/>
              <a:t>#include &lt;</a:t>
            </a:r>
            <a:r>
              <a:rPr lang="en-US" dirty="0" err="1"/>
              <a:t>stdlib.h</a:t>
            </a:r>
            <a:r>
              <a:rPr lang="en-US" dirty="0"/>
              <a:t>&gt;</a:t>
            </a:r>
            <a:br>
              <a:rPr lang="en-US" dirty="0"/>
            </a:br>
            <a:r>
              <a:rPr lang="en-US" dirty="0" err="1"/>
              <a:t>int</a:t>
            </a:r>
            <a:r>
              <a:rPr lang="en-US" dirty="0"/>
              <a:t> main()</a:t>
            </a:r>
            <a:br>
              <a:rPr lang="en-US" dirty="0"/>
            </a:br>
            <a:r>
              <a:rPr lang="en-US" dirty="0"/>
              <a:t>{   </a:t>
            </a:r>
            <a:r>
              <a:rPr lang="en-US" dirty="0" err="1"/>
              <a:t>int</a:t>
            </a:r>
            <a:r>
              <a:rPr lang="en-US" dirty="0"/>
              <a:t> </a:t>
            </a:r>
            <a:r>
              <a:rPr lang="en-US" dirty="0" err="1"/>
              <a:t>num</a:t>
            </a:r>
            <a:r>
              <a:rPr lang="en-US" dirty="0"/>
              <a:t>;   </a:t>
            </a:r>
            <a:br>
              <a:rPr lang="en-US" dirty="0"/>
            </a:br>
            <a:r>
              <a:rPr lang="en-US" dirty="0"/>
              <a:t>FILE *</a:t>
            </a:r>
            <a:r>
              <a:rPr lang="en-US" dirty="0" err="1"/>
              <a:t>fptr</a:t>
            </a:r>
            <a:r>
              <a:rPr lang="en-US" dirty="0"/>
              <a:t>;  </a:t>
            </a:r>
            <a:br>
              <a:rPr lang="en-US" dirty="0"/>
            </a:br>
            <a:r>
              <a:rPr lang="en-US" dirty="0"/>
              <a:t> if ((</a:t>
            </a:r>
            <a:r>
              <a:rPr lang="en-US" dirty="0" err="1"/>
              <a:t>fptr</a:t>
            </a:r>
            <a:r>
              <a:rPr lang="en-US" dirty="0"/>
              <a:t> = </a:t>
            </a:r>
            <a:r>
              <a:rPr lang="en-US" dirty="0" err="1"/>
              <a:t>fopen</a:t>
            </a:r>
            <a:r>
              <a:rPr lang="en-US" dirty="0"/>
              <a:t>("C:\\first.txt","r")) == NULL)</a:t>
            </a:r>
            <a:br>
              <a:rPr lang="en-US" dirty="0"/>
            </a:br>
            <a:r>
              <a:rPr lang="en-US" dirty="0"/>
              <a:t>{       </a:t>
            </a:r>
            <a:r>
              <a:rPr lang="en-US" dirty="0" err="1"/>
              <a:t>printf</a:t>
            </a:r>
            <a:r>
              <a:rPr lang="en-US" dirty="0"/>
              <a:t>("Error! opening file");       </a:t>
            </a:r>
            <a:br>
              <a:rPr lang="en-US" dirty="0"/>
            </a:br>
            <a:r>
              <a:rPr lang="en-US" dirty="0"/>
              <a:t>       exit(1); </a:t>
            </a:r>
            <a:br>
              <a:rPr lang="en-US" dirty="0"/>
            </a:br>
            <a:r>
              <a:rPr lang="en-US" dirty="0"/>
              <a:t> }  </a:t>
            </a:r>
            <a:br>
              <a:rPr lang="en-US" dirty="0"/>
            </a:br>
            <a:r>
              <a:rPr lang="en-US" dirty="0"/>
              <a:t> </a:t>
            </a:r>
            <a:r>
              <a:rPr lang="en-US" dirty="0" err="1"/>
              <a:t>fscanf</a:t>
            </a:r>
            <a:r>
              <a:rPr lang="en-US" dirty="0"/>
              <a:t>(</a:t>
            </a:r>
            <a:r>
              <a:rPr lang="en-US" dirty="0" err="1"/>
              <a:t>fptr</a:t>
            </a:r>
            <a:r>
              <a:rPr lang="en-US" dirty="0"/>
              <a:t>,"%d", &amp;</a:t>
            </a:r>
            <a:r>
              <a:rPr lang="en-US" dirty="0" err="1"/>
              <a:t>num</a:t>
            </a:r>
            <a:r>
              <a:rPr lang="en-US" dirty="0"/>
              <a:t>);     // </a:t>
            </a:r>
            <a:r>
              <a:rPr lang="en-US" dirty="0">
                <a:latin typeface="inter-regular"/>
              </a:rPr>
              <a:t>reads data from the file</a:t>
            </a:r>
            <a:r>
              <a:rPr lang="en-US" dirty="0">
                <a:solidFill>
                  <a:srgbClr val="333333"/>
                </a:solidFill>
                <a:latin typeface="inter-regular"/>
              </a:rPr>
              <a:t/>
            </a:r>
            <a:br>
              <a:rPr lang="en-US" dirty="0">
                <a:solidFill>
                  <a:srgbClr val="333333"/>
                </a:solidFill>
                <a:latin typeface="inter-regular"/>
              </a:rPr>
            </a:br>
            <a:r>
              <a:rPr lang="en-US" dirty="0"/>
              <a:t> </a:t>
            </a:r>
            <a:r>
              <a:rPr lang="en-US" dirty="0" err="1"/>
              <a:t>printf</a:t>
            </a:r>
            <a:r>
              <a:rPr lang="en-US" dirty="0"/>
              <a:t>("Value of n=%d", </a:t>
            </a:r>
            <a:r>
              <a:rPr lang="en-US" dirty="0" err="1"/>
              <a:t>num</a:t>
            </a:r>
            <a:r>
              <a:rPr lang="en-US" dirty="0"/>
              <a:t>);  </a:t>
            </a:r>
            <a:br>
              <a:rPr lang="en-US" dirty="0"/>
            </a:br>
            <a:r>
              <a:rPr lang="en-US" dirty="0"/>
              <a:t> </a:t>
            </a:r>
            <a:r>
              <a:rPr lang="en-US" dirty="0" err="1"/>
              <a:t>fclose</a:t>
            </a:r>
            <a:r>
              <a:rPr lang="en-US" dirty="0"/>
              <a:t>(</a:t>
            </a:r>
            <a:r>
              <a:rPr lang="en-US" dirty="0" err="1"/>
              <a:t>fptr</a:t>
            </a:r>
            <a:r>
              <a:rPr lang="en-US" dirty="0"/>
              <a:t>);     </a:t>
            </a:r>
            <a:br>
              <a:rPr lang="en-US" dirty="0"/>
            </a:br>
            <a:r>
              <a:rPr lang="en-US" dirty="0"/>
              <a:t> return 0;}</a:t>
            </a:r>
          </a:p>
        </p:txBody>
      </p:sp>
    </p:spTree>
    <p:extLst>
      <p:ext uri="{BB962C8B-B14F-4D97-AF65-F5344CB8AC3E}">
        <p14:creationId xmlns:p14="http://schemas.microsoft.com/office/powerpoint/2010/main" val="35110047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76800" cy="715962"/>
          </a:xfrm>
        </p:spPr>
        <p:txBody>
          <a:bodyPr/>
          <a:lstStyle/>
          <a:p>
            <a:r>
              <a:rPr lang="en-US" dirty="0" smtClean="0"/>
              <a:t/>
            </a:r>
            <a:br>
              <a:rPr lang="en-US" dirty="0" smtClean="0"/>
            </a:br>
            <a:r>
              <a:rPr lang="en-US" dirty="0" err="1" smtClean="0"/>
              <a:t>fopen</a:t>
            </a:r>
            <a:r>
              <a:rPr lang="en-US" dirty="0" smtClean="0"/>
              <a:t>() modes</a:t>
            </a:r>
            <a:r>
              <a:rPr lang="en-US" dirty="0"/>
              <a:t/>
            </a:r>
            <a:br>
              <a:rPr 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0080427"/>
              </p:ext>
            </p:extLst>
          </p:nvPr>
        </p:nvGraphicFramePr>
        <p:xfrm>
          <a:off x="0" y="750598"/>
          <a:ext cx="8659091" cy="6222879"/>
        </p:xfrm>
        <a:graphic>
          <a:graphicData uri="http://schemas.openxmlformats.org/drawingml/2006/table">
            <a:tbl>
              <a:tblPr/>
              <a:tblGrid>
                <a:gridCol w="1096716">
                  <a:extLst>
                    <a:ext uri="{9D8B030D-6E8A-4147-A177-3AD203B41FA5}">
                      <a16:colId xmlns:a16="http://schemas.microsoft.com/office/drawing/2014/main" val="1850032095"/>
                    </a:ext>
                  </a:extLst>
                </a:gridCol>
                <a:gridCol w="7562375">
                  <a:extLst>
                    <a:ext uri="{9D8B030D-6E8A-4147-A177-3AD203B41FA5}">
                      <a16:colId xmlns:a16="http://schemas.microsoft.com/office/drawing/2014/main" val="2479509105"/>
                    </a:ext>
                  </a:extLst>
                </a:gridCol>
              </a:tblGrid>
              <a:tr h="270207">
                <a:tc>
                  <a:txBody>
                    <a:bodyPr/>
                    <a:lstStyle/>
                    <a:p>
                      <a:pPr algn="l"/>
                      <a:r>
                        <a:rPr lang="en-US" sz="1300" b="0">
                          <a:solidFill>
                            <a:srgbClr val="FFFFFF"/>
                          </a:solidFill>
                          <a:effectLst/>
                        </a:rPr>
                        <a:t>Mode</a:t>
                      </a:r>
                    </a:p>
                  </a:txBody>
                  <a:tcPr marL="67552" marR="67552" marT="33776" marB="33776" anchor="ctr">
                    <a:lnL w="12700" cap="flat" cmpd="sng" algn="ctr">
                      <a:solidFill>
                        <a:srgbClr val="253545"/>
                      </a:solidFill>
                      <a:prstDash val="solid"/>
                      <a:round/>
                      <a:headEnd type="none" w="med" len="med"/>
                      <a:tailEnd type="none" w="med" len="med"/>
                    </a:lnL>
                    <a:lnR w="12700" cap="flat" cmpd="sng" algn="ctr">
                      <a:solidFill>
                        <a:srgbClr val="253545"/>
                      </a:solidFill>
                      <a:prstDash val="solid"/>
                      <a:round/>
                      <a:headEnd type="none" w="med" len="med"/>
                      <a:tailEnd type="none" w="med" len="med"/>
                    </a:lnR>
                    <a:lnT w="12700" cap="flat" cmpd="sng" algn="ctr">
                      <a:solidFill>
                        <a:srgbClr val="253545"/>
                      </a:solidFill>
                      <a:prstDash val="solid"/>
                      <a:round/>
                      <a:headEnd type="none" w="med" len="med"/>
                      <a:tailEnd type="none" w="med" len="med"/>
                    </a:lnT>
                    <a:lnB w="12700" cap="flat" cmpd="sng" algn="ctr">
                      <a:solidFill>
                        <a:srgbClr val="F09EC7"/>
                      </a:solidFill>
                      <a:prstDash val="solid"/>
                      <a:round/>
                      <a:headEnd type="none" w="med" len="med"/>
                      <a:tailEnd type="none" w="med" len="med"/>
                    </a:lnB>
                    <a:solidFill>
                      <a:srgbClr val="2C3E50"/>
                    </a:solidFill>
                  </a:tcPr>
                </a:tc>
                <a:tc>
                  <a:txBody>
                    <a:bodyPr/>
                    <a:lstStyle/>
                    <a:p>
                      <a:pPr algn="l"/>
                      <a:r>
                        <a:rPr lang="en-US" sz="1300" b="0" dirty="0">
                          <a:solidFill>
                            <a:srgbClr val="FFFFFF"/>
                          </a:solidFill>
                          <a:effectLst/>
                        </a:rPr>
                        <a:t>Description</a:t>
                      </a:r>
                    </a:p>
                  </a:txBody>
                  <a:tcPr marL="67552" marR="67552" marT="33776" marB="33776" anchor="ctr">
                    <a:lnL w="12700" cap="flat" cmpd="sng" algn="ctr">
                      <a:solidFill>
                        <a:srgbClr val="253545"/>
                      </a:solidFill>
                      <a:prstDash val="solid"/>
                      <a:round/>
                      <a:headEnd type="none" w="med" len="med"/>
                      <a:tailEnd type="none" w="med" len="med"/>
                    </a:lnL>
                    <a:lnR w="12700" cap="flat" cmpd="sng" algn="ctr">
                      <a:solidFill>
                        <a:srgbClr val="253545"/>
                      </a:solidFill>
                      <a:prstDash val="solid"/>
                      <a:round/>
                      <a:headEnd type="none" w="med" len="med"/>
                      <a:tailEnd type="none" w="med" len="med"/>
                    </a:lnR>
                    <a:lnT w="12700" cap="flat" cmpd="sng" algn="ctr">
                      <a:solidFill>
                        <a:srgbClr val="253545"/>
                      </a:solidFill>
                      <a:prstDash val="solid"/>
                      <a:round/>
                      <a:headEnd type="none" w="med" len="med"/>
                      <a:tailEnd type="none" w="med" len="med"/>
                    </a:lnT>
                    <a:lnB w="12700" cap="flat" cmpd="sng" algn="ctr">
                      <a:solidFill>
                        <a:srgbClr val="189CC7"/>
                      </a:solidFill>
                      <a:prstDash val="solid"/>
                      <a:round/>
                      <a:headEnd type="none" w="med" len="med"/>
                      <a:tailEnd type="none" w="med" len="med"/>
                    </a:lnB>
                    <a:solidFill>
                      <a:srgbClr val="2C3E50"/>
                    </a:solidFill>
                  </a:tcPr>
                </a:tc>
                <a:extLst>
                  <a:ext uri="{0D108BD9-81ED-4DB2-BD59-A6C34878D82A}">
                    <a16:rowId xmlns:a16="http://schemas.microsoft.com/office/drawing/2014/main" val="1865718439"/>
                  </a:ext>
                </a:extLst>
              </a:tr>
              <a:tr h="270207">
                <a:tc>
                  <a:txBody>
                    <a:bodyPr/>
                    <a:lstStyle/>
                    <a:p>
                      <a:pPr fontAlgn="t"/>
                      <a:r>
                        <a:rPr lang="en-US" sz="2800">
                          <a:effectLst/>
                        </a:rPr>
                        <a:t>r</a:t>
                      </a:r>
                    </a:p>
                  </a:txBody>
                  <a:tcPr marL="67552" marR="67552" marT="33776" marB="33776">
                    <a:lnL w="12700" cap="flat" cmpd="sng" algn="ctr">
                      <a:solidFill>
                        <a:srgbClr val="F09EC7"/>
                      </a:solidFill>
                      <a:prstDash val="solid"/>
                      <a:round/>
                      <a:headEnd type="none" w="med" len="med"/>
                      <a:tailEnd type="none" w="med" len="med"/>
                    </a:lnL>
                    <a:lnR w="12700" cap="flat" cmpd="sng" algn="ctr">
                      <a:solidFill>
                        <a:srgbClr val="189CC7"/>
                      </a:solidFill>
                      <a:prstDash val="solid"/>
                      <a:round/>
                      <a:headEnd type="none" w="med" len="med"/>
                      <a:tailEnd type="none" w="med" len="med"/>
                    </a:lnR>
                    <a:lnT w="12700" cap="flat" cmpd="sng" algn="ctr">
                      <a:solidFill>
                        <a:srgbClr val="F09EC7"/>
                      </a:solidFill>
                      <a:prstDash val="solid"/>
                      <a:round/>
                      <a:headEnd type="none" w="med" len="med"/>
                      <a:tailEnd type="none" w="med" len="med"/>
                    </a:lnT>
                    <a:lnB w="12700" cap="flat" cmpd="sng" algn="ctr">
                      <a:solidFill>
                        <a:srgbClr val="7899C7"/>
                      </a:solidFill>
                      <a:prstDash val="solid"/>
                      <a:round/>
                      <a:headEnd type="none" w="med" len="med"/>
                      <a:tailEnd type="none" w="med" len="med"/>
                    </a:lnB>
                    <a:solidFill>
                      <a:srgbClr val="FFFFFF"/>
                    </a:solidFill>
                  </a:tcPr>
                </a:tc>
                <a:tc>
                  <a:txBody>
                    <a:bodyPr/>
                    <a:lstStyle/>
                    <a:p>
                      <a:pPr fontAlgn="t"/>
                      <a:r>
                        <a:rPr lang="en-US" sz="2800">
                          <a:effectLst/>
                        </a:rPr>
                        <a:t>It opens an existing text file.</a:t>
                      </a:r>
                    </a:p>
                  </a:txBody>
                  <a:tcPr marL="67552" marR="67552" marT="33776" marB="33776">
                    <a:lnL w="12700" cap="flat" cmpd="sng" algn="ctr">
                      <a:solidFill>
                        <a:srgbClr val="189CC7"/>
                      </a:solidFill>
                      <a:prstDash val="solid"/>
                      <a:round/>
                      <a:headEnd type="none" w="med" len="med"/>
                      <a:tailEnd type="none" w="med" len="med"/>
                    </a:lnL>
                    <a:lnR w="12700" cap="flat" cmpd="sng" algn="ctr">
                      <a:solidFill>
                        <a:srgbClr val="189CC7"/>
                      </a:solidFill>
                      <a:prstDash val="solid"/>
                      <a:round/>
                      <a:headEnd type="none" w="med" len="med"/>
                      <a:tailEnd type="none" w="med" len="med"/>
                    </a:lnR>
                    <a:lnT w="12700" cap="flat" cmpd="sng" algn="ctr">
                      <a:solidFill>
                        <a:srgbClr val="189CC7"/>
                      </a:solidFill>
                      <a:prstDash val="solid"/>
                      <a:round/>
                      <a:headEnd type="none" w="med" len="med"/>
                      <a:tailEnd type="none" w="med" len="med"/>
                    </a:lnT>
                    <a:lnB w="12700" cap="flat" cmpd="sng" algn="ctr">
                      <a:solidFill>
                        <a:srgbClr val="189CC7"/>
                      </a:solidFill>
                      <a:prstDash val="solid"/>
                      <a:round/>
                      <a:headEnd type="none" w="med" len="med"/>
                      <a:tailEnd type="none" w="med" len="med"/>
                    </a:lnB>
                    <a:solidFill>
                      <a:srgbClr val="FFFFFF"/>
                    </a:solidFill>
                  </a:tcPr>
                </a:tc>
                <a:extLst>
                  <a:ext uri="{0D108BD9-81ED-4DB2-BD59-A6C34878D82A}">
                    <a16:rowId xmlns:a16="http://schemas.microsoft.com/office/drawing/2014/main" val="1140603212"/>
                  </a:ext>
                </a:extLst>
              </a:tr>
              <a:tr h="675517">
                <a:tc>
                  <a:txBody>
                    <a:bodyPr/>
                    <a:lstStyle/>
                    <a:p>
                      <a:pPr fontAlgn="t"/>
                      <a:r>
                        <a:rPr lang="en-US" sz="2800">
                          <a:effectLst/>
                        </a:rPr>
                        <a:t>w</a:t>
                      </a:r>
                    </a:p>
                  </a:txBody>
                  <a:tcPr marL="67552" marR="67552" marT="33776" marB="33776">
                    <a:lnL w="12700" cap="flat" cmpd="sng" algn="ctr">
                      <a:solidFill>
                        <a:srgbClr val="7899C7"/>
                      </a:solidFill>
                      <a:prstDash val="solid"/>
                      <a:round/>
                      <a:headEnd type="none" w="med" len="med"/>
                      <a:tailEnd type="none" w="med" len="med"/>
                    </a:lnL>
                    <a:lnR w="12700" cap="flat" cmpd="sng" algn="ctr">
                      <a:solidFill>
                        <a:srgbClr val="189CC7"/>
                      </a:solidFill>
                      <a:prstDash val="solid"/>
                      <a:round/>
                      <a:headEnd type="none" w="med" len="med"/>
                      <a:tailEnd type="none" w="med" len="med"/>
                    </a:lnR>
                    <a:lnT w="12700" cap="flat" cmpd="sng" algn="ctr">
                      <a:solidFill>
                        <a:srgbClr val="7899C7"/>
                      </a:solidFill>
                      <a:prstDash val="solid"/>
                      <a:round/>
                      <a:headEnd type="none" w="med" len="med"/>
                      <a:tailEnd type="none" w="med" len="med"/>
                    </a:lnT>
                    <a:lnB w="12700" cap="flat" cmpd="sng" algn="ctr">
                      <a:solidFill>
                        <a:srgbClr val="7899C7"/>
                      </a:solidFill>
                      <a:prstDash val="solid"/>
                      <a:round/>
                      <a:headEnd type="none" w="med" len="med"/>
                      <a:tailEnd type="none" w="med" len="med"/>
                    </a:lnB>
                    <a:solidFill>
                      <a:srgbClr val="FFFFFF"/>
                    </a:solidFill>
                  </a:tcPr>
                </a:tc>
                <a:tc>
                  <a:txBody>
                    <a:bodyPr/>
                    <a:lstStyle/>
                    <a:p>
                      <a:pPr fontAlgn="t"/>
                      <a:r>
                        <a:rPr lang="en-US" sz="2800">
                          <a:effectLst/>
                        </a:rPr>
                        <a:t>It opens a text file for writing; a new file is created if the file doesn't exist.</a:t>
                      </a:r>
                    </a:p>
                  </a:txBody>
                  <a:tcPr marL="67552" marR="67552" marT="33776" marB="33776">
                    <a:lnL w="12700" cap="flat" cmpd="sng" algn="ctr">
                      <a:solidFill>
                        <a:srgbClr val="189CC7"/>
                      </a:solidFill>
                      <a:prstDash val="solid"/>
                      <a:round/>
                      <a:headEnd type="none" w="med" len="med"/>
                      <a:tailEnd type="none" w="med" len="med"/>
                    </a:lnL>
                    <a:lnR w="12700" cap="flat" cmpd="sng" algn="ctr">
                      <a:solidFill>
                        <a:srgbClr val="189CC7"/>
                      </a:solidFill>
                      <a:prstDash val="solid"/>
                      <a:round/>
                      <a:headEnd type="none" w="med" len="med"/>
                      <a:tailEnd type="none" w="med" len="med"/>
                    </a:lnR>
                    <a:lnT w="12700" cap="flat" cmpd="sng" algn="ctr">
                      <a:solidFill>
                        <a:srgbClr val="189CC7"/>
                      </a:solidFill>
                      <a:prstDash val="solid"/>
                      <a:round/>
                      <a:headEnd type="none" w="med" len="med"/>
                      <a:tailEnd type="none" w="med" len="med"/>
                    </a:lnT>
                    <a:lnB w="12700" cap="flat" cmpd="sng" algn="ctr">
                      <a:solidFill>
                        <a:srgbClr val="289FC7"/>
                      </a:solidFill>
                      <a:prstDash val="solid"/>
                      <a:round/>
                      <a:headEnd type="none" w="med" len="med"/>
                      <a:tailEnd type="none" w="med" len="med"/>
                    </a:lnB>
                    <a:solidFill>
                      <a:srgbClr val="FFFFFF"/>
                    </a:solidFill>
                  </a:tcPr>
                </a:tc>
                <a:extLst>
                  <a:ext uri="{0D108BD9-81ED-4DB2-BD59-A6C34878D82A}">
                    <a16:rowId xmlns:a16="http://schemas.microsoft.com/office/drawing/2014/main" val="248243100"/>
                  </a:ext>
                </a:extLst>
              </a:tr>
              <a:tr h="878172">
                <a:tc>
                  <a:txBody>
                    <a:bodyPr/>
                    <a:lstStyle/>
                    <a:p>
                      <a:pPr fontAlgn="t"/>
                      <a:r>
                        <a:rPr lang="en-US" sz="2800">
                          <a:effectLst/>
                        </a:rPr>
                        <a:t>a</a:t>
                      </a:r>
                    </a:p>
                  </a:txBody>
                  <a:tcPr marL="67552" marR="67552" marT="33776" marB="33776">
                    <a:lnL w="12700" cap="flat" cmpd="sng" algn="ctr">
                      <a:solidFill>
                        <a:srgbClr val="7899C7"/>
                      </a:solidFill>
                      <a:prstDash val="solid"/>
                      <a:round/>
                      <a:headEnd type="none" w="med" len="med"/>
                      <a:tailEnd type="none" w="med" len="med"/>
                    </a:lnL>
                    <a:lnR w="12700" cap="flat" cmpd="sng" algn="ctr">
                      <a:solidFill>
                        <a:srgbClr val="289FC7"/>
                      </a:solidFill>
                      <a:prstDash val="solid"/>
                      <a:round/>
                      <a:headEnd type="none" w="med" len="med"/>
                      <a:tailEnd type="none" w="med" len="med"/>
                    </a:lnR>
                    <a:lnT w="12700" cap="flat" cmpd="sng" algn="ctr">
                      <a:solidFill>
                        <a:srgbClr val="7899C7"/>
                      </a:solidFill>
                      <a:prstDash val="solid"/>
                      <a:round/>
                      <a:headEnd type="none" w="med" len="med"/>
                      <a:tailEnd type="none" w="med" len="med"/>
                    </a:lnT>
                    <a:lnB w="12700" cap="flat" cmpd="sng" algn="ctr">
                      <a:solidFill>
                        <a:srgbClr val="989FC7"/>
                      </a:solidFill>
                      <a:prstDash val="solid"/>
                      <a:round/>
                      <a:headEnd type="none" w="med" len="med"/>
                      <a:tailEnd type="none" w="med" len="med"/>
                    </a:lnB>
                    <a:solidFill>
                      <a:srgbClr val="FFFFFF"/>
                    </a:solidFill>
                  </a:tcPr>
                </a:tc>
                <a:tc>
                  <a:txBody>
                    <a:bodyPr/>
                    <a:lstStyle/>
                    <a:p>
                      <a:pPr fontAlgn="t"/>
                      <a:r>
                        <a:rPr lang="en-US" sz="2800">
                          <a:effectLst/>
                        </a:rPr>
                        <a:t>It opens a text file for appending(writing at the end of an existing file) and creates the file if it does not exist.</a:t>
                      </a:r>
                    </a:p>
                  </a:txBody>
                  <a:tcPr marL="67552" marR="67552" marT="33776" marB="33776">
                    <a:lnL w="12700" cap="flat" cmpd="sng" algn="ctr">
                      <a:solidFill>
                        <a:srgbClr val="289FC7"/>
                      </a:solidFill>
                      <a:prstDash val="solid"/>
                      <a:round/>
                      <a:headEnd type="none" w="med" len="med"/>
                      <a:tailEnd type="none" w="med" len="med"/>
                    </a:lnL>
                    <a:lnR w="12700" cap="flat" cmpd="sng" algn="ctr">
                      <a:solidFill>
                        <a:srgbClr val="289FC7"/>
                      </a:solidFill>
                      <a:prstDash val="solid"/>
                      <a:round/>
                      <a:headEnd type="none" w="med" len="med"/>
                      <a:tailEnd type="none" w="med" len="med"/>
                    </a:lnR>
                    <a:lnT w="12700" cap="flat" cmpd="sng" algn="ctr">
                      <a:solidFill>
                        <a:srgbClr val="289FC7"/>
                      </a:solidFill>
                      <a:prstDash val="solid"/>
                      <a:round/>
                      <a:headEnd type="none" w="med" len="med"/>
                      <a:tailEnd type="none" w="med" len="med"/>
                    </a:lnT>
                    <a:lnB w="12700" cap="flat" cmpd="sng" algn="ctr">
                      <a:solidFill>
                        <a:srgbClr val="009BC7"/>
                      </a:solidFill>
                      <a:prstDash val="solid"/>
                      <a:round/>
                      <a:headEnd type="none" w="med" len="med"/>
                      <a:tailEnd type="none" w="med" len="med"/>
                    </a:lnB>
                    <a:solidFill>
                      <a:srgbClr val="FFFFFF"/>
                    </a:solidFill>
                  </a:tcPr>
                </a:tc>
                <a:extLst>
                  <a:ext uri="{0D108BD9-81ED-4DB2-BD59-A6C34878D82A}">
                    <a16:rowId xmlns:a16="http://schemas.microsoft.com/office/drawing/2014/main" val="773807066"/>
                  </a:ext>
                </a:extLst>
              </a:tr>
              <a:tr h="472862">
                <a:tc>
                  <a:txBody>
                    <a:bodyPr/>
                    <a:lstStyle/>
                    <a:p>
                      <a:pPr fontAlgn="t"/>
                      <a:r>
                        <a:rPr lang="en-US" sz="2800">
                          <a:effectLst/>
                        </a:rPr>
                        <a:t>r+</a:t>
                      </a:r>
                    </a:p>
                  </a:txBody>
                  <a:tcPr marL="67552" marR="67552" marT="33776" marB="33776">
                    <a:lnL w="12700" cap="flat" cmpd="sng" algn="ctr">
                      <a:solidFill>
                        <a:srgbClr val="989FC7"/>
                      </a:solidFill>
                      <a:prstDash val="solid"/>
                      <a:round/>
                      <a:headEnd type="none" w="med" len="med"/>
                      <a:tailEnd type="none" w="med" len="med"/>
                    </a:lnL>
                    <a:lnR w="12700" cap="flat" cmpd="sng" algn="ctr">
                      <a:solidFill>
                        <a:srgbClr val="009BC7"/>
                      </a:solidFill>
                      <a:prstDash val="solid"/>
                      <a:round/>
                      <a:headEnd type="none" w="med" len="med"/>
                      <a:tailEnd type="none" w="med" len="med"/>
                    </a:lnR>
                    <a:lnT w="12700" cap="flat" cmpd="sng" algn="ctr">
                      <a:solidFill>
                        <a:srgbClr val="989FC7"/>
                      </a:solidFill>
                      <a:prstDash val="solid"/>
                      <a:round/>
                      <a:headEnd type="none" w="med" len="med"/>
                      <a:tailEnd type="none" w="med" len="med"/>
                    </a:lnT>
                    <a:lnB w="12700" cap="flat" cmpd="sng" algn="ctr">
                      <a:solidFill>
                        <a:srgbClr val="7899C7"/>
                      </a:solidFill>
                      <a:prstDash val="solid"/>
                      <a:round/>
                      <a:headEnd type="none" w="med" len="med"/>
                      <a:tailEnd type="none" w="med" len="med"/>
                    </a:lnB>
                    <a:solidFill>
                      <a:srgbClr val="FFFFFF"/>
                    </a:solidFill>
                  </a:tcPr>
                </a:tc>
                <a:tc>
                  <a:txBody>
                    <a:bodyPr/>
                    <a:lstStyle/>
                    <a:p>
                      <a:pPr fontAlgn="t"/>
                      <a:r>
                        <a:rPr lang="en-US" sz="2800">
                          <a:effectLst/>
                        </a:rPr>
                        <a:t>It opens a text file for reading and writing.</a:t>
                      </a:r>
                    </a:p>
                  </a:txBody>
                  <a:tcPr marL="67552" marR="67552" marT="33776" marB="33776">
                    <a:lnL w="12700" cap="flat" cmpd="sng" algn="ctr">
                      <a:solidFill>
                        <a:srgbClr val="009BC7"/>
                      </a:solidFill>
                      <a:prstDash val="solid"/>
                      <a:round/>
                      <a:headEnd type="none" w="med" len="med"/>
                      <a:tailEnd type="none" w="med" len="med"/>
                    </a:lnL>
                    <a:lnR w="12700" cap="flat" cmpd="sng" algn="ctr">
                      <a:solidFill>
                        <a:srgbClr val="009BC7"/>
                      </a:solidFill>
                      <a:prstDash val="solid"/>
                      <a:round/>
                      <a:headEnd type="none" w="med" len="med"/>
                      <a:tailEnd type="none" w="med" len="med"/>
                    </a:lnR>
                    <a:lnT w="12700" cap="flat" cmpd="sng" algn="ctr">
                      <a:solidFill>
                        <a:srgbClr val="009BC7"/>
                      </a:solidFill>
                      <a:prstDash val="solid"/>
                      <a:round/>
                      <a:headEnd type="none" w="med" len="med"/>
                      <a:tailEnd type="none" w="med" len="med"/>
                    </a:lnT>
                    <a:lnB w="12700" cap="flat" cmpd="sng" algn="ctr">
                      <a:solidFill>
                        <a:srgbClr val="309DC7"/>
                      </a:solidFill>
                      <a:prstDash val="solid"/>
                      <a:round/>
                      <a:headEnd type="none" w="med" len="med"/>
                      <a:tailEnd type="none" w="med" len="med"/>
                    </a:lnB>
                    <a:solidFill>
                      <a:srgbClr val="FFFFFF"/>
                    </a:solidFill>
                  </a:tcPr>
                </a:tc>
                <a:extLst>
                  <a:ext uri="{0D108BD9-81ED-4DB2-BD59-A6C34878D82A}">
                    <a16:rowId xmlns:a16="http://schemas.microsoft.com/office/drawing/2014/main" val="924754507"/>
                  </a:ext>
                </a:extLst>
              </a:tr>
              <a:tr h="878172">
                <a:tc>
                  <a:txBody>
                    <a:bodyPr/>
                    <a:lstStyle/>
                    <a:p>
                      <a:pPr fontAlgn="t"/>
                      <a:r>
                        <a:rPr lang="en-US" sz="2800">
                          <a:effectLst/>
                        </a:rPr>
                        <a:t>w+</a:t>
                      </a:r>
                    </a:p>
                  </a:txBody>
                  <a:tcPr marL="67552" marR="67552" marT="33776" marB="33776">
                    <a:lnL w="12700" cap="flat" cmpd="sng" algn="ctr">
                      <a:solidFill>
                        <a:srgbClr val="7899C7"/>
                      </a:solidFill>
                      <a:prstDash val="solid"/>
                      <a:round/>
                      <a:headEnd type="none" w="med" len="med"/>
                      <a:tailEnd type="none" w="med" len="med"/>
                    </a:lnL>
                    <a:lnR w="12700" cap="flat" cmpd="sng" algn="ctr">
                      <a:solidFill>
                        <a:srgbClr val="309DC7"/>
                      </a:solidFill>
                      <a:prstDash val="solid"/>
                      <a:round/>
                      <a:headEnd type="none" w="med" len="med"/>
                      <a:tailEnd type="none" w="med" len="med"/>
                    </a:lnR>
                    <a:lnT w="12700" cap="flat" cmpd="sng" algn="ctr">
                      <a:solidFill>
                        <a:srgbClr val="7899C7"/>
                      </a:solidFill>
                      <a:prstDash val="solid"/>
                      <a:round/>
                      <a:headEnd type="none" w="med" len="med"/>
                      <a:tailEnd type="none" w="med" len="med"/>
                    </a:lnT>
                    <a:lnB w="12700" cap="flat" cmpd="sng" algn="ctr">
                      <a:solidFill>
                        <a:srgbClr val="009BC7"/>
                      </a:solidFill>
                      <a:prstDash val="solid"/>
                      <a:round/>
                      <a:headEnd type="none" w="med" len="med"/>
                      <a:tailEnd type="none" w="med" len="med"/>
                    </a:lnB>
                    <a:solidFill>
                      <a:srgbClr val="FFFFFF"/>
                    </a:solidFill>
                  </a:tcPr>
                </a:tc>
                <a:tc>
                  <a:txBody>
                    <a:bodyPr/>
                    <a:lstStyle/>
                    <a:p>
                      <a:pPr algn="just" fontAlgn="t"/>
                      <a:r>
                        <a:rPr lang="en-US" sz="2800" dirty="0">
                          <a:effectLst/>
                        </a:rPr>
                        <a:t>It opens a text file for reading and writing, creates the file if it does not exist, and empties it if it already exists.</a:t>
                      </a:r>
                    </a:p>
                  </a:txBody>
                  <a:tcPr marL="67552" marR="67552" marT="33776" marB="33776">
                    <a:lnL w="12700" cap="flat" cmpd="sng" algn="ctr">
                      <a:solidFill>
                        <a:srgbClr val="309DC7"/>
                      </a:solidFill>
                      <a:prstDash val="solid"/>
                      <a:round/>
                      <a:headEnd type="none" w="med" len="med"/>
                      <a:tailEnd type="none" w="med" len="med"/>
                    </a:lnL>
                    <a:lnR w="12700" cap="flat" cmpd="sng" algn="ctr">
                      <a:solidFill>
                        <a:srgbClr val="309DC7"/>
                      </a:solidFill>
                      <a:prstDash val="solid"/>
                      <a:round/>
                      <a:headEnd type="none" w="med" len="med"/>
                      <a:tailEnd type="none" w="med" len="med"/>
                    </a:lnR>
                    <a:lnT w="12700" cap="flat" cmpd="sng" algn="ctr">
                      <a:solidFill>
                        <a:srgbClr val="309DC7"/>
                      </a:solidFill>
                      <a:prstDash val="solid"/>
                      <a:round/>
                      <a:headEnd type="none" w="med" len="med"/>
                      <a:tailEnd type="none" w="med" len="med"/>
                    </a:lnT>
                    <a:lnB w="12700" cap="flat" cmpd="sng" algn="ctr">
                      <a:solidFill>
                        <a:srgbClr val="F09EC7"/>
                      </a:solidFill>
                      <a:prstDash val="solid"/>
                      <a:round/>
                      <a:headEnd type="none" w="med" len="med"/>
                      <a:tailEnd type="none" w="med" len="med"/>
                    </a:lnB>
                    <a:solidFill>
                      <a:srgbClr val="FFFFFF"/>
                    </a:solidFill>
                  </a:tcPr>
                </a:tc>
                <a:extLst>
                  <a:ext uri="{0D108BD9-81ED-4DB2-BD59-A6C34878D82A}">
                    <a16:rowId xmlns:a16="http://schemas.microsoft.com/office/drawing/2014/main" val="208433191"/>
                  </a:ext>
                </a:extLst>
              </a:tr>
              <a:tr h="1080827">
                <a:tc>
                  <a:txBody>
                    <a:bodyPr/>
                    <a:lstStyle/>
                    <a:p>
                      <a:pPr fontAlgn="t"/>
                      <a:r>
                        <a:rPr lang="en-US" sz="2800">
                          <a:effectLst/>
                        </a:rPr>
                        <a:t>a+</a:t>
                      </a:r>
                    </a:p>
                  </a:txBody>
                  <a:tcPr marL="67552" marR="67552" marT="33776" marB="33776">
                    <a:lnL w="12700" cap="flat" cmpd="sng" algn="ctr">
                      <a:solidFill>
                        <a:srgbClr val="009BC7"/>
                      </a:solidFill>
                      <a:prstDash val="solid"/>
                      <a:round/>
                      <a:headEnd type="none" w="med" len="med"/>
                      <a:tailEnd type="none" w="med" len="med"/>
                    </a:lnL>
                    <a:lnR w="12700" cap="flat" cmpd="sng" algn="ctr">
                      <a:solidFill>
                        <a:srgbClr val="F09EC7"/>
                      </a:solidFill>
                      <a:prstDash val="solid"/>
                      <a:round/>
                      <a:headEnd type="none" w="med" len="med"/>
                      <a:tailEnd type="none" w="med" len="med"/>
                    </a:lnR>
                    <a:lnT w="12700" cap="flat" cmpd="sng" algn="ctr">
                      <a:solidFill>
                        <a:srgbClr val="009BC7"/>
                      </a:solidFill>
                      <a:prstDash val="solid"/>
                      <a:round/>
                      <a:headEnd type="none" w="med" len="med"/>
                      <a:tailEnd type="none" w="med" len="med"/>
                    </a:lnT>
                    <a:lnB w="12700" cap="flat" cmpd="sng" algn="ctr">
                      <a:solidFill>
                        <a:srgbClr val="009BC7"/>
                      </a:solidFill>
                      <a:prstDash val="solid"/>
                      <a:round/>
                      <a:headEnd type="none" w="med" len="med"/>
                      <a:tailEnd type="none" w="med" len="med"/>
                    </a:lnB>
                    <a:solidFill>
                      <a:srgbClr val="FFFFFF"/>
                    </a:solidFill>
                  </a:tcPr>
                </a:tc>
                <a:tc>
                  <a:txBody>
                    <a:bodyPr/>
                    <a:lstStyle/>
                    <a:p>
                      <a:pPr fontAlgn="t"/>
                      <a:r>
                        <a:rPr lang="en-US" sz="2800" dirty="0">
                          <a:effectLst/>
                        </a:rPr>
                        <a:t>It opens a text file for reading and appending and creates the file if it doesn't exist. Reading starts from the beginning, but writing can only append.</a:t>
                      </a:r>
                    </a:p>
                  </a:txBody>
                  <a:tcPr marL="67552" marR="67552" marT="33776" marB="33776">
                    <a:lnL w="12700" cap="flat" cmpd="sng" algn="ctr">
                      <a:solidFill>
                        <a:srgbClr val="F09EC7"/>
                      </a:solidFill>
                      <a:prstDash val="solid"/>
                      <a:round/>
                      <a:headEnd type="none" w="med" len="med"/>
                      <a:tailEnd type="none" w="med" len="med"/>
                    </a:lnL>
                    <a:lnR w="12700" cap="flat" cmpd="sng" algn="ctr">
                      <a:solidFill>
                        <a:srgbClr val="F09EC7"/>
                      </a:solidFill>
                      <a:prstDash val="solid"/>
                      <a:round/>
                      <a:headEnd type="none" w="med" len="med"/>
                      <a:tailEnd type="none" w="med" len="med"/>
                    </a:lnR>
                    <a:lnT w="12700" cap="flat" cmpd="sng" algn="ctr">
                      <a:solidFill>
                        <a:srgbClr val="F09EC7"/>
                      </a:solidFill>
                      <a:prstDash val="solid"/>
                      <a:round/>
                      <a:headEnd type="none" w="med" len="med"/>
                      <a:tailEnd type="none" w="med" len="med"/>
                    </a:lnT>
                    <a:lnB w="12700" cap="flat" cmpd="sng" algn="ctr">
                      <a:solidFill>
                        <a:srgbClr val="F09EC7"/>
                      </a:solidFill>
                      <a:prstDash val="solid"/>
                      <a:round/>
                      <a:headEnd type="none" w="med" len="med"/>
                      <a:tailEnd type="none" w="med" len="med"/>
                    </a:lnB>
                    <a:solidFill>
                      <a:srgbClr val="FFFFFF"/>
                    </a:solidFill>
                  </a:tcPr>
                </a:tc>
                <a:extLst>
                  <a:ext uri="{0D108BD9-81ED-4DB2-BD59-A6C34878D82A}">
                    <a16:rowId xmlns:a16="http://schemas.microsoft.com/office/drawing/2014/main" val="3784722039"/>
                  </a:ext>
                </a:extLst>
              </a:tr>
            </a:tbl>
          </a:graphicData>
        </a:graphic>
      </p:graphicFrame>
    </p:spTree>
    <p:extLst>
      <p:ext uri="{BB962C8B-B14F-4D97-AF65-F5344CB8AC3E}">
        <p14:creationId xmlns:p14="http://schemas.microsoft.com/office/powerpoint/2010/main" val="31042076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74883848"/>
              </p:ext>
            </p:extLst>
          </p:nvPr>
        </p:nvGraphicFramePr>
        <p:xfrm>
          <a:off x="1447800" y="457200"/>
          <a:ext cx="7315200" cy="4678634"/>
        </p:xfrm>
        <a:graphic>
          <a:graphicData uri="http://schemas.openxmlformats.org/drawingml/2006/table">
            <a:tbl>
              <a:tblPr/>
              <a:tblGrid>
                <a:gridCol w="1219200">
                  <a:extLst>
                    <a:ext uri="{9D8B030D-6E8A-4147-A177-3AD203B41FA5}">
                      <a16:colId xmlns:a16="http://schemas.microsoft.com/office/drawing/2014/main" val="1324089777"/>
                    </a:ext>
                  </a:extLst>
                </a:gridCol>
                <a:gridCol w="6096000">
                  <a:extLst>
                    <a:ext uri="{9D8B030D-6E8A-4147-A177-3AD203B41FA5}">
                      <a16:colId xmlns:a16="http://schemas.microsoft.com/office/drawing/2014/main" val="1396831937"/>
                    </a:ext>
                  </a:extLst>
                </a:gridCol>
              </a:tblGrid>
              <a:tr h="301731">
                <a:tc>
                  <a:txBody>
                    <a:bodyPr/>
                    <a:lstStyle/>
                    <a:p>
                      <a:pPr algn="l" fontAlgn="t"/>
                      <a:r>
                        <a:rPr lang="en-US" sz="2800">
                          <a:solidFill>
                            <a:srgbClr val="000000"/>
                          </a:solidFill>
                          <a:effectLst/>
                          <a:latin typeface="times new roman" panose="02020603050405020304" pitchFamily="18" charset="0"/>
                        </a:rPr>
                        <a:t>Mode</a:t>
                      </a:r>
                    </a:p>
                  </a:txBody>
                  <a:tcPr marL="68575" marR="68575" marT="68575" marB="68575">
                    <a:lnL w="9525" cap="flat" cmpd="sng" algn="ctr">
                      <a:solidFill>
                        <a:srgbClr val="0008D6"/>
                      </a:solidFill>
                      <a:prstDash val="solid"/>
                      <a:round/>
                      <a:headEnd type="none" w="med" len="med"/>
                      <a:tailEnd type="none" w="med" len="med"/>
                    </a:lnL>
                    <a:lnR w="9525" cap="flat" cmpd="sng" algn="ctr">
                      <a:solidFill>
                        <a:srgbClr val="0008D6"/>
                      </a:solidFill>
                      <a:prstDash val="solid"/>
                      <a:round/>
                      <a:headEnd type="none" w="med" len="med"/>
                      <a:tailEnd type="none" w="med" len="med"/>
                    </a:lnR>
                    <a:lnT w="9525" cap="flat" cmpd="sng" algn="ctr">
                      <a:solidFill>
                        <a:srgbClr val="0008D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2800">
                          <a:solidFill>
                            <a:srgbClr val="000000"/>
                          </a:solidFill>
                          <a:effectLst/>
                          <a:latin typeface="times new roman" panose="02020603050405020304" pitchFamily="18" charset="0"/>
                        </a:rPr>
                        <a:t>Description</a:t>
                      </a:r>
                    </a:p>
                  </a:txBody>
                  <a:tcPr marL="68575" marR="68575" marT="68575" marB="68575">
                    <a:lnL w="9525" cap="flat" cmpd="sng" algn="ctr">
                      <a:solidFill>
                        <a:srgbClr val="0008D6"/>
                      </a:solidFill>
                      <a:prstDash val="solid"/>
                      <a:round/>
                      <a:headEnd type="none" w="med" len="med"/>
                      <a:tailEnd type="none" w="med" len="med"/>
                    </a:lnL>
                    <a:lnR w="9525" cap="flat" cmpd="sng" algn="ctr">
                      <a:solidFill>
                        <a:srgbClr val="0008D6"/>
                      </a:solidFill>
                      <a:prstDash val="solid"/>
                      <a:round/>
                      <a:headEnd type="none" w="med" len="med"/>
                      <a:tailEnd type="none" w="med" len="med"/>
                    </a:lnR>
                    <a:lnT w="9525" cap="flat" cmpd="sng" algn="ctr">
                      <a:solidFill>
                        <a:srgbClr val="0008D6"/>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936065458"/>
                  </a:ext>
                </a:extLst>
              </a:tr>
              <a:tr h="256014">
                <a:tc>
                  <a:txBody>
                    <a:bodyPr/>
                    <a:lstStyle/>
                    <a:p>
                      <a:pPr algn="just" fontAlgn="t"/>
                      <a:r>
                        <a:rPr lang="en-US" sz="2800" dirty="0" err="1">
                          <a:solidFill>
                            <a:srgbClr val="333333"/>
                          </a:solidFill>
                          <a:effectLst/>
                          <a:latin typeface="inter-regular"/>
                        </a:rPr>
                        <a:t>rb</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0" i="0" kern="1200" dirty="0" smtClean="0">
                          <a:solidFill>
                            <a:schemeClr val="tx1"/>
                          </a:solidFill>
                          <a:effectLst/>
                          <a:latin typeface="+mn-lt"/>
                          <a:ea typeface="+mn-ea"/>
                          <a:cs typeface="+mn-cs"/>
                        </a:rPr>
                        <a:t>Open for reading in binary mode. If the file does not exist, </a:t>
                      </a:r>
                      <a:r>
                        <a:rPr lang="en-US" sz="1800" b="0" i="0" kern="1200" dirty="0" err="1" smtClean="0">
                          <a:solidFill>
                            <a:schemeClr val="tx1"/>
                          </a:solidFill>
                          <a:effectLst/>
                          <a:latin typeface="+mn-lt"/>
                          <a:ea typeface="+mn-ea"/>
                          <a:cs typeface="+mn-cs"/>
                        </a:rPr>
                        <a:t>fopen</a:t>
                      </a:r>
                      <a:r>
                        <a:rPr lang="en-US" sz="1800" b="0" i="0" kern="1200" dirty="0" smtClean="0">
                          <a:solidFill>
                            <a:schemeClr val="tx1"/>
                          </a:solidFill>
                          <a:effectLst/>
                          <a:latin typeface="+mn-lt"/>
                          <a:ea typeface="+mn-ea"/>
                          <a:cs typeface="+mn-cs"/>
                        </a:rPr>
                        <a:t>( ) returns NULL.</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78673610"/>
                  </a:ext>
                </a:extLst>
              </a:tr>
              <a:tr h="256014">
                <a:tc>
                  <a:txBody>
                    <a:bodyPr/>
                    <a:lstStyle/>
                    <a:p>
                      <a:pPr algn="just" fontAlgn="t"/>
                      <a:r>
                        <a:rPr lang="en-US" sz="2800">
                          <a:solidFill>
                            <a:srgbClr val="333333"/>
                          </a:solidFill>
                          <a:effectLst/>
                          <a:latin typeface="inter-regular"/>
                        </a:rPr>
                        <a:t>wb</a:t>
                      </a: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b="0" i="0" kern="1200" dirty="0" smtClean="0">
                          <a:solidFill>
                            <a:schemeClr val="tx1"/>
                          </a:solidFill>
                          <a:effectLst/>
                          <a:latin typeface="+mn-lt"/>
                          <a:ea typeface="+mn-ea"/>
                          <a:cs typeface="+mn-cs"/>
                        </a:rPr>
                        <a:t>Open for writing in binary mode. If the file exists, its contents are overwritten. If the file does not exist, it will be created.</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86851708"/>
                  </a:ext>
                </a:extLst>
              </a:tr>
              <a:tr h="420595">
                <a:tc>
                  <a:txBody>
                    <a:bodyPr/>
                    <a:lstStyle/>
                    <a:p>
                      <a:pPr algn="just" fontAlgn="t"/>
                      <a:r>
                        <a:rPr lang="en-US" sz="2800">
                          <a:solidFill>
                            <a:srgbClr val="333333"/>
                          </a:solidFill>
                          <a:effectLst/>
                          <a:latin typeface="inter-regular"/>
                        </a:rPr>
                        <a:t>ab</a:t>
                      </a: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0" i="0" kern="1200" dirty="0" smtClean="0">
                          <a:solidFill>
                            <a:schemeClr val="tx1"/>
                          </a:solidFill>
                          <a:effectLst/>
                          <a:latin typeface="+mn-lt"/>
                          <a:ea typeface="+mn-ea"/>
                          <a:cs typeface="+mn-cs"/>
                        </a:rPr>
                        <a:t>Open for append in binary mode. Data is added to the end of the file. If the file does not exist, it will be created.</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74678220"/>
                  </a:ext>
                </a:extLst>
              </a:tr>
              <a:tr h="420595">
                <a:tc>
                  <a:txBody>
                    <a:bodyPr/>
                    <a:lstStyle/>
                    <a:p>
                      <a:pPr algn="just" fontAlgn="t"/>
                      <a:r>
                        <a:rPr lang="en-US" sz="2800">
                          <a:solidFill>
                            <a:srgbClr val="333333"/>
                          </a:solidFill>
                          <a:effectLst/>
                          <a:latin typeface="inter-regular"/>
                        </a:rPr>
                        <a:t>rb+</a:t>
                      </a: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b="0" i="0" kern="1200" dirty="0" smtClean="0">
                          <a:solidFill>
                            <a:schemeClr val="tx1"/>
                          </a:solidFill>
                          <a:effectLst/>
                          <a:latin typeface="+mn-lt"/>
                          <a:ea typeface="+mn-ea"/>
                          <a:cs typeface="+mn-cs"/>
                        </a:rPr>
                        <a:t>Open for both reading and writing in binary mode. If the file does not exist, </a:t>
                      </a:r>
                      <a:r>
                        <a:rPr lang="en-US" sz="1800" b="0" i="0" kern="1200" dirty="0" err="1" smtClean="0">
                          <a:solidFill>
                            <a:schemeClr val="tx1"/>
                          </a:solidFill>
                          <a:effectLst/>
                          <a:latin typeface="+mn-lt"/>
                          <a:ea typeface="+mn-ea"/>
                          <a:cs typeface="+mn-cs"/>
                        </a:rPr>
                        <a:t>fopen</a:t>
                      </a:r>
                      <a:r>
                        <a:rPr lang="en-US" sz="1800" b="0" i="0" kern="1200" dirty="0" smtClean="0">
                          <a:solidFill>
                            <a:schemeClr val="tx1"/>
                          </a:solidFill>
                          <a:effectLst/>
                          <a:latin typeface="+mn-lt"/>
                          <a:ea typeface="+mn-ea"/>
                          <a:cs typeface="+mn-cs"/>
                        </a:rPr>
                        <a:t>( ) returns NULL.</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270600617"/>
                  </a:ext>
                </a:extLst>
              </a:tr>
              <a:tr h="420595">
                <a:tc>
                  <a:txBody>
                    <a:bodyPr/>
                    <a:lstStyle/>
                    <a:p>
                      <a:pPr algn="just" fontAlgn="t"/>
                      <a:r>
                        <a:rPr lang="en-US" sz="2800">
                          <a:solidFill>
                            <a:srgbClr val="333333"/>
                          </a:solidFill>
                          <a:effectLst/>
                          <a:latin typeface="inter-regular"/>
                        </a:rPr>
                        <a:t>wb+</a:t>
                      </a: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b="0" i="0" kern="1200" dirty="0" smtClean="0">
                          <a:solidFill>
                            <a:schemeClr val="tx1"/>
                          </a:solidFill>
                          <a:effectLst/>
                          <a:latin typeface="+mn-lt"/>
                          <a:ea typeface="+mn-ea"/>
                          <a:cs typeface="+mn-cs"/>
                        </a:rPr>
                        <a:t>Open for both reading and writing in binary mode. If the file exists, its contents are overwritten. If the file does not exist, it will be created.</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82026982"/>
                  </a:ext>
                </a:extLst>
              </a:tr>
              <a:tr h="420595">
                <a:tc>
                  <a:txBody>
                    <a:bodyPr/>
                    <a:lstStyle/>
                    <a:p>
                      <a:pPr algn="just" fontAlgn="t"/>
                      <a:r>
                        <a:rPr lang="en-US" sz="2800">
                          <a:solidFill>
                            <a:srgbClr val="333333"/>
                          </a:solidFill>
                          <a:effectLst/>
                          <a:latin typeface="inter-regular"/>
                        </a:rPr>
                        <a:t>ab+</a:t>
                      </a: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b="0" i="0" kern="1200" dirty="0" smtClean="0">
                          <a:solidFill>
                            <a:schemeClr val="tx1"/>
                          </a:solidFill>
                          <a:effectLst/>
                          <a:latin typeface="+mn-lt"/>
                          <a:ea typeface="+mn-ea"/>
                          <a:cs typeface="+mn-cs"/>
                        </a:rPr>
                        <a:t> Open for both reading and appending in binary mode. If the file does not exist, it will be created.</a:t>
                      </a:r>
                      <a:endParaRPr lang="en-US" sz="2800" dirty="0">
                        <a:solidFill>
                          <a:srgbClr val="333333"/>
                        </a:solidFill>
                        <a:effectLst/>
                        <a:latin typeface="inter-regular"/>
                      </a:endParaRPr>
                    </a:p>
                  </a:txBody>
                  <a:tcPr marL="45717" marR="45717" marT="45717" marB="4571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50080587"/>
                  </a:ext>
                </a:extLst>
              </a:tr>
            </a:tbl>
          </a:graphicData>
        </a:graphic>
      </p:graphicFrame>
    </p:spTree>
    <p:extLst>
      <p:ext uri="{BB962C8B-B14F-4D97-AF65-F5344CB8AC3E}">
        <p14:creationId xmlns:p14="http://schemas.microsoft.com/office/powerpoint/2010/main" val="414581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152400"/>
            <a:ext cx="8801100" cy="715962"/>
          </a:xfrm>
        </p:spPr>
        <p:txBody>
          <a:bodyPr/>
          <a:lstStyle/>
          <a:p>
            <a:r>
              <a:rPr lang="en-US" sz="2800" dirty="0"/>
              <a:t>C program to check vowel or consonant using switch case</a:t>
            </a:r>
          </a:p>
        </p:txBody>
      </p:sp>
      <p:sp>
        <p:nvSpPr>
          <p:cNvPr id="3" name="TextBox 2"/>
          <p:cNvSpPr txBox="1"/>
          <p:nvPr/>
        </p:nvSpPr>
        <p:spPr>
          <a:xfrm>
            <a:off x="114300" y="868362"/>
            <a:ext cx="7696200" cy="5601533"/>
          </a:xfrm>
          <a:prstGeom prst="rect">
            <a:avLst/>
          </a:prstGeom>
          <a:noFill/>
        </p:spPr>
        <p:txBody>
          <a:bodyPr wrap="square" rtlCol="0">
            <a:spAutoFit/>
          </a:bodyPr>
          <a:lstStyle/>
          <a:p>
            <a:r>
              <a:rPr lang="en-US" dirty="0" smtClean="0"/>
              <a:t> </a:t>
            </a:r>
            <a:r>
              <a:rPr lang="en-US" sz="1400" dirty="0" err="1"/>
              <a:t>int</a:t>
            </a:r>
            <a:r>
              <a:rPr lang="en-US" sz="1400" dirty="0"/>
              <a:t> main() </a:t>
            </a:r>
            <a:endParaRPr lang="en-US" sz="1400" dirty="0" smtClean="0"/>
          </a:p>
          <a:p>
            <a:r>
              <a:rPr lang="en-US" sz="1400" dirty="0" smtClean="0"/>
              <a:t>{ </a:t>
            </a:r>
            <a:r>
              <a:rPr lang="en-US" sz="1400" dirty="0"/>
              <a:t>char </a:t>
            </a:r>
            <a:r>
              <a:rPr lang="en-US" sz="1400" dirty="0" err="1"/>
              <a:t>ch</a:t>
            </a:r>
            <a:r>
              <a:rPr lang="en-US" sz="1400" dirty="0"/>
              <a:t>; /* Input an alphabet from user </a:t>
            </a:r>
            <a:r>
              <a:rPr lang="en-US" sz="1400" dirty="0" smtClean="0"/>
              <a:t>*/</a:t>
            </a:r>
          </a:p>
          <a:p>
            <a:r>
              <a:rPr lang="en-US" sz="1400" dirty="0" smtClean="0"/>
              <a:t> </a:t>
            </a:r>
            <a:r>
              <a:rPr lang="en-US" sz="1400" dirty="0" err="1"/>
              <a:t>printf</a:t>
            </a:r>
            <a:r>
              <a:rPr lang="en-US" sz="1400" dirty="0"/>
              <a:t>("Enter any alphabet: "); </a:t>
            </a:r>
            <a:endParaRPr lang="en-US" sz="1400" dirty="0" smtClean="0"/>
          </a:p>
          <a:p>
            <a:r>
              <a:rPr lang="en-US" sz="1400" dirty="0" err="1" smtClean="0"/>
              <a:t>scanf</a:t>
            </a:r>
            <a:r>
              <a:rPr lang="en-US" sz="1400" dirty="0"/>
              <a:t>("%c", &amp;</a:t>
            </a:r>
            <a:r>
              <a:rPr lang="en-US" sz="1400" dirty="0" err="1"/>
              <a:t>ch</a:t>
            </a:r>
            <a:r>
              <a:rPr lang="en-US" sz="1400" dirty="0"/>
              <a:t>); /* Switch value of </a:t>
            </a:r>
            <a:r>
              <a:rPr lang="en-US" sz="1400" dirty="0" err="1"/>
              <a:t>ch</a:t>
            </a:r>
            <a:r>
              <a:rPr lang="en-US" sz="1400" dirty="0"/>
              <a:t> </a:t>
            </a:r>
            <a:r>
              <a:rPr lang="en-US" sz="1400" dirty="0" smtClean="0"/>
              <a:t>*/</a:t>
            </a:r>
          </a:p>
          <a:p>
            <a:r>
              <a:rPr lang="en-US" sz="1400" dirty="0" smtClean="0"/>
              <a:t> </a:t>
            </a:r>
            <a:r>
              <a:rPr lang="en-US" sz="1400" dirty="0"/>
              <a:t>switch(</a:t>
            </a:r>
            <a:r>
              <a:rPr lang="en-US" sz="1400" dirty="0" err="1"/>
              <a:t>ch</a:t>
            </a:r>
            <a:r>
              <a:rPr lang="en-US" sz="1400" dirty="0"/>
              <a:t>) </a:t>
            </a:r>
            <a:endParaRPr lang="en-US" sz="1400" dirty="0" smtClean="0"/>
          </a:p>
          <a:p>
            <a:r>
              <a:rPr lang="en-US" sz="1400" dirty="0" smtClean="0"/>
              <a:t>{ 	</a:t>
            </a:r>
          </a:p>
          <a:p>
            <a:r>
              <a:rPr lang="en-US" sz="1400" dirty="0" smtClean="0"/>
              <a:t>case </a:t>
            </a:r>
            <a:r>
              <a:rPr lang="en-US" sz="1400" dirty="0"/>
              <a:t>'a':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'e':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a:t>
            </a:r>
            <a:r>
              <a:rPr lang="en-US" sz="1400" dirty="0" err="1"/>
              <a:t>i</a:t>
            </a:r>
            <a:r>
              <a:rPr lang="en-US" sz="1400" dirty="0"/>
              <a:t>':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'o':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'u': </a:t>
            </a:r>
            <a:r>
              <a:rPr lang="en-US" sz="1400" dirty="0" err="1"/>
              <a:t>printf</a:t>
            </a:r>
            <a:r>
              <a:rPr lang="en-US" sz="1400" dirty="0"/>
              <a:t>("Vowel</a:t>
            </a:r>
            <a:r>
              <a:rPr lang="en-US" sz="1400" dirty="0" smtClean="0"/>
              <a:t>");</a:t>
            </a:r>
          </a:p>
          <a:p>
            <a:r>
              <a:rPr lang="en-US" sz="1400" dirty="0" smtClean="0"/>
              <a:t> </a:t>
            </a:r>
            <a:r>
              <a:rPr lang="en-US" sz="1400" dirty="0"/>
              <a:t>break; </a:t>
            </a:r>
            <a:endParaRPr lang="en-US" sz="1400" dirty="0" smtClean="0"/>
          </a:p>
          <a:p>
            <a:r>
              <a:rPr lang="en-US" sz="1400" dirty="0" smtClean="0"/>
              <a:t>case </a:t>
            </a:r>
            <a:r>
              <a:rPr lang="en-US" sz="1400" dirty="0"/>
              <a:t>'A':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'E': </a:t>
            </a:r>
            <a:r>
              <a:rPr lang="en-US" sz="1400" dirty="0" err="1"/>
              <a:t>printf</a:t>
            </a:r>
            <a:r>
              <a:rPr lang="en-US" sz="1400" dirty="0"/>
              <a:t>("Vowel"); </a:t>
            </a:r>
            <a:endParaRPr lang="en-US" sz="1400" dirty="0" smtClean="0"/>
          </a:p>
          <a:p>
            <a:r>
              <a:rPr lang="en-US" sz="1400" dirty="0" smtClean="0"/>
              <a:t>break</a:t>
            </a:r>
            <a:r>
              <a:rPr lang="en-US" sz="1400" dirty="0"/>
              <a:t>; </a:t>
            </a:r>
            <a:endParaRPr lang="en-US" sz="1400" dirty="0" smtClean="0"/>
          </a:p>
          <a:p>
            <a:r>
              <a:rPr lang="en-US" sz="1400" dirty="0" smtClean="0"/>
              <a:t>case </a:t>
            </a:r>
            <a:r>
              <a:rPr lang="en-US" sz="1400" dirty="0"/>
              <a:t>'I': </a:t>
            </a:r>
            <a:r>
              <a:rPr lang="en-US" sz="1400" dirty="0" err="1"/>
              <a:t>printf</a:t>
            </a:r>
            <a:r>
              <a:rPr lang="en-US" sz="1400" dirty="0"/>
              <a:t>("Vowel"); break; </a:t>
            </a:r>
            <a:endParaRPr lang="en-US" sz="1400" dirty="0" smtClean="0"/>
          </a:p>
          <a:p>
            <a:r>
              <a:rPr lang="en-US" sz="1400" dirty="0" smtClean="0"/>
              <a:t>case </a:t>
            </a:r>
            <a:r>
              <a:rPr lang="en-US" sz="1400" dirty="0"/>
              <a:t>'O': </a:t>
            </a:r>
            <a:r>
              <a:rPr lang="en-US" sz="1400" dirty="0" err="1"/>
              <a:t>printf</a:t>
            </a:r>
            <a:r>
              <a:rPr lang="en-US" sz="1400" dirty="0"/>
              <a:t>("Vowel"); break; </a:t>
            </a:r>
            <a:endParaRPr lang="en-US" sz="1400" dirty="0" smtClean="0"/>
          </a:p>
          <a:p>
            <a:r>
              <a:rPr lang="en-US" sz="1400" dirty="0" smtClean="0"/>
              <a:t>case </a:t>
            </a:r>
            <a:r>
              <a:rPr lang="en-US" sz="1400" dirty="0"/>
              <a:t>'U': </a:t>
            </a:r>
            <a:r>
              <a:rPr lang="en-US" sz="1400" dirty="0" err="1"/>
              <a:t>printf</a:t>
            </a:r>
            <a:r>
              <a:rPr lang="en-US" sz="1400" dirty="0"/>
              <a:t>("Vowel"); break; </a:t>
            </a:r>
            <a:endParaRPr lang="en-US" sz="1400" dirty="0" smtClean="0"/>
          </a:p>
          <a:p>
            <a:r>
              <a:rPr lang="en-US" sz="1400" dirty="0" smtClean="0"/>
              <a:t>default</a:t>
            </a:r>
            <a:r>
              <a:rPr lang="en-US" sz="1400" dirty="0"/>
              <a:t>: </a:t>
            </a:r>
            <a:r>
              <a:rPr lang="en-US" sz="1400" dirty="0" err="1"/>
              <a:t>printf</a:t>
            </a:r>
            <a:r>
              <a:rPr lang="en-US" sz="1400" dirty="0"/>
              <a:t>("Consonant"); } return 0; </a:t>
            </a:r>
            <a:r>
              <a:rPr lang="en-US" sz="1400" dirty="0" smtClean="0"/>
              <a:t>}</a:t>
            </a:r>
          </a:p>
          <a:p>
            <a:endParaRPr lang="en-US" dirty="0"/>
          </a:p>
        </p:txBody>
      </p:sp>
    </p:spTree>
    <p:extLst>
      <p:ext uri="{BB962C8B-B14F-4D97-AF65-F5344CB8AC3E}">
        <p14:creationId xmlns:p14="http://schemas.microsoft.com/office/powerpoint/2010/main" val="65049173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715962"/>
          </a:xfrm>
        </p:spPr>
        <p:txBody>
          <a:bodyPr/>
          <a:lstStyle/>
          <a:p>
            <a:r>
              <a:rPr lang="en-US" dirty="0"/>
              <a:t>Functions for file handling</a:t>
            </a:r>
          </a:p>
        </p:txBody>
      </p:sp>
      <p:graphicFrame>
        <p:nvGraphicFramePr>
          <p:cNvPr id="4" name="Table 3"/>
          <p:cNvGraphicFramePr>
            <a:graphicFrameLocks noGrp="1"/>
          </p:cNvGraphicFramePr>
          <p:nvPr>
            <p:extLst>
              <p:ext uri="{D42A27DB-BD31-4B8C-83A1-F6EECF244321}">
                <p14:modId xmlns:p14="http://schemas.microsoft.com/office/powerpoint/2010/main" val="2402149808"/>
              </p:ext>
            </p:extLst>
          </p:nvPr>
        </p:nvGraphicFramePr>
        <p:xfrm>
          <a:off x="457200" y="1010317"/>
          <a:ext cx="7543800" cy="5344690"/>
        </p:xfrm>
        <a:graphic>
          <a:graphicData uri="http://schemas.openxmlformats.org/drawingml/2006/table">
            <a:tbl>
              <a:tblPr/>
              <a:tblGrid>
                <a:gridCol w="1703439">
                  <a:extLst>
                    <a:ext uri="{9D8B030D-6E8A-4147-A177-3AD203B41FA5}">
                      <a16:colId xmlns:a16="http://schemas.microsoft.com/office/drawing/2014/main" val="3057534541"/>
                    </a:ext>
                  </a:extLst>
                </a:gridCol>
                <a:gridCol w="5840361">
                  <a:extLst>
                    <a:ext uri="{9D8B030D-6E8A-4147-A177-3AD203B41FA5}">
                      <a16:colId xmlns:a16="http://schemas.microsoft.com/office/drawing/2014/main" val="3280788375"/>
                    </a:ext>
                  </a:extLst>
                </a:gridCol>
              </a:tblGrid>
              <a:tr h="399605">
                <a:tc>
                  <a:txBody>
                    <a:bodyPr/>
                    <a:lstStyle/>
                    <a:p>
                      <a:pPr algn="just" fontAlgn="t"/>
                      <a:r>
                        <a:rPr lang="en-US" sz="2400" dirty="0" err="1">
                          <a:solidFill>
                            <a:srgbClr val="333333"/>
                          </a:solidFill>
                          <a:effectLst/>
                          <a:latin typeface="inter-regular"/>
                        </a:rPr>
                        <a:t>fopen</a:t>
                      </a:r>
                      <a:r>
                        <a:rPr lang="en-US" sz="2400" dirty="0">
                          <a:solidFill>
                            <a:srgbClr val="333333"/>
                          </a:solidFill>
                          <a:effectLst/>
                          <a:latin typeface="inter-regular"/>
                        </a:rPr>
                        <a:t>()</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333333"/>
                          </a:solidFill>
                          <a:effectLst/>
                          <a:latin typeface="inter-regular"/>
                        </a:rPr>
                        <a:t>opens new or existing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83488703"/>
                  </a:ext>
                </a:extLst>
              </a:tr>
              <a:tr h="243238">
                <a:tc>
                  <a:txBody>
                    <a:bodyPr/>
                    <a:lstStyle/>
                    <a:p>
                      <a:pPr algn="just" fontAlgn="t"/>
                      <a:r>
                        <a:rPr lang="en-US" sz="2400">
                          <a:solidFill>
                            <a:srgbClr val="333333"/>
                          </a:solidFill>
                          <a:effectLst/>
                          <a:latin typeface="inter-regular"/>
                        </a:rPr>
                        <a:t>fprintf()</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dirty="0">
                          <a:solidFill>
                            <a:srgbClr val="333333"/>
                          </a:solidFill>
                          <a:effectLst/>
                          <a:latin typeface="inter-regular"/>
                        </a:rPr>
                        <a:t>write data into the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67731709"/>
                  </a:ext>
                </a:extLst>
              </a:tr>
              <a:tr h="399605">
                <a:tc>
                  <a:txBody>
                    <a:bodyPr/>
                    <a:lstStyle/>
                    <a:p>
                      <a:pPr algn="just" fontAlgn="t"/>
                      <a:r>
                        <a:rPr lang="en-US" sz="2400">
                          <a:solidFill>
                            <a:srgbClr val="333333"/>
                          </a:solidFill>
                          <a:effectLst/>
                          <a:latin typeface="inter-regular"/>
                        </a:rPr>
                        <a:t>fscanf()</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rgbClr val="333333"/>
                          </a:solidFill>
                          <a:effectLst/>
                          <a:latin typeface="inter-regular"/>
                        </a:rPr>
                        <a:t>reads data from the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03409145"/>
                  </a:ext>
                </a:extLst>
              </a:tr>
              <a:tr h="399605">
                <a:tc>
                  <a:txBody>
                    <a:bodyPr/>
                    <a:lstStyle/>
                    <a:p>
                      <a:pPr algn="just" fontAlgn="t"/>
                      <a:r>
                        <a:rPr lang="en-US" sz="2400">
                          <a:solidFill>
                            <a:srgbClr val="333333"/>
                          </a:solidFill>
                          <a:effectLst/>
                          <a:latin typeface="inter-regular"/>
                        </a:rPr>
                        <a:t>fputc()</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333333"/>
                          </a:solidFill>
                          <a:effectLst/>
                          <a:latin typeface="inter-regular"/>
                        </a:rPr>
                        <a:t>writes a character into the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61430224"/>
                  </a:ext>
                </a:extLst>
              </a:tr>
              <a:tr h="399605">
                <a:tc>
                  <a:txBody>
                    <a:bodyPr/>
                    <a:lstStyle/>
                    <a:p>
                      <a:pPr algn="just" fontAlgn="t"/>
                      <a:r>
                        <a:rPr lang="en-US" sz="2400">
                          <a:solidFill>
                            <a:srgbClr val="333333"/>
                          </a:solidFill>
                          <a:effectLst/>
                          <a:latin typeface="inter-regular"/>
                        </a:rPr>
                        <a:t>fgetc()</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rgbClr val="333333"/>
                          </a:solidFill>
                          <a:effectLst/>
                          <a:latin typeface="inter-regular"/>
                        </a:rPr>
                        <a:t>reads a character from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25109807"/>
                  </a:ext>
                </a:extLst>
              </a:tr>
              <a:tr h="243238">
                <a:tc>
                  <a:txBody>
                    <a:bodyPr/>
                    <a:lstStyle/>
                    <a:p>
                      <a:pPr algn="just" fontAlgn="t"/>
                      <a:r>
                        <a:rPr lang="en-US" sz="2400">
                          <a:solidFill>
                            <a:srgbClr val="333333"/>
                          </a:solidFill>
                          <a:effectLst/>
                          <a:latin typeface="inter-regular"/>
                        </a:rPr>
                        <a:t>fclose()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333333"/>
                          </a:solidFill>
                          <a:effectLst/>
                          <a:latin typeface="inter-regular"/>
                        </a:rPr>
                        <a:t>closes the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91860603"/>
                  </a:ext>
                </a:extLst>
              </a:tr>
              <a:tr h="399605">
                <a:tc>
                  <a:txBody>
                    <a:bodyPr/>
                    <a:lstStyle/>
                    <a:p>
                      <a:pPr algn="just" fontAlgn="t"/>
                      <a:r>
                        <a:rPr lang="en-US" sz="2400">
                          <a:solidFill>
                            <a:srgbClr val="333333"/>
                          </a:solidFill>
                          <a:effectLst/>
                          <a:latin typeface="inter-regular"/>
                        </a:rPr>
                        <a:t>fseek()</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333333"/>
                          </a:solidFill>
                          <a:effectLst/>
                          <a:latin typeface="inter-regular"/>
                        </a:rPr>
                        <a:t>sets the file pointer to given position</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76048238"/>
                  </a:ext>
                </a:extLst>
              </a:tr>
              <a:tr h="399605">
                <a:tc>
                  <a:txBody>
                    <a:bodyPr/>
                    <a:lstStyle/>
                    <a:p>
                      <a:pPr algn="just" fontAlgn="t"/>
                      <a:r>
                        <a:rPr lang="en-US" sz="2400">
                          <a:solidFill>
                            <a:srgbClr val="333333"/>
                          </a:solidFill>
                          <a:effectLst/>
                          <a:latin typeface="inter-regular"/>
                        </a:rPr>
                        <a:t>fputw()</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333333"/>
                          </a:solidFill>
                          <a:effectLst/>
                          <a:latin typeface="inter-regular"/>
                        </a:rPr>
                        <a:t>writes an integer to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98621086"/>
                  </a:ext>
                </a:extLst>
              </a:tr>
              <a:tr h="399605">
                <a:tc>
                  <a:txBody>
                    <a:bodyPr/>
                    <a:lstStyle/>
                    <a:p>
                      <a:pPr algn="just" fontAlgn="t"/>
                      <a:r>
                        <a:rPr lang="en-US" sz="2400">
                          <a:solidFill>
                            <a:srgbClr val="333333"/>
                          </a:solidFill>
                          <a:effectLst/>
                          <a:latin typeface="inter-regular"/>
                        </a:rPr>
                        <a:t>fgetw()</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rgbClr val="333333"/>
                          </a:solidFill>
                          <a:effectLst/>
                          <a:latin typeface="inter-regular"/>
                        </a:rPr>
                        <a:t>reads an integer from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98269168"/>
                  </a:ext>
                </a:extLst>
              </a:tr>
              <a:tr h="399605">
                <a:tc>
                  <a:txBody>
                    <a:bodyPr/>
                    <a:lstStyle/>
                    <a:p>
                      <a:pPr algn="just" fontAlgn="t"/>
                      <a:r>
                        <a:rPr lang="en-US" sz="2400">
                          <a:solidFill>
                            <a:srgbClr val="333333"/>
                          </a:solidFill>
                          <a:effectLst/>
                          <a:latin typeface="inter-regular"/>
                        </a:rPr>
                        <a:t>ftell()</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333333"/>
                          </a:solidFill>
                          <a:effectLst/>
                          <a:latin typeface="inter-regular"/>
                        </a:rPr>
                        <a:t>returns current position</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525865629"/>
                  </a:ext>
                </a:extLst>
              </a:tr>
              <a:tr h="555972">
                <a:tc>
                  <a:txBody>
                    <a:bodyPr/>
                    <a:lstStyle/>
                    <a:p>
                      <a:pPr algn="just" fontAlgn="t"/>
                      <a:r>
                        <a:rPr lang="en-US" sz="2400">
                          <a:solidFill>
                            <a:srgbClr val="333333"/>
                          </a:solidFill>
                          <a:effectLst/>
                          <a:latin typeface="inter-regular"/>
                        </a:rPr>
                        <a:t>rewind()</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rgbClr val="333333"/>
                          </a:solidFill>
                          <a:effectLst/>
                          <a:latin typeface="inter-regular"/>
                        </a:rPr>
                        <a:t>sets the file pointer to the beginning of the file</a:t>
                      </a:r>
                    </a:p>
                  </a:txBody>
                  <a:tcPr marL="43435" marR="43435" marT="43435" marB="4343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00391299"/>
                  </a:ext>
                </a:extLst>
              </a:tr>
            </a:tbl>
          </a:graphicData>
        </a:graphic>
      </p:graphicFrame>
    </p:spTree>
    <p:extLst>
      <p:ext uri="{BB962C8B-B14F-4D97-AF65-F5344CB8AC3E}">
        <p14:creationId xmlns:p14="http://schemas.microsoft.com/office/powerpoint/2010/main" val="36630862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3855"/>
            <a:ext cx="6934200" cy="6463308"/>
          </a:xfrm>
          <a:prstGeom prst="rect">
            <a:avLst/>
          </a:prstGeom>
          <a:noFill/>
        </p:spPr>
        <p:txBody>
          <a:bodyPr wrap="square" rtlCol="0">
            <a:spAutoFit/>
          </a:bodyPr>
          <a:lstStyle/>
          <a:p>
            <a:r>
              <a:rPr lang="en-US" dirty="0"/>
              <a:t>void main()  </a:t>
            </a:r>
            <a:br>
              <a:rPr lang="en-US" dirty="0"/>
            </a:br>
            <a:r>
              <a:rPr lang="en-US" dirty="0"/>
              <a:t>{      FILE *</a:t>
            </a:r>
            <a:r>
              <a:rPr lang="en-US" dirty="0" err="1"/>
              <a:t>fptr</a:t>
            </a:r>
            <a:r>
              <a:rPr lang="en-US" dirty="0"/>
              <a:t>;      </a:t>
            </a:r>
            <a:br>
              <a:rPr lang="en-US" dirty="0"/>
            </a:br>
            <a:r>
              <a:rPr lang="en-US" dirty="0" err="1"/>
              <a:t>int</a:t>
            </a:r>
            <a:r>
              <a:rPr lang="en-US" dirty="0"/>
              <a:t> id;      </a:t>
            </a:r>
            <a:br>
              <a:rPr lang="en-US" dirty="0"/>
            </a:br>
            <a:r>
              <a:rPr lang="en-US" dirty="0"/>
              <a:t>char name[30];      </a:t>
            </a:r>
            <a:br>
              <a:rPr lang="en-US" dirty="0"/>
            </a:br>
            <a:r>
              <a:rPr lang="en-US" dirty="0"/>
              <a:t>float salary;      </a:t>
            </a:r>
            <a:br>
              <a:rPr lang="en-US" dirty="0"/>
            </a:br>
            <a:r>
              <a:rPr lang="en-US" dirty="0" err="1"/>
              <a:t>fptr</a:t>
            </a:r>
            <a:r>
              <a:rPr lang="en-US" dirty="0"/>
              <a:t> = </a:t>
            </a:r>
            <a:r>
              <a:rPr lang="en-US" dirty="0" err="1"/>
              <a:t>fopen</a:t>
            </a:r>
            <a:r>
              <a:rPr lang="en-US" dirty="0"/>
              <a:t>("emp.txt", "w</a:t>
            </a:r>
            <a:r>
              <a:rPr lang="en-US" dirty="0" smtClean="0"/>
              <a:t>+");                       /*  </a:t>
            </a:r>
            <a:r>
              <a:rPr lang="en-US" dirty="0"/>
              <a:t>open for writing */     </a:t>
            </a:r>
            <a:br>
              <a:rPr lang="en-US" dirty="0"/>
            </a:br>
            <a:r>
              <a:rPr lang="en-US" dirty="0"/>
              <a:t> if (</a:t>
            </a:r>
            <a:r>
              <a:rPr lang="en-US" dirty="0" err="1"/>
              <a:t>fptr</a:t>
            </a:r>
            <a:r>
              <a:rPr lang="en-US" dirty="0"/>
              <a:t> == NULL)      </a:t>
            </a:r>
            <a:br>
              <a:rPr lang="en-US" dirty="0"/>
            </a:br>
            <a:r>
              <a:rPr lang="en-US" dirty="0"/>
              <a:t>{          </a:t>
            </a:r>
            <a:r>
              <a:rPr lang="en-US" dirty="0" err="1"/>
              <a:t>printf</a:t>
            </a:r>
            <a:r>
              <a:rPr lang="en-US" dirty="0"/>
              <a:t>("File does not exists \n");         </a:t>
            </a:r>
            <a:br>
              <a:rPr lang="en-US" dirty="0"/>
            </a:br>
            <a:r>
              <a:rPr lang="en-US" dirty="0"/>
              <a:t> </a:t>
            </a:r>
            <a:r>
              <a:rPr lang="en-US" dirty="0" smtClean="0"/>
              <a:t>         return</a:t>
            </a:r>
            <a:r>
              <a:rPr lang="en-US" dirty="0"/>
              <a:t>;      }     </a:t>
            </a:r>
            <a:endParaRPr lang="en-US" dirty="0" smtClean="0"/>
          </a:p>
          <a:p>
            <a:r>
              <a:rPr lang="en-US" dirty="0" smtClean="0"/>
              <a:t> </a:t>
            </a:r>
            <a:r>
              <a:rPr lang="en-US" dirty="0" err="1"/>
              <a:t>printf</a:t>
            </a:r>
            <a:r>
              <a:rPr lang="en-US" dirty="0"/>
              <a:t>("Enter the id\n");  </a:t>
            </a:r>
            <a:r>
              <a:rPr lang="en-US" dirty="0" err="1" smtClean="0"/>
              <a:t>scanf</a:t>
            </a:r>
            <a:r>
              <a:rPr lang="en-US" dirty="0"/>
              <a:t>("%d", &amp;id);    </a:t>
            </a:r>
            <a:endParaRPr lang="en-US" dirty="0" smtClean="0"/>
          </a:p>
          <a:p>
            <a:r>
              <a:rPr lang="en-US" dirty="0"/>
              <a:t/>
            </a:r>
            <a:br>
              <a:rPr lang="en-US" dirty="0"/>
            </a:br>
            <a:r>
              <a:rPr lang="en-US" dirty="0"/>
              <a:t>  </a:t>
            </a:r>
            <a:r>
              <a:rPr lang="en-US" dirty="0" err="1"/>
              <a:t>fprintf</a:t>
            </a:r>
            <a:r>
              <a:rPr lang="en-US" dirty="0"/>
              <a:t>(</a:t>
            </a:r>
            <a:r>
              <a:rPr lang="en-US" dirty="0" err="1"/>
              <a:t>fptr</a:t>
            </a:r>
            <a:r>
              <a:rPr lang="en-US" dirty="0"/>
              <a:t>, "Id= %d\n", id);      </a:t>
            </a:r>
            <a:endParaRPr lang="en-US" dirty="0" smtClean="0"/>
          </a:p>
          <a:p>
            <a:r>
              <a:rPr lang="en-US" dirty="0"/>
              <a:t/>
            </a:r>
            <a:br>
              <a:rPr lang="en-US" dirty="0"/>
            </a:br>
            <a:r>
              <a:rPr lang="en-US" dirty="0" err="1"/>
              <a:t>printf</a:t>
            </a:r>
            <a:r>
              <a:rPr lang="en-US" dirty="0"/>
              <a:t>("Enter the name \n");  </a:t>
            </a:r>
            <a:r>
              <a:rPr lang="en-US" dirty="0" err="1" smtClean="0"/>
              <a:t>scanf</a:t>
            </a:r>
            <a:r>
              <a:rPr lang="en-US" dirty="0"/>
              <a:t>("%s", name);     </a:t>
            </a:r>
            <a:endParaRPr lang="en-US" dirty="0" smtClean="0"/>
          </a:p>
          <a:p>
            <a:r>
              <a:rPr lang="en-US" dirty="0"/>
              <a:t/>
            </a:r>
            <a:br>
              <a:rPr lang="en-US" dirty="0"/>
            </a:br>
            <a:r>
              <a:rPr lang="en-US" dirty="0"/>
              <a:t> </a:t>
            </a:r>
            <a:r>
              <a:rPr lang="en-US" dirty="0" err="1"/>
              <a:t>fprintf</a:t>
            </a:r>
            <a:r>
              <a:rPr lang="en-US" dirty="0"/>
              <a:t>(</a:t>
            </a:r>
            <a:r>
              <a:rPr lang="en-US" dirty="0" err="1"/>
              <a:t>fptr</a:t>
            </a:r>
            <a:r>
              <a:rPr lang="en-US" dirty="0"/>
              <a:t>, "Name= %s\n", name);   </a:t>
            </a:r>
            <a:endParaRPr lang="en-US" dirty="0" smtClean="0"/>
          </a:p>
          <a:p>
            <a:r>
              <a:rPr lang="en-US" dirty="0" smtClean="0"/>
              <a:t>  </a:t>
            </a:r>
            <a:r>
              <a:rPr lang="en-US" dirty="0"/>
              <a:t/>
            </a:r>
            <a:br>
              <a:rPr lang="en-US" dirty="0"/>
            </a:br>
            <a:r>
              <a:rPr lang="en-US" dirty="0"/>
              <a:t> </a:t>
            </a:r>
            <a:r>
              <a:rPr lang="en-US" dirty="0" err="1"/>
              <a:t>printf</a:t>
            </a:r>
            <a:r>
              <a:rPr lang="en-US" dirty="0"/>
              <a:t>("Enter the salary\n");  </a:t>
            </a:r>
            <a:r>
              <a:rPr lang="en-US" dirty="0" smtClean="0"/>
              <a:t> </a:t>
            </a:r>
            <a:r>
              <a:rPr lang="en-US" dirty="0" err="1"/>
              <a:t>scanf</a:t>
            </a:r>
            <a:r>
              <a:rPr lang="en-US" dirty="0"/>
              <a:t>("%f", &amp;salary);   </a:t>
            </a:r>
            <a:endParaRPr lang="en-US" dirty="0" smtClean="0"/>
          </a:p>
          <a:p>
            <a:r>
              <a:rPr lang="en-US" dirty="0" smtClean="0"/>
              <a:t>   </a:t>
            </a:r>
            <a:r>
              <a:rPr lang="en-US" dirty="0"/>
              <a:t/>
            </a:r>
            <a:br>
              <a:rPr lang="en-US" dirty="0"/>
            </a:br>
            <a:r>
              <a:rPr lang="en-US" dirty="0" err="1"/>
              <a:t>fprintf</a:t>
            </a:r>
            <a:r>
              <a:rPr lang="en-US" dirty="0"/>
              <a:t>(</a:t>
            </a:r>
            <a:r>
              <a:rPr lang="en-US" dirty="0" err="1"/>
              <a:t>fptr</a:t>
            </a:r>
            <a:r>
              <a:rPr lang="en-US" dirty="0"/>
              <a:t>, "Salary= </a:t>
            </a:r>
            <a:r>
              <a:rPr lang="en-US" dirty="0" smtClean="0"/>
              <a:t>%f\n</a:t>
            </a:r>
            <a:r>
              <a:rPr lang="en-US" dirty="0"/>
              <a:t>", salary);     </a:t>
            </a:r>
            <a:endParaRPr lang="en-US" dirty="0" smtClean="0"/>
          </a:p>
          <a:p>
            <a:r>
              <a:rPr lang="en-US" dirty="0"/>
              <a:t/>
            </a:r>
            <a:br>
              <a:rPr lang="en-US" dirty="0"/>
            </a:br>
            <a:r>
              <a:rPr lang="en-US" dirty="0"/>
              <a:t> </a:t>
            </a:r>
            <a:r>
              <a:rPr lang="en-US" dirty="0" err="1"/>
              <a:t>fclose</a:t>
            </a:r>
            <a:r>
              <a:rPr lang="en-US" dirty="0"/>
              <a:t>(</a:t>
            </a:r>
            <a:r>
              <a:rPr lang="en-US" dirty="0" err="1"/>
              <a:t>fptr</a:t>
            </a:r>
            <a:r>
              <a:rPr lang="en-US" dirty="0"/>
              <a:t>);  </a:t>
            </a:r>
            <a:endParaRPr lang="en-US" dirty="0" smtClean="0"/>
          </a:p>
          <a:p>
            <a:r>
              <a:rPr lang="en-US" dirty="0" smtClean="0"/>
              <a:t>} </a:t>
            </a:r>
            <a:endParaRPr lang="en-US" dirty="0"/>
          </a:p>
        </p:txBody>
      </p:sp>
    </p:spTree>
    <p:extLst>
      <p:ext uri="{BB962C8B-B14F-4D97-AF65-F5344CB8AC3E}">
        <p14:creationId xmlns:p14="http://schemas.microsoft.com/office/powerpoint/2010/main" val="33146229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2" y="0"/>
            <a:ext cx="8229600" cy="949036"/>
          </a:xfrm>
        </p:spPr>
        <p:txBody>
          <a:bodyPr/>
          <a:lstStyle/>
          <a:p>
            <a:pPr algn="l"/>
            <a:r>
              <a:rPr lang="en-US" b="1" dirty="0" smtClean="0"/>
              <a:t>Block read/write  (</a:t>
            </a:r>
            <a:r>
              <a:rPr lang="en-US" b="1" dirty="0" err="1"/>
              <a:t>fwrite</a:t>
            </a:r>
            <a:r>
              <a:rPr lang="en-US" b="1" dirty="0"/>
              <a:t>() </a:t>
            </a:r>
            <a:r>
              <a:rPr lang="en-US" b="1" dirty="0" smtClean="0"/>
              <a:t>,</a:t>
            </a:r>
            <a:r>
              <a:rPr lang="en-US" b="1" dirty="0" err="1" smtClean="0"/>
              <a:t>fread</a:t>
            </a:r>
            <a:r>
              <a:rPr lang="en-US" b="1" dirty="0" smtClean="0"/>
              <a:t>())</a:t>
            </a:r>
            <a:endParaRPr lang="en-US" dirty="0"/>
          </a:p>
        </p:txBody>
      </p:sp>
      <p:sp>
        <p:nvSpPr>
          <p:cNvPr id="3" name="TextBox 2"/>
          <p:cNvSpPr txBox="1"/>
          <p:nvPr/>
        </p:nvSpPr>
        <p:spPr>
          <a:xfrm>
            <a:off x="304800" y="1905000"/>
            <a:ext cx="7848600" cy="3581400"/>
          </a:xfrm>
          <a:prstGeom prst="rect">
            <a:avLst/>
          </a:prstGeom>
          <a:noFill/>
        </p:spPr>
        <p:txBody>
          <a:bodyPr wrap="square" rtlCol="0">
            <a:spAutoFit/>
          </a:bodyPr>
          <a:lstStyle/>
          <a:p>
            <a:endParaRPr lang="en-US" dirty="0"/>
          </a:p>
        </p:txBody>
      </p:sp>
      <p:sp>
        <p:nvSpPr>
          <p:cNvPr id="4" name="TextBox 3"/>
          <p:cNvSpPr txBox="1"/>
          <p:nvPr/>
        </p:nvSpPr>
        <p:spPr>
          <a:xfrm>
            <a:off x="41564" y="949036"/>
            <a:ext cx="9102436" cy="6370975"/>
          </a:xfrm>
          <a:prstGeom prst="rect">
            <a:avLst/>
          </a:prstGeom>
          <a:noFill/>
        </p:spPr>
        <p:txBody>
          <a:bodyPr wrap="square" rtlCol="0">
            <a:spAutoFit/>
          </a:bodyPr>
          <a:lstStyle/>
          <a:p>
            <a:pPr algn="just"/>
            <a:r>
              <a:rPr lang="en-US" sz="2000" dirty="0" err="1"/>
              <a:t>size_t</a:t>
            </a:r>
            <a:r>
              <a:rPr lang="en-US" sz="2000" dirty="0"/>
              <a:t> </a:t>
            </a:r>
            <a:r>
              <a:rPr lang="en-US" sz="2000" dirty="0" err="1"/>
              <a:t>fwrite</a:t>
            </a:r>
            <a:r>
              <a:rPr lang="en-US" sz="2000" dirty="0"/>
              <a:t>(</a:t>
            </a:r>
            <a:r>
              <a:rPr lang="en-US" sz="2000" dirty="0" err="1"/>
              <a:t>const</a:t>
            </a:r>
            <a:r>
              <a:rPr lang="en-US" sz="2000" dirty="0"/>
              <a:t> void *</a:t>
            </a:r>
            <a:r>
              <a:rPr lang="en-US" sz="2000" dirty="0" err="1"/>
              <a:t>ptr</a:t>
            </a:r>
            <a:r>
              <a:rPr lang="en-US" sz="2000" dirty="0"/>
              <a:t>, </a:t>
            </a:r>
            <a:r>
              <a:rPr lang="en-US" sz="2000" dirty="0" err="1"/>
              <a:t>size_t</a:t>
            </a:r>
            <a:r>
              <a:rPr lang="en-US" sz="2000" dirty="0"/>
              <a:t> size, </a:t>
            </a:r>
            <a:r>
              <a:rPr lang="en-US" sz="2000" dirty="0" err="1"/>
              <a:t>size_t</a:t>
            </a:r>
            <a:r>
              <a:rPr lang="en-US" sz="2000" dirty="0"/>
              <a:t> n, FILE *</a:t>
            </a:r>
            <a:r>
              <a:rPr lang="en-US" sz="2000" dirty="0" err="1"/>
              <a:t>fp</a:t>
            </a:r>
            <a:r>
              <a:rPr lang="en-US" sz="2000" dirty="0" smtClean="0"/>
              <a:t>);</a:t>
            </a:r>
          </a:p>
          <a:p>
            <a:pPr algn="just"/>
            <a:endParaRPr lang="en-US" sz="2000" dirty="0"/>
          </a:p>
          <a:p>
            <a:pPr lvl="0" algn="just" eaLnBrk="0" hangingPunct="0"/>
            <a:r>
              <a:rPr lang="en-US" altLang="en-US" sz="2000" dirty="0">
                <a:solidFill>
                  <a:srgbClr val="333333"/>
                </a:solidFill>
                <a:latin typeface="Open Sans"/>
              </a:rPr>
              <a:t>The </a:t>
            </a:r>
            <a:r>
              <a:rPr lang="en-US" altLang="en-US" sz="2000" dirty="0" err="1">
                <a:solidFill>
                  <a:srgbClr val="C7254E"/>
                </a:solidFill>
                <a:latin typeface="Menlo"/>
              </a:rPr>
              <a:t>fwrite</a:t>
            </a:r>
            <a:r>
              <a:rPr lang="en-US" altLang="en-US" sz="2000" dirty="0">
                <a:solidFill>
                  <a:srgbClr val="C7254E"/>
                </a:solidFill>
                <a:latin typeface="Menlo"/>
              </a:rPr>
              <a:t>()</a:t>
            </a:r>
            <a:r>
              <a:rPr lang="en-US" altLang="en-US" sz="2000" dirty="0">
                <a:solidFill>
                  <a:srgbClr val="333333"/>
                </a:solidFill>
                <a:latin typeface="Open Sans"/>
              </a:rPr>
              <a:t> function writes the data specified by the void pointer </a:t>
            </a:r>
            <a:r>
              <a:rPr lang="en-US" altLang="en-US" sz="2000" dirty="0" err="1">
                <a:solidFill>
                  <a:srgbClr val="C7254E"/>
                </a:solidFill>
                <a:latin typeface="Menlo"/>
              </a:rPr>
              <a:t>ptr</a:t>
            </a:r>
            <a:r>
              <a:rPr lang="en-US" altLang="en-US" sz="2000" dirty="0">
                <a:solidFill>
                  <a:srgbClr val="333333"/>
                </a:solidFill>
                <a:latin typeface="Open Sans"/>
              </a:rPr>
              <a:t> to the file.</a:t>
            </a:r>
            <a:endParaRPr lang="en-US" altLang="en-US" sz="2000" dirty="0"/>
          </a:p>
          <a:p>
            <a:pPr lvl="0" algn="just" eaLnBrk="0" hangingPunct="0"/>
            <a:r>
              <a:rPr lang="en-US" altLang="en-US" sz="2000" dirty="0" err="1">
                <a:solidFill>
                  <a:srgbClr val="C7254E"/>
                </a:solidFill>
                <a:latin typeface="Menlo"/>
              </a:rPr>
              <a:t>ptr</a:t>
            </a:r>
            <a:r>
              <a:rPr lang="en-US" altLang="en-US" sz="2000" dirty="0">
                <a:solidFill>
                  <a:srgbClr val="333333"/>
                </a:solidFill>
                <a:latin typeface="Open Sans"/>
              </a:rPr>
              <a:t>: it points to the block of memory which contains the data items to be written.</a:t>
            </a:r>
            <a:endParaRPr lang="en-US" altLang="en-US" sz="2000" dirty="0"/>
          </a:p>
          <a:p>
            <a:pPr lvl="0" algn="just" eaLnBrk="0" hangingPunct="0"/>
            <a:r>
              <a:rPr lang="en-US" altLang="en-US" sz="2000" dirty="0">
                <a:solidFill>
                  <a:srgbClr val="C7254E"/>
                </a:solidFill>
                <a:latin typeface="Menlo"/>
              </a:rPr>
              <a:t>size</a:t>
            </a:r>
            <a:r>
              <a:rPr lang="en-US" altLang="en-US" sz="2000" dirty="0">
                <a:solidFill>
                  <a:srgbClr val="333333"/>
                </a:solidFill>
                <a:latin typeface="Open Sans"/>
              </a:rPr>
              <a:t>: It specifies the number of bytes of each item to be written.</a:t>
            </a:r>
            <a:endParaRPr lang="en-US" altLang="en-US" sz="2000" dirty="0"/>
          </a:p>
          <a:p>
            <a:pPr lvl="0" algn="just" eaLnBrk="0" hangingPunct="0"/>
            <a:r>
              <a:rPr lang="en-US" altLang="en-US" sz="2000" dirty="0">
                <a:solidFill>
                  <a:srgbClr val="C7254E"/>
                </a:solidFill>
                <a:latin typeface="Menlo"/>
              </a:rPr>
              <a:t>n</a:t>
            </a:r>
            <a:r>
              <a:rPr lang="en-US" altLang="en-US" sz="2000" dirty="0">
                <a:solidFill>
                  <a:srgbClr val="333333"/>
                </a:solidFill>
                <a:latin typeface="Open Sans"/>
              </a:rPr>
              <a:t>: It is the number of items to be written.</a:t>
            </a:r>
            <a:endParaRPr lang="en-US" altLang="en-US" sz="2000" dirty="0"/>
          </a:p>
          <a:p>
            <a:pPr lvl="0" algn="just" eaLnBrk="0" hangingPunct="0"/>
            <a:r>
              <a:rPr lang="en-US" altLang="en-US" sz="2000" dirty="0" err="1">
                <a:solidFill>
                  <a:srgbClr val="C7254E"/>
                </a:solidFill>
                <a:latin typeface="Menlo"/>
              </a:rPr>
              <a:t>fp</a:t>
            </a:r>
            <a:r>
              <a:rPr lang="en-US" altLang="en-US" sz="2000" dirty="0">
                <a:solidFill>
                  <a:srgbClr val="333333"/>
                </a:solidFill>
                <a:latin typeface="Open Sans"/>
              </a:rPr>
              <a:t>: It is a pointer to the file where data items will be written</a:t>
            </a:r>
            <a:r>
              <a:rPr lang="en-US" altLang="en-US" sz="2000" dirty="0" smtClean="0">
                <a:solidFill>
                  <a:srgbClr val="333333"/>
                </a:solidFill>
                <a:latin typeface="Open Sans"/>
              </a:rPr>
              <a:t>.</a:t>
            </a:r>
          </a:p>
          <a:p>
            <a:pPr lvl="0" algn="just" eaLnBrk="0" hangingPunct="0"/>
            <a:endParaRPr lang="en-US" altLang="en-US" sz="2000" dirty="0">
              <a:solidFill>
                <a:srgbClr val="333333"/>
              </a:solidFill>
              <a:latin typeface="Open Sans"/>
            </a:endParaRPr>
          </a:p>
          <a:p>
            <a:pPr algn="just" eaLnBrk="0" hangingPunct="0"/>
            <a:r>
              <a:rPr lang="en-US" altLang="en-US" dirty="0" err="1">
                <a:solidFill>
                  <a:srgbClr val="B00040"/>
                </a:solidFill>
                <a:latin typeface="Menlo"/>
              </a:rPr>
              <a:t>int</a:t>
            </a:r>
            <a:r>
              <a:rPr lang="en-US" altLang="en-US" dirty="0">
                <a:solidFill>
                  <a:srgbClr val="333333"/>
                </a:solidFill>
                <a:latin typeface="Menlo"/>
              </a:rPr>
              <a:t> </a:t>
            </a:r>
            <a:r>
              <a:rPr lang="en-US" altLang="en-US" dirty="0" err="1">
                <a:latin typeface="Arial" panose="020B0604020202020204" pitchFamily="34" charset="0"/>
              </a:rPr>
              <a:t>arr</a:t>
            </a:r>
            <a:r>
              <a:rPr lang="en-US" altLang="en-US" dirty="0">
                <a:solidFill>
                  <a:srgbClr val="333333"/>
                </a:solidFill>
                <a:latin typeface="Menlo"/>
              </a:rPr>
              <a:t>[</a:t>
            </a:r>
            <a:r>
              <a:rPr lang="en-US" altLang="en-US" dirty="0">
                <a:solidFill>
                  <a:srgbClr val="666666"/>
                </a:solidFill>
                <a:latin typeface="Menlo"/>
              </a:rPr>
              <a:t>3</a:t>
            </a:r>
            <a:r>
              <a:rPr lang="en-US" altLang="en-US" dirty="0">
                <a:solidFill>
                  <a:srgbClr val="333333"/>
                </a:solidFill>
                <a:latin typeface="Menlo"/>
              </a:rPr>
              <a:t>] </a:t>
            </a:r>
            <a:r>
              <a:rPr lang="en-US" altLang="en-US" dirty="0">
                <a:solidFill>
                  <a:srgbClr val="666666"/>
                </a:solidFill>
                <a:latin typeface="Arial" panose="020B0604020202020204" pitchFamily="34" charset="0"/>
              </a:rPr>
              <a:t>=</a:t>
            </a:r>
            <a:r>
              <a:rPr lang="en-US" altLang="en-US" dirty="0">
                <a:solidFill>
                  <a:srgbClr val="333333"/>
                </a:solidFill>
                <a:latin typeface="Menlo"/>
              </a:rPr>
              <a:t> {</a:t>
            </a:r>
            <a:r>
              <a:rPr lang="en-US" altLang="en-US" dirty="0">
                <a:solidFill>
                  <a:srgbClr val="666666"/>
                </a:solidFill>
                <a:latin typeface="Menlo"/>
              </a:rPr>
              <a:t>101</a:t>
            </a:r>
            <a:r>
              <a:rPr lang="en-US" altLang="en-US" dirty="0">
                <a:solidFill>
                  <a:srgbClr val="333333"/>
                </a:solidFill>
                <a:latin typeface="Menlo"/>
              </a:rPr>
              <a:t>, </a:t>
            </a:r>
            <a:r>
              <a:rPr lang="en-US" altLang="en-US" dirty="0">
                <a:solidFill>
                  <a:srgbClr val="666666"/>
                </a:solidFill>
                <a:latin typeface="Menlo"/>
              </a:rPr>
              <a:t>203</a:t>
            </a:r>
            <a:r>
              <a:rPr lang="en-US" altLang="en-US" dirty="0">
                <a:solidFill>
                  <a:srgbClr val="333333"/>
                </a:solidFill>
                <a:latin typeface="Menlo"/>
              </a:rPr>
              <a:t>, </a:t>
            </a:r>
            <a:r>
              <a:rPr lang="en-US" altLang="en-US" dirty="0">
                <a:solidFill>
                  <a:srgbClr val="666666"/>
                </a:solidFill>
                <a:latin typeface="Menlo"/>
              </a:rPr>
              <a:t>303</a:t>
            </a:r>
            <a:r>
              <a:rPr lang="en-US" altLang="en-US" dirty="0" smtClean="0">
                <a:solidFill>
                  <a:srgbClr val="333333"/>
                </a:solidFill>
                <a:latin typeface="Menlo"/>
              </a:rPr>
              <a:t>};</a:t>
            </a:r>
          </a:p>
          <a:p>
            <a:pPr algn="just" eaLnBrk="0" hangingPunct="0"/>
            <a:endParaRPr lang="en-US" altLang="en-US" dirty="0" smtClean="0">
              <a:solidFill>
                <a:srgbClr val="333333"/>
              </a:solidFill>
              <a:latin typeface="Menlo"/>
            </a:endParaRPr>
          </a:p>
          <a:p>
            <a:pPr algn="just" eaLnBrk="0" hangingPunct="0"/>
            <a:r>
              <a:rPr lang="en-US" altLang="en-US" dirty="0" smtClean="0">
                <a:solidFill>
                  <a:srgbClr val="333333"/>
                </a:solidFill>
                <a:latin typeface="Menlo"/>
              </a:rPr>
              <a:t> </a:t>
            </a:r>
            <a:r>
              <a:rPr lang="en-US" altLang="en-US" dirty="0" err="1">
                <a:latin typeface="Arial" panose="020B0604020202020204" pitchFamily="34" charset="0"/>
              </a:rPr>
              <a:t>fwrite</a:t>
            </a:r>
            <a:r>
              <a:rPr lang="en-US" altLang="en-US" dirty="0">
                <a:solidFill>
                  <a:srgbClr val="333333"/>
                </a:solidFill>
                <a:latin typeface="Menlo"/>
              </a:rPr>
              <a:t>(</a:t>
            </a:r>
            <a:r>
              <a:rPr lang="en-US" altLang="en-US" dirty="0" err="1">
                <a:latin typeface="Arial" panose="020B0604020202020204" pitchFamily="34" charset="0"/>
              </a:rPr>
              <a:t>arr</a:t>
            </a:r>
            <a:r>
              <a:rPr lang="en-US" altLang="en-US" dirty="0">
                <a:solidFill>
                  <a:srgbClr val="333333"/>
                </a:solidFill>
                <a:latin typeface="Menlo"/>
              </a:rPr>
              <a:t>, </a:t>
            </a:r>
            <a:r>
              <a:rPr lang="en-US" altLang="en-US" b="1" dirty="0" err="1">
                <a:solidFill>
                  <a:srgbClr val="008000"/>
                </a:solidFill>
                <a:latin typeface="Menlo"/>
              </a:rPr>
              <a:t>sizeof</a:t>
            </a:r>
            <a:r>
              <a:rPr lang="en-US" altLang="en-US" dirty="0">
                <a:solidFill>
                  <a:srgbClr val="333333"/>
                </a:solidFill>
                <a:latin typeface="Menlo"/>
              </a:rPr>
              <a:t>(</a:t>
            </a:r>
            <a:r>
              <a:rPr lang="en-US" altLang="en-US" dirty="0" err="1">
                <a:latin typeface="Arial" panose="020B0604020202020204" pitchFamily="34" charset="0"/>
              </a:rPr>
              <a:t>arr</a:t>
            </a:r>
            <a:r>
              <a:rPr lang="en-US" altLang="en-US" dirty="0">
                <a:solidFill>
                  <a:srgbClr val="333333"/>
                </a:solidFill>
                <a:latin typeface="Menlo"/>
              </a:rPr>
              <a:t>), </a:t>
            </a:r>
            <a:r>
              <a:rPr lang="en-US" altLang="en-US" dirty="0">
                <a:solidFill>
                  <a:srgbClr val="666666"/>
                </a:solidFill>
                <a:latin typeface="Menlo"/>
              </a:rPr>
              <a:t>1</a:t>
            </a:r>
            <a:r>
              <a:rPr lang="en-US" altLang="en-US" dirty="0">
                <a:solidFill>
                  <a:srgbClr val="333333"/>
                </a:solidFill>
                <a:latin typeface="Menlo"/>
              </a:rPr>
              <a:t>, </a:t>
            </a:r>
            <a:r>
              <a:rPr lang="en-US" altLang="en-US" dirty="0" err="1">
                <a:latin typeface="Arial" panose="020B0604020202020204" pitchFamily="34" charset="0"/>
              </a:rPr>
              <a:t>fp</a:t>
            </a:r>
            <a:r>
              <a:rPr lang="en-US" altLang="en-US" dirty="0">
                <a:solidFill>
                  <a:srgbClr val="333333"/>
                </a:solidFill>
                <a:latin typeface="Menlo"/>
              </a:rPr>
              <a:t>);</a:t>
            </a:r>
            <a:r>
              <a:rPr lang="en-US" altLang="en-US" dirty="0"/>
              <a:t> </a:t>
            </a:r>
            <a:r>
              <a:rPr lang="en-US" altLang="en-US" dirty="0" smtClean="0"/>
              <a:t>  //</a:t>
            </a:r>
            <a:r>
              <a:rPr lang="en-US" dirty="0"/>
              <a:t> writes the entire array into the file.</a:t>
            </a:r>
            <a:endParaRPr lang="en-US" altLang="en-US" dirty="0" smtClean="0"/>
          </a:p>
          <a:p>
            <a:pPr algn="just" eaLnBrk="0" hangingPunct="0"/>
            <a:endParaRPr lang="en-US" altLang="en-US" dirty="0" smtClean="0"/>
          </a:p>
          <a:p>
            <a:pPr algn="just" eaLnBrk="0" hangingPunct="0"/>
            <a:r>
              <a:rPr lang="en-US" altLang="en-US" dirty="0" err="1" smtClean="0">
                <a:latin typeface="Arial" panose="020B0604020202020204" pitchFamily="34" charset="0"/>
              </a:rPr>
              <a:t>fwrite</a:t>
            </a:r>
            <a:r>
              <a:rPr lang="en-US" altLang="en-US" dirty="0" smtClean="0">
                <a:solidFill>
                  <a:srgbClr val="333333"/>
                </a:solidFill>
                <a:latin typeface="Menlo"/>
              </a:rPr>
              <a:t>(</a:t>
            </a:r>
            <a:r>
              <a:rPr lang="en-US" altLang="en-US" dirty="0" err="1" smtClean="0">
                <a:latin typeface="Arial" panose="020B0604020202020204" pitchFamily="34" charset="0"/>
              </a:rPr>
              <a:t>arr</a:t>
            </a:r>
            <a:r>
              <a:rPr lang="en-US" altLang="en-US" dirty="0">
                <a:solidFill>
                  <a:srgbClr val="333333"/>
                </a:solidFill>
                <a:latin typeface="Menlo"/>
              </a:rPr>
              <a:t>, </a:t>
            </a:r>
            <a:r>
              <a:rPr lang="en-US" altLang="en-US" b="1" dirty="0" err="1">
                <a:solidFill>
                  <a:srgbClr val="008000"/>
                </a:solidFill>
                <a:latin typeface="Menlo"/>
              </a:rPr>
              <a:t>sizeof</a:t>
            </a:r>
            <a:r>
              <a:rPr lang="en-US" altLang="en-US" dirty="0">
                <a:solidFill>
                  <a:srgbClr val="333333"/>
                </a:solidFill>
                <a:latin typeface="Menlo"/>
              </a:rPr>
              <a:t>(</a:t>
            </a:r>
            <a:r>
              <a:rPr lang="en-US" altLang="en-US" dirty="0" err="1">
                <a:solidFill>
                  <a:srgbClr val="B00040"/>
                </a:solidFill>
                <a:latin typeface="Menlo"/>
              </a:rPr>
              <a:t>int</a:t>
            </a:r>
            <a:r>
              <a:rPr lang="en-US" altLang="en-US" dirty="0">
                <a:solidFill>
                  <a:srgbClr val="333333"/>
                </a:solidFill>
                <a:latin typeface="Menlo"/>
              </a:rPr>
              <a:t>), </a:t>
            </a:r>
            <a:r>
              <a:rPr lang="en-US" altLang="en-US" dirty="0">
                <a:solidFill>
                  <a:srgbClr val="666666"/>
                </a:solidFill>
                <a:latin typeface="Menlo"/>
              </a:rPr>
              <a:t>2</a:t>
            </a:r>
            <a:r>
              <a:rPr lang="en-US" altLang="en-US" dirty="0">
                <a:solidFill>
                  <a:srgbClr val="333333"/>
                </a:solidFill>
                <a:latin typeface="Menlo"/>
              </a:rPr>
              <a:t>, </a:t>
            </a:r>
            <a:r>
              <a:rPr lang="en-US" altLang="en-US" dirty="0" err="1">
                <a:latin typeface="Arial" panose="020B0604020202020204" pitchFamily="34" charset="0"/>
              </a:rPr>
              <a:t>fp</a:t>
            </a:r>
            <a:r>
              <a:rPr lang="en-US" altLang="en-US" dirty="0">
                <a:solidFill>
                  <a:srgbClr val="333333"/>
                </a:solidFill>
                <a:latin typeface="Menlo"/>
              </a:rPr>
              <a:t>);</a:t>
            </a:r>
            <a:r>
              <a:rPr lang="en-US" altLang="en-US" dirty="0"/>
              <a:t> </a:t>
            </a:r>
            <a:r>
              <a:rPr lang="en-US" altLang="en-US" dirty="0" smtClean="0"/>
              <a:t> // </a:t>
            </a:r>
            <a:r>
              <a:rPr lang="en-US" dirty="0"/>
              <a:t>writes only the first two elements of the array into the file.</a:t>
            </a:r>
            <a:endParaRPr lang="en-US" altLang="en-US" dirty="0">
              <a:latin typeface="Arial" panose="020B0604020202020204" pitchFamily="34" charset="0"/>
            </a:endParaRPr>
          </a:p>
          <a:p>
            <a:pPr algn="just" eaLnBrk="0" hangingPunct="0"/>
            <a:endParaRPr lang="en-US" altLang="en-US" sz="2400" dirty="0" smtClean="0"/>
          </a:p>
          <a:p>
            <a:pPr algn="just" eaLnBrk="0" hangingPunct="0"/>
            <a:endParaRPr lang="en-US" altLang="en-US" sz="2400" dirty="0">
              <a:latin typeface="Arial" panose="020B0604020202020204" pitchFamily="34" charset="0"/>
            </a:endParaRPr>
          </a:p>
          <a:p>
            <a:pPr lvl="0" algn="just" eaLnBrk="0" hangingPunct="0"/>
            <a:endParaRPr lang="en-US" altLang="en-US" sz="2000" dirty="0">
              <a:latin typeface="Arial" panose="020B0604020202020204" pitchFamily="34" charset="0"/>
            </a:endParaRPr>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5642783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bwMode="auto">
          <a:xfrm>
            <a:off x="152400" y="879158"/>
            <a:ext cx="8936742"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3200" b="1" i="0" u="none" strike="noStrike" cap="none" normalizeH="0" baseline="0" dirty="0" err="1" smtClean="0">
                <a:ln>
                  <a:noFill/>
                </a:ln>
                <a:solidFill>
                  <a:srgbClr val="008000"/>
                </a:solidFill>
                <a:effectLst/>
                <a:latin typeface="Menlo"/>
              </a:rPr>
              <a:t>struct</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err="1" smtClean="0">
                <a:ln>
                  <a:noFill/>
                </a:ln>
                <a:solidFill>
                  <a:schemeClr val="tx1"/>
                </a:solidFill>
                <a:effectLst/>
                <a:latin typeface="Arial" panose="020B0604020202020204" pitchFamily="34" charset="0"/>
              </a:rPr>
              <a:t>stu</a:t>
            </a:r>
            <a:r>
              <a:rPr kumimoji="0" lang="en-US" altLang="en-US" sz="3200" b="0" i="0" u="none" strike="noStrike" cap="none" normalizeH="0" baseline="0" dirty="0" smtClean="0">
                <a:ln>
                  <a:noFill/>
                </a:ln>
                <a:solidFill>
                  <a:srgbClr val="333333"/>
                </a:solidFill>
                <a:effectLst/>
                <a:latin typeface="Menlo"/>
              </a:rPr>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B00040"/>
                </a:solidFill>
                <a:effectLst/>
                <a:latin typeface="Menlo"/>
              </a:rPr>
              <a:t>char</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chemeClr val="tx1"/>
                </a:solidFill>
                <a:effectLst/>
                <a:latin typeface="Arial" panose="020B0604020202020204" pitchFamily="34" charset="0"/>
              </a:rPr>
              <a:t>name</a:t>
            </a:r>
            <a:r>
              <a:rPr kumimoji="0" lang="en-US" altLang="en-US" sz="3200" b="0" i="0" u="none" strike="noStrike" cap="none" normalizeH="0" baseline="0" dirty="0" smtClean="0">
                <a:ln>
                  <a:noFill/>
                </a:ln>
                <a:solidFill>
                  <a:srgbClr val="333333"/>
                </a:solidFill>
                <a:effectLst/>
                <a:latin typeface="Menlo"/>
              </a:rPr>
              <a:t>[</a:t>
            </a:r>
            <a:r>
              <a:rPr kumimoji="0" lang="en-US" altLang="en-US" sz="3200" b="0" i="0" u="none" strike="noStrike" cap="none" normalizeH="0" baseline="0" dirty="0" smtClean="0">
                <a:ln>
                  <a:noFill/>
                </a:ln>
                <a:solidFill>
                  <a:srgbClr val="666666"/>
                </a:solidFill>
                <a:effectLst/>
                <a:latin typeface="Menlo"/>
              </a:rPr>
              <a:t>10</a:t>
            </a: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err="1" smtClean="0">
                <a:ln>
                  <a:noFill/>
                </a:ln>
                <a:solidFill>
                  <a:srgbClr val="B00040"/>
                </a:solidFill>
                <a:effectLst/>
                <a:latin typeface="Menlo"/>
              </a:rPr>
              <a:t>int</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chemeClr val="tx1"/>
                </a:solidFill>
                <a:effectLst/>
                <a:latin typeface="Arial" panose="020B0604020202020204" pitchFamily="34" charset="0"/>
              </a:rPr>
              <a:t>roll</a:t>
            </a: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B00040"/>
                </a:solidFill>
                <a:effectLst/>
                <a:latin typeface="Menlo"/>
              </a:rPr>
              <a:t>float</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chemeClr val="tx1"/>
                </a:solidFill>
                <a:effectLst/>
                <a:latin typeface="Arial" panose="020B0604020202020204" pitchFamily="34" charset="0"/>
              </a:rPr>
              <a:t>marks</a:t>
            </a:r>
            <a:r>
              <a:rPr kumimoji="0" lang="en-US" altLang="en-US" sz="3200" b="0" i="0" u="none" strike="noStrike" cap="none" normalizeH="0" baseline="0" dirty="0" smtClean="0">
                <a:ln>
                  <a:noFill/>
                </a:ln>
                <a:solidFill>
                  <a:srgbClr val="333333"/>
                </a:solidFill>
                <a:effectLst/>
                <a:latin typeface="Menlo"/>
              </a:rPr>
              <a:t>; }; </a:t>
            </a:r>
            <a:br>
              <a:rPr kumimoji="0" lang="en-US" altLang="en-US" sz="3200" b="0" i="0" u="none" strike="noStrike" cap="none" normalizeH="0" baseline="0" dirty="0" smtClean="0">
                <a:ln>
                  <a:noFill/>
                </a:ln>
                <a:solidFill>
                  <a:srgbClr val="333333"/>
                </a:solidFill>
                <a:effectLst/>
                <a:latin typeface="Menlo"/>
              </a:rPr>
            </a:br>
            <a:r>
              <a:rPr kumimoji="0" lang="en-US" altLang="en-US" sz="3200" b="1" i="0" u="none" strike="noStrike" cap="none" normalizeH="0" baseline="0" dirty="0" err="1" smtClean="0">
                <a:ln>
                  <a:noFill/>
                </a:ln>
                <a:solidFill>
                  <a:srgbClr val="008000"/>
                </a:solidFill>
                <a:effectLst/>
                <a:latin typeface="Menlo"/>
              </a:rPr>
              <a:t>struct</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chemeClr val="tx1"/>
                </a:solidFill>
                <a:effectLst/>
                <a:latin typeface="Arial" panose="020B0604020202020204" pitchFamily="34" charset="0"/>
              </a:rPr>
              <a:t>stud</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chemeClr val="tx1"/>
                </a:solidFill>
                <a:effectLst/>
                <a:latin typeface="Arial" panose="020B0604020202020204" pitchFamily="34" charset="0"/>
              </a:rPr>
              <a:t>students</a:t>
            </a:r>
            <a:r>
              <a:rPr kumimoji="0" lang="en-US" altLang="en-US" sz="3200" b="0" i="0" u="none" strike="noStrike" cap="none" normalizeH="0" baseline="0" dirty="0" smtClean="0">
                <a:ln>
                  <a:noFill/>
                </a:ln>
                <a:solidFill>
                  <a:srgbClr val="333333"/>
                </a:solidFill>
                <a:effectLst/>
                <a:latin typeface="Menlo"/>
              </a:rPr>
              <a:t>[</a:t>
            </a:r>
            <a:r>
              <a:rPr kumimoji="0" lang="en-US" altLang="en-US" sz="3200" b="0" i="0" u="none" strike="noStrike" cap="none" normalizeH="0" baseline="0" dirty="0" smtClean="0">
                <a:ln>
                  <a:noFill/>
                </a:ln>
                <a:solidFill>
                  <a:srgbClr val="666666"/>
                </a:solidFill>
                <a:effectLst/>
                <a:latin typeface="Menlo"/>
              </a:rPr>
              <a:t>3</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666666"/>
                </a:solidFill>
                <a:effectLst/>
                <a:latin typeface="Arial" panose="020B0604020202020204" pitchFamily="34" charset="0"/>
              </a:rPr>
              <a:t>=</a:t>
            </a:r>
            <a:r>
              <a:rPr kumimoji="0" lang="en-US" altLang="en-US" sz="3200" b="0" i="0" u="none" strike="noStrike" cap="none" normalizeH="0" baseline="0" dirty="0" smtClean="0">
                <a:ln>
                  <a:noFill/>
                </a:ln>
                <a:solidFill>
                  <a:srgbClr val="333333"/>
                </a:solidFill>
                <a:effectLst/>
                <a:latin typeface="Menlo"/>
              </a:rPr>
              <a:t> { {</a:t>
            </a:r>
            <a:r>
              <a:rPr kumimoji="0" lang="en-US" altLang="en-US" sz="3200" b="0" i="0" u="none" strike="noStrike" cap="none" normalizeH="0" baseline="0" dirty="0" smtClean="0">
                <a:ln>
                  <a:noFill/>
                </a:ln>
                <a:solidFill>
                  <a:srgbClr val="BA2121"/>
                </a:solidFill>
                <a:effectLst/>
                <a:latin typeface="Menlo"/>
              </a:rPr>
              <a:t>“</a:t>
            </a:r>
            <a:r>
              <a:rPr kumimoji="0" lang="en-US" altLang="en-US" sz="3200" b="0" i="0" u="none" strike="noStrike" cap="none" normalizeH="0" baseline="0" dirty="0" err="1" smtClean="0">
                <a:ln>
                  <a:noFill/>
                </a:ln>
                <a:solidFill>
                  <a:srgbClr val="BA2121"/>
                </a:solidFill>
                <a:effectLst/>
                <a:latin typeface="Menlo"/>
              </a:rPr>
              <a:t>Anay</a:t>
            </a:r>
            <a:r>
              <a:rPr kumimoji="0" lang="en-US" altLang="en-US" sz="3200" b="0" i="0" u="none" strike="noStrike" cap="none" normalizeH="0" baseline="0" dirty="0" smtClean="0">
                <a:ln>
                  <a:noFill/>
                </a:ln>
                <a:solidFill>
                  <a:srgbClr val="BA2121"/>
                </a:solidFill>
                <a:effectLst/>
                <a:latin typeface="Menlo"/>
              </a:rPr>
              <a:t>"</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666666"/>
                </a:solidFill>
                <a:effectLst/>
                <a:latin typeface="Menlo"/>
              </a:rPr>
              <a:t>10</a:t>
            </a:r>
            <a:r>
              <a:rPr kumimoji="0" lang="en-US" altLang="en-US" sz="3200" b="0" i="0" u="none" strike="noStrike" cap="none" normalizeH="0" baseline="0" dirty="0" smtClean="0">
                <a:ln>
                  <a:noFill/>
                </a:ln>
                <a:solidFill>
                  <a:srgbClr val="333333"/>
                </a:solidFill>
                <a:effectLst/>
                <a:latin typeface="Menlo"/>
              </a:rPr>
              <a:t>, </a:t>
            </a:r>
            <a:r>
              <a:rPr lang="en-US" altLang="en-US" sz="3200" dirty="0" smtClean="0">
                <a:solidFill>
                  <a:srgbClr val="666666"/>
                </a:solidFill>
                <a:latin typeface="Menlo"/>
              </a:rPr>
              <a:t>80</a:t>
            </a:r>
            <a:r>
              <a:rPr kumimoji="0" lang="en-US" altLang="en-US" sz="3200" b="0" i="0" u="none" strike="noStrike" cap="none" normalizeH="0" baseline="0" dirty="0" smtClean="0">
                <a:ln>
                  <a:noFill/>
                </a:ln>
                <a:solidFill>
                  <a:srgbClr val="666666"/>
                </a:solidFill>
                <a:effectLst/>
                <a:latin typeface="Menlo"/>
              </a:rPr>
              <a:t>.5</a:t>
            </a: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BA2121"/>
                </a:solidFill>
                <a:effectLst/>
                <a:latin typeface="Menlo"/>
              </a:rPr>
              <a:t>“Vijay"</a:t>
            </a:r>
            <a:r>
              <a:rPr kumimoji="0" lang="en-US" altLang="en-US" sz="3200" b="0" i="0" u="none" strike="noStrike" cap="none" normalizeH="0" baseline="0" dirty="0" smtClean="0">
                <a:ln>
                  <a:noFill/>
                </a:ln>
                <a:solidFill>
                  <a:srgbClr val="333333"/>
                </a:solidFill>
                <a:effectLst/>
                <a:latin typeface="Menlo"/>
              </a:rPr>
              <a:t>, </a:t>
            </a:r>
            <a:r>
              <a:rPr lang="en-US" altLang="en-US" sz="3200" dirty="0" smtClean="0">
                <a:solidFill>
                  <a:srgbClr val="666666"/>
                </a:solidFill>
                <a:latin typeface="Menlo"/>
              </a:rPr>
              <a:t>11</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666666"/>
                </a:solidFill>
                <a:effectLst/>
                <a:latin typeface="Menlo"/>
              </a:rPr>
              <a:t>71.2</a:t>
            </a: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BA2121"/>
                </a:solidFill>
                <a:effectLst/>
                <a:latin typeface="Menlo"/>
              </a:rPr>
              <a:t>“Ria"</a:t>
            </a:r>
            <a:r>
              <a:rPr kumimoji="0" lang="en-US" altLang="en-US" sz="3200" b="0" i="0" u="none" strike="noStrike" cap="none" normalizeH="0" baseline="0" dirty="0" smtClean="0">
                <a:ln>
                  <a:noFill/>
                </a:ln>
                <a:solidFill>
                  <a:srgbClr val="333333"/>
                </a:solidFill>
                <a:effectLst/>
                <a:latin typeface="Menlo"/>
              </a:rPr>
              <a:t>, </a:t>
            </a:r>
            <a:r>
              <a:rPr lang="en-US" altLang="en-US" sz="3200" dirty="0" smtClean="0">
                <a:solidFill>
                  <a:srgbClr val="666666"/>
                </a:solidFill>
                <a:latin typeface="Menlo"/>
              </a:rPr>
              <a:t>12</a:t>
            </a:r>
            <a:r>
              <a:rPr kumimoji="0" lang="en-US" altLang="en-US" sz="3200" b="0" i="0" u="none" strike="noStrike" cap="none" normalizeH="0" baseline="0" dirty="0" smtClean="0">
                <a:ln>
                  <a:noFill/>
                </a:ln>
                <a:solidFill>
                  <a:srgbClr val="333333"/>
                </a:solidFill>
                <a:effectLst/>
                <a:latin typeface="Menlo"/>
              </a:rPr>
              <a:t>, </a:t>
            </a:r>
            <a:r>
              <a:rPr lang="en-US" altLang="en-US" sz="3200" dirty="0" smtClean="0">
                <a:solidFill>
                  <a:srgbClr val="666666"/>
                </a:solidFill>
                <a:latin typeface="Menlo"/>
              </a:rPr>
              <a:t>85.5</a:t>
            </a:r>
            <a:r>
              <a:rPr kumimoji="0" lang="en-US" altLang="en-US" sz="3200" b="0" i="0" u="none" strike="noStrike" cap="none" normalizeH="0" baseline="0" dirty="0" smtClean="0">
                <a:ln>
                  <a:noFill/>
                </a:ln>
                <a:solidFill>
                  <a:srgbClr val="333333"/>
                </a:solidFill>
                <a:effectLst/>
                <a:latin typeface="Menlo"/>
              </a:rPr>
              <a:t>}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333333"/>
                </a:solidFill>
                <a:effectLst/>
                <a:latin typeface="Menlo"/>
              </a:rPr>
              <a:t/>
            </a:r>
            <a:br>
              <a:rPr kumimoji="0" lang="en-US" altLang="en-US" sz="3200" b="0" i="0" u="none" strike="noStrike" cap="none" normalizeH="0" baseline="0" dirty="0" smtClean="0">
                <a:ln>
                  <a:noFill/>
                </a:ln>
                <a:solidFill>
                  <a:srgbClr val="333333"/>
                </a:solidFill>
                <a:effectLst/>
                <a:latin typeface="Menlo"/>
              </a:rPr>
            </a:b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err="1" smtClean="0">
                <a:ln>
                  <a:noFill/>
                </a:ln>
                <a:solidFill>
                  <a:schemeClr val="tx1"/>
                </a:solidFill>
                <a:effectLst/>
                <a:latin typeface="Arial" panose="020B0604020202020204" pitchFamily="34" charset="0"/>
              </a:rPr>
              <a:t>fwrite</a:t>
            </a:r>
            <a:r>
              <a:rPr kumimoji="0" lang="en-US" altLang="en-US" sz="3200" b="0" i="0" u="none" strike="noStrike" cap="none" normalizeH="0" baseline="0" dirty="0" smtClean="0">
                <a:ln>
                  <a:noFill/>
                </a:ln>
                <a:solidFill>
                  <a:srgbClr val="333333"/>
                </a:solidFill>
                <a:effectLst/>
                <a:latin typeface="Menlo"/>
              </a:rPr>
              <a:t>(</a:t>
            </a:r>
            <a:r>
              <a:rPr kumimoji="0" lang="en-US" altLang="en-US" sz="3200" b="0" i="0" u="none" strike="noStrike" cap="none" normalizeH="0" baseline="0" dirty="0" smtClean="0">
                <a:ln>
                  <a:noFill/>
                </a:ln>
                <a:solidFill>
                  <a:schemeClr val="tx1"/>
                </a:solidFill>
                <a:effectLst/>
                <a:latin typeface="Arial" panose="020B0604020202020204" pitchFamily="34" charset="0"/>
              </a:rPr>
              <a:t>students</a:t>
            </a:r>
            <a:r>
              <a:rPr kumimoji="0" lang="en-US" altLang="en-US" sz="3200" b="0" i="0" u="none" strike="noStrike" cap="none" normalizeH="0" baseline="0" dirty="0" smtClean="0">
                <a:ln>
                  <a:noFill/>
                </a:ln>
                <a:solidFill>
                  <a:srgbClr val="333333"/>
                </a:solidFill>
                <a:effectLst/>
                <a:latin typeface="Menlo"/>
              </a:rPr>
              <a:t>, </a:t>
            </a:r>
            <a:r>
              <a:rPr kumimoji="0" lang="en-US" altLang="en-US" sz="3200" b="1" i="0" u="none" strike="noStrike" cap="none" normalizeH="0" baseline="0" dirty="0" err="1" smtClean="0">
                <a:ln>
                  <a:noFill/>
                </a:ln>
                <a:solidFill>
                  <a:srgbClr val="008000"/>
                </a:solidFill>
                <a:effectLst/>
                <a:latin typeface="Menlo"/>
              </a:rPr>
              <a:t>sizeof</a:t>
            </a:r>
            <a:r>
              <a:rPr kumimoji="0" lang="en-US" altLang="en-US" sz="3200" b="0" i="0" u="none" strike="noStrike" cap="none" normalizeH="0" baseline="0" dirty="0" smtClean="0">
                <a:ln>
                  <a:noFill/>
                </a:ln>
                <a:solidFill>
                  <a:srgbClr val="333333"/>
                </a:solidFill>
                <a:effectLst/>
                <a:latin typeface="Menlo"/>
              </a:rPr>
              <a:t>(</a:t>
            </a:r>
            <a:r>
              <a:rPr kumimoji="0" lang="en-US" altLang="en-US" sz="3200" b="0" i="0" u="none" strike="noStrike" cap="none" normalizeH="0" baseline="0" dirty="0" smtClean="0">
                <a:ln>
                  <a:noFill/>
                </a:ln>
                <a:solidFill>
                  <a:schemeClr val="tx1"/>
                </a:solidFill>
                <a:effectLst/>
                <a:latin typeface="Arial" panose="020B0604020202020204" pitchFamily="34" charset="0"/>
              </a:rPr>
              <a:t>students</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smtClean="0">
                <a:ln>
                  <a:noFill/>
                </a:ln>
                <a:solidFill>
                  <a:srgbClr val="666666"/>
                </a:solidFill>
                <a:effectLst/>
                <a:latin typeface="Menlo"/>
              </a:rPr>
              <a:t>1</a:t>
            </a:r>
            <a:r>
              <a:rPr kumimoji="0" lang="en-US" altLang="en-US" sz="3200" b="0" i="0" u="none" strike="noStrike" cap="none" normalizeH="0" baseline="0" dirty="0" smtClean="0">
                <a:ln>
                  <a:noFill/>
                </a:ln>
                <a:solidFill>
                  <a:srgbClr val="333333"/>
                </a:solidFill>
                <a:effectLst/>
                <a:latin typeface="Menlo"/>
              </a:rPr>
              <a:t>, </a:t>
            </a:r>
            <a:r>
              <a:rPr kumimoji="0" lang="en-US" altLang="en-US" sz="3200" b="0" i="0" u="none" strike="noStrike" cap="none" normalizeH="0" baseline="0" dirty="0" err="1" smtClean="0">
                <a:ln>
                  <a:noFill/>
                </a:ln>
                <a:solidFill>
                  <a:schemeClr val="tx1"/>
                </a:solidFill>
                <a:effectLst/>
                <a:latin typeface="Arial" panose="020B0604020202020204" pitchFamily="34" charset="0"/>
              </a:rPr>
              <a:t>fp</a:t>
            </a:r>
            <a:r>
              <a:rPr kumimoji="0" lang="en-US" altLang="en-US" sz="3200" b="0" i="0" u="none" strike="noStrike" cap="none" normalizeH="0" baseline="0" dirty="0" smtClean="0">
                <a:ln>
                  <a:noFill/>
                </a:ln>
                <a:solidFill>
                  <a:srgbClr val="333333"/>
                </a:solidFill>
                <a:effectLst/>
                <a:latin typeface="Menlo"/>
              </a:rPr>
              <a:t>);</a:t>
            </a:r>
            <a:r>
              <a:rPr kumimoji="0" lang="en-US" altLang="en-US" sz="3200" b="0" i="0" u="none" strike="noStrike" cap="none" normalizeH="0" baseline="0" dirty="0" smtClean="0">
                <a:ln>
                  <a:noFill/>
                </a:ln>
                <a:solidFill>
                  <a:schemeClr val="tx1"/>
                </a:solidFill>
                <a:effectLst/>
              </a:rPr>
              <a:t> </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flipH="1">
            <a:off x="502918" y="0"/>
            <a:ext cx="4678681" cy="369332"/>
          </a:xfrm>
          <a:prstGeom prst="rect">
            <a:avLst/>
          </a:prstGeom>
          <a:noFill/>
        </p:spPr>
        <p:txBody>
          <a:bodyPr wrap="square" rtlCol="0">
            <a:spAutoFit/>
          </a:bodyPr>
          <a:lstStyle/>
          <a:p>
            <a:r>
              <a:rPr lang="en-US" b="1"/>
              <a:t>Writing array of structure</a:t>
            </a:r>
            <a:endParaRPr lang="en-US" dirty="0"/>
          </a:p>
        </p:txBody>
      </p:sp>
    </p:spTree>
    <p:extLst>
      <p:ext uri="{BB962C8B-B14F-4D97-AF65-F5344CB8AC3E}">
        <p14:creationId xmlns:p14="http://schemas.microsoft.com/office/powerpoint/2010/main" val="3653557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0766"/>
            <a:ext cx="8915400" cy="6740307"/>
          </a:xfrm>
          <a:prstGeom prst="rect">
            <a:avLst/>
          </a:prstGeom>
          <a:noFill/>
        </p:spPr>
        <p:txBody>
          <a:bodyPr wrap="square" rtlCol="0">
            <a:spAutoFit/>
          </a:bodyPr>
          <a:lstStyle/>
          <a:p>
            <a:r>
              <a:rPr lang="en-US" dirty="0" err="1"/>
              <a:t>struct</a:t>
            </a:r>
            <a:r>
              <a:rPr lang="en-US" dirty="0"/>
              <a:t> </a:t>
            </a:r>
            <a:r>
              <a:rPr lang="en-US" dirty="0" smtClean="0"/>
              <a:t>employee</a:t>
            </a:r>
          </a:p>
          <a:p>
            <a:r>
              <a:rPr lang="en-US" dirty="0" smtClean="0"/>
              <a:t>{    </a:t>
            </a:r>
            <a:r>
              <a:rPr lang="en-US" dirty="0"/>
              <a:t>char name[50];   </a:t>
            </a:r>
            <a:endParaRPr lang="en-US" dirty="0" smtClean="0"/>
          </a:p>
          <a:p>
            <a:r>
              <a:rPr lang="en-US" dirty="0" smtClean="0"/>
              <a:t>     char </a:t>
            </a:r>
            <a:r>
              <a:rPr lang="en-US" dirty="0"/>
              <a:t>designation[50];   </a:t>
            </a:r>
            <a:endParaRPr lang="en-US" dirty="0" smtClean="0"/>
          </a:p>
          <a:p>
            <a:r>
              <a:rPr lang="en-US" dirty="0" smtClean="0"/>
              <a:t>     </a:t>
            </a:r>
            <a:r>
              <a:rPr lang="en-US" dirty="0" err="1" smtClean="0"/>
              <a:t>int</a:t>
            </a:r>
            <a:r>
              <a:rPr lang="en-US" dirty="0" smtClean="0"/>
              <a:t> </a:t>
            </a:r>
            <a:r>
              <a:rPr lang="en-US" dirty="0"/>
              <a:t>age;    </a:t>
            </a:r>
            <a:endParaRPr lang="en-US" dirty="0" smtClean="0"/>
          </a:p>
          <a:p>
            <a:r>
              <a:rPr lang="en-US" dirty="0" smtClean="0"/>
              <a:t>     float </a:t>
            </a:r>
            <a:r>
              <a:rPr lang="en-US" dirty="0"/>
              <a:t>salary</a:t>
            </a:r>
            <a:r>
              <a:rPr lang="en-US" dirty="0" smtClean="0"/>
              <a:t>;</a:t>
            </a:r>
          </a:p>
          <a:p>
            <a:r>
              <a:rPr lang="en-US" dirty="0" smtClean="0"/>
              <a:t>} </a:t>
            </a:r>
            <a:r>
              <a:rPr lang="en-US" dirty="0" err="1" smtClean="0"/>
              <a:t>emp</a:t>
            </a:r>
            <a:r>
              <a:rPr lang="en-US" dirty="0" smtClean="0"/>
              <a:t>;</a:t>
            </a:r>
          </a:p>
          <a:p>
            <a:endParaRPr lang="en-US" dirty="0" smtClean="0"/>
          </a:p>
          <a:p>
            <a:r>
              <a:rPr lang="en-US" dirty="0" err="1" smtClean="0"/>
              <a:t>int</a:t>
            </a:r>
            <a:r>
              <a:rPr lang="en-US" dirty="0" smtClean="0"/>
              <a:t> </a:t>
            </a:r>
            <a:r>
              <a:rPr lang="en-US" dirty="0"/>
              <a:t>main</a:t>
            </a:r>
            <a:r>
              <a:rPr lang="en-US" dirty="0" smtClean="0"/>
              <a:t>()</a:t>
            </a:r>
          </a:p>
          <a:p>
            <a:r>
              <a:rPr lang="en-US" dirty="0" smtClean="0"/>
              <a:t>{    </a:t>
            </a:r>
            <a:r>
              <a:rPr lang="en-US" dirty="0" err="1"/>
              <a:t>int</a:t>
            </a:r>
            <a:r>
              <a:rPr lang="en-US" dirty="0"/>
              <a:t> n, </a:t>
            </a:r>
            <a:r>
              <a:rPr lang="en-US" dirty="0" err="1"/>
              <a:t>i</a:t>
            </a:r>
            <a:r>
              <a:rPr lang="en-US" dirty="0"/>
              <a:t>, chars;    </a:t>
            </a:r>
            <a:endParaRPr lang="en-US" dirty="0" smtClean="0"/>
          </a:p>
          <a:p>
            <a:r>
              <a:rPr lang="en-US" dirty="0" smtClean="0"/>
              <a:t>    FILE </a:t>
            </a:r>
            <a:r>
              <a:rPr lang="en-US" dirty="0"/>
              <a:t>*</a:t>
            </a:r>
            <a:r>
              <a:rPr lang="en-US" dirty="0" err="1"/>
              <a:t>fp</a:t>
            </a:r>
            <a:r>
              <a:rPr lang="en-US" dirty="0"/>
              <a:t>;   </a:t>
            </a:r>
            <a:endParaRPr lang="en-US" dirty="0" smtClean="0"/>
          </a:p>
          <a:p>
            <a:r>
              <a:rPr lang="en-US" dirty="0"/>
              <a:t> </a:t>
            </a:r>
            <a:r>
              <a:rPr lang="en-US" dirty="0" smtClean="0"/>
              <a:t>   </a:t>
            </a:r>
            <a:r>
              <a:rPr lang="en-US" dirty="0" err="1"/>
              <a:t>fp</a:t>
            </a:r>
            <a:r>
              <a:rPr lang="en-US" dirty="0"/>
              <a:t> = </a:t>
            </a:r>
            <a:r>
              <a:rPr lang="en-US" dirty="0" err="1"/>
              <a:t>fopen</a:t>
            </a:r>
            <a:r>
              <a:rPr lang="en-US" dirty="0"/>
              <a:t>("employee.txt", "</a:t>
            </a:r>
            <a:r>
              <a:rPr lang="en-US" dirty="0" err="1"/>
              <a:t>wb</a:t>
            </a:r>
            <a:r>
              <a:rPr lang="en-US" dirty="0"/>
              <a:t>");   </a:t>
            </a:r>
            <a:endParaRPr lang="en-US" dirty="0" smtClean="0"/>
          </a:p>
          <a:p>
            <a:endParaRPr lang="en-US" dirty="0" smtClean="0"/>
          </a:p>
          <a:p>
            <a:r>
              <a:rPr lang="en-US" dirty="0" smtClean="0"/>
              <a:t> </a:t>
            </a:r>
            <a:r>
              <a:rPr lang="en-US" dirty="0"/>
              <a:t>if(</a:t>
            </a:r>
            <a:r>
              <a:rPr lang="en-US" dirty="0" err="1"/>
              <a:t>fp</a:t>
            </a:r>
            <a:r>
              <a:rPr lang="en-US" dirty="0"/>
              <a:t> == NULL)   </a:t>
            </a:r>
            <a:endParaRPr lang="en-US" dirty="0" smtClean="0"/>
          </a:p>
          <a:p>
            <a:r>
              <a:rPr lang="en-US" dirty="0" smtClean="0"/>
              <a:t> </a:t>
            </a:r>
            <a:r>
              <a:rPr lang="en-US" dirty="0"/>
              <a:t>{        </a:t>
            </a:r>
            <a:r>
              <a:rPr lang="en-US" dirty="0" err="1"/>
              <a:t>printf</a:t>
            </a:r>
            <a:r>
              <a:rPr lang="en-US" dirty="0"/>
              <a:t>("Error opening file\n");        </a:t>
            </a:r>
            <a:endParaRPr lang="en-US" dirty="0" smtClean="0"/>
          </a:p>
          <a:p>
            <a:r>
              <a:rPr lang="en-US" dirty="0" smtClean="0"/>
              <a:t>          exit(1</a:t>
            </a:r>
            <a:r>
              <a:rPr lang="en-US" dirty="0"/>
              <a:t>);   </a:t>
            </a:r>
            <a:endParaRPr lang="en-US" dirty="0" smtClean="0"/>
          </a:p>
          <a:p>
            <a:r>
              <a:rPr lang="en-US" dirty="0" smtClean="0"/>
              <a:t> </a:t>
            </a:r>
            <a:r>
              <a:rPr lang="en-US" dirty="0"/>
              <a:t>}    </a:t>
            </a:r>
            <a:endParaRPr lang="en-US" dirty="0" smtClean="0"/>
          </a:p>
          <a:p>
            <a:r>
              <a:rPr lang="en-US" dirty="0" err="1" smtClean="0"/>
              <a:t>printf</a:t>
            </a:r>
            <a:r>
              <a:rPr lang="en-US" dirty="0"/>
              <a:t>("Testing </a:t>
            </a:r>
            <a:r>
              <a:rPr lang="en-US" dirty="0" err="1"/>
              <a:t>fwrite</a:t>
            </a:r>
            <a:r>
              <a:rPr lang="en-US" dirty="0"/>
              <a:t>() function: \n\n");  </a:t>
            </a:r>
            <a:endParaRPr lang="en-US" dirty="0" smtClean="0"/>
          </a:p>
          <a:p>
            <a:r>
              <a:rPr lang="en-US" dirty="0" smtClean="0"/>
              <a:t>  </a:t>
            </a:r>
          </a:p>
          <a:p>
            <a:r>
              <a:rPr lang="en-US" dirty="0" err="1" smtClean="0"/>
              <a:t>printf</a:t>
            </a:r>
            <a:r>
              <a:rPr lang="en-US" dirty="0"/>
              <a:t>("Enter the number of records </a:t>
            </a:r>
            <a:r>
              <a:rPr lang="en-US" dirty="0" smtClean="0"/>
              <a:t>you </a:t>
            </a:r>
            <a:r>
              <a:rPr lang="en-US" dirty="0"/>
              <a:t>want to enter: ");  </a:t>
            </a:r>
            <a:endParaRPr lang="en-US" dirty="0" smtClean="0"/>
          </a:p>
          <a:p>
            <a:r>
              <a:rPr lang="en-US" dirty="0" smtClean="0"/>
              <a:t> </a:t>
            </a:r>
            <a:r>
              <a:rPr lang="en-US" dirty="0" err="1" smtClean="0"/>
              <a:t>scanf</a:t>
            </a:r>
            <a:r>
              <a:rPr lang="en-US" dirty="0"/>
              <a:t>("%d", &amp;n</a:t>
            </a:r>
            <a:r>
              <a:rPr lang="en-US" dirty="0" smtClean="0"/>
              <a:t>);</a:t>
            </a:r>
          </a:p>
          <a:p>
            <a:r>
              <a:rPr lang="en-US" dirty="0" smtClean="0"/>
              <a:t>   </a:t>
            </a:r>
          </a:p>
          <a:p>
            <a:r>
              <a:rPr lang="en-US" dirty="0" smtClean="0"/>
              <a:t> </a:t>
            </a:r>
            <a:r>
              <a:rPr lang="en-US" dirty="0"/>
              <a:t>for(</a:t>
            </a:r>
            <a:r>
              <a:rPr lang="en-US" dirty="0" err="1"/>
              <a:t>i</a:t>
            </a:r>
            <a:r>
              <a:rPr lang="en-US" dirty="0"/>
              <a:t> = 0; </a:t>
            </a:r>
            <a:r>
              <a:rPr lang="en-US" dirty="0" err="1"/>
              <a:t>i</a:t>
            </a:r>
            <a:r>
              <a:rPr lang="en-US" dirty="0"/>
              <a:t> &lt; n; </a:t>
            </a:r>
            <a:r>
              <a:rPr lang="en-US" dirty="0" err="1"/>
              <a:t>i</a:t>
            </a:r>
            <a:r>
              <a:rPr lang="en-US" dirty="0"/>
              <a:t>++)    </a:t>
            </a:r>
            <a:endParaRPr lang="en-US" dirty="0" smtClean="0"/>
          </a:p>
          <a:p>
            <a:r>
              <a:rPr lang="en-US" dirty="0" smtClean="0"/>
              <a:t>{  </a:t>
            </a:r>
            <a:r>
              <a:rPr lang="en-US" dirty="0" err="1" smtClean="0"/>
              <a:t>printf</a:t>
            </a:r>
            <a:r>
              <a:rPr lang="en-US" dirty="0"/>
              <a:t>("\</a:t>
            </a:r>
            <a:r>
              <a:rPr lang="en-US" dirty="0" err="1"/>
              <a:t>nEnter</a:t>
            </a:r>
            <a:r>
              <a:rPr lang="en-US" dirty="0"/>
              <a:t> details of employee %d \n", </a:t>
            </a:r>
            <a:r>
              <a:rPr lang="en-US" dirty="0" err="1"/>
              <a:t>i</a:t>
            </a:r>
            <a:r>
              <a:rPr lang="en-US" dirty="0"/>
              <a:t> + 1);   </a:t>
            </a:r>
            <a:endParaRPr lang="en-US" dirty="0" smtClean="0"/>
          </a:p>
          <a:p>
            <a:r>
              <a:rPr lang="en-US" dirty="0" smtClean="0"/>
              <a:t>     </a:t>
            </a:r>
            <a:r>
              <a:rPr lang="en-US" dirty="0" err="1"/>
              <a:t>fflush</a:t>
            </a:r>
            <a:r>
              <a:rPr lang="en-US" dirty="0"/>
              <a:t>(</a:t>
            </a:r>
            <a:r>
              <a:rPr lang="en-US" dirty="0" err="1"/>
              <a:t>stdin</a:t>
            </a:r>
            <a:r>
              <a:rPr lang="en-US" dirty="0"/>
              <a:t>);        </a:t>
            </a:r>
            <a:endParaRPr lang="en-US" dirty="0" smtClean="0"/>
          </a:p>
        </p:txBody>
      </p:sp>
    </p:spTree>
    <p:extLst>
      <p:ext uri="{BB962C8B-B14F-4D97-AF65-F5344CB8AC3E}">
        <p14:creationId xmlns:p14="http://schemas.microsoft.com/office/powerpoint/2010/main" val="401612054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838200"/>
            <a:ext cx="7848600" cy="5632311"/>
          </a:xfrm>
          <a:prstGeom prst="rect">
            <a:avLst/>
          </a:prstGeom>
          <a:noFill/>
        </p:spPr>
        <p:txBody>
          <a:bodyPr wrap="square" rtlCol="0">
            <a:spAutoFit/>
          </a:bodyPr>
          <a:lstStyle/>
          <a:p>
            <a:r>
              <a:rPr lang="en-US" dirty="0" err="1"/>
              <a:t>printf</a:t>
            </a:r>
            <a:r>
              <a:rPr lang="en-US" dirty="0"/>
              <a:t>("Name: ");    </a:t>
            </a:r>
          </a:p>
          <a:p>
            <a:r>
              <a:rPr lang="en-US" dirty="0" smtClean="0"/>
              <a:t> </a:t>
            </a:r>
            <a:r>
              <a:rPr lang="en-US" dirty="0" err="1"/>
              <a:t>scanf</a:t>
            </a:r>
            <a:r>
              <a:rPr lang="en-US" dirty="0"/>
              <a:t>("%</a:t>
            </a:r>
            <a:r>
              <a:rPr lang="en-US" dirty="0" err="1"/>
              <a:t>s",</a:t>
            </a:r>
            <a:r>
              <a:rPr lang="en-US" dirty="0" err="1" smtClean="0"/>
              <a:t>emp.name</a:t>
            </a:r>
            <a:r>
              <a:rPr lang="en-US" dirty="0"/>
              <a:t>);      </a:t>
            </a:r>
            <a:endParaRPr lang="en-US" dirty="0" smtClean="0"/>
          </a:p>
          <a:p>
            <a:endParaRPr lang="en-US" dirty="0" smtClean="0"/>
          </a:p>
          <a:p>
            <a:r>
              <a:rPr lang="en-US" dirty="0" smtClean="0"/>
              <a:t>  </a:t>
            </a:r>
            <a:r>
              <a:rPr lang="en-US" dirty="0" err="1"/>
              <a:t>printf</a:t>
            </a:r>
            <a:r>
              <a:rPr lang="en-US" dirty="0"/>
              <a:t>("Designation: ");   </a:t>
            </a:r>
            <a:endParaRPr lang="en-US" dirty="0" smtClean="0"/>
          </a:p>
          <a:p>
            <a:r>
              <a:rPr lang="en-US" dirty="0" smtClean="0"/>
              <a:t>  </a:t>
            </a:r>
            <a:r>
              <a:rPr lang="en-US" dirty="0" err="1" smtClean="0"/>
              <a:t>scanf</a:t>
            </a:r>
            <a:r>
              <a:rPr lang="en-US" dirty="0"/>
              <a:t>("%s",</a:t>
            </a:r>
            <a:r>
              <a:rPr lang="en-US" dirty="0" err="1" smtClean="0"/>
              <a:t>emp.designation</a:t>
            </a:r>
            <a:r>
              <a:rPr lang="en-US" dirty="0"/>
              <a:t>);       </a:t>
            </a:r>
            <a:endParaRPr lang="en-US" dirty="0" smtClean="0"/>
          </a:p>
          <a:p>
            <a:endParaRPr lang="en-US" dirty="0" smtClean="0"/>
          </a:p>
          <a:p>
            <a:r>
              <a:rPr lang="en-US" dirty="0" err="1" smtClean="0"/>
              <a:t>printf</a:t>
            </a:r>
            <a:r>
              <a:rPr lang="en-US" dirty="0"/>
              <a:t>("Age: ");        </a:t>
            </a:r>
            <a:endParaRPr lang="en-US" dirty="0" smtClean="0"/>
          </a:p>
          <a:p>
            <a:r>
              <a:rPr lang="en-US" dirty="0" err="1" smtClean="0"/>
              <a:t>scanf</a:t>
            </a:r>
            <a:r>
              <a:rPr lang="en-US" dirty="0"/>
              <a:t>("%d", &amp;</a:t>
            </a:r>
            <a:r>
              <a:rPr lang="en-US" dirty="0" err="1" smtClean="0"/>
              <a:t>emp.age</a:t>
            </a:r>
            <a:r>
              <a:rPr lang="en-US" dirty="0"/>
              <a:t>);    </a:t>
            </a:r>
            <a:endParaRPr lang="en-US" dirty="0" smtClean="0"/>
          </a:p>
          <a:p>
            <a:r>
              <a:rPr lang="en-US" dirty="0" smtClean="0"/>
              <a:t>   </a:t>
            </a:r>
          </a:p>
          <a:p>
            <a:r>
              <a:rPr lang="en-US" dirty="0" smtClean="0"/>
              <a:t> </a:t>
            </a:r>
            <a:r>
              <a:rPr lang="en-US" dirty="0" err="1"/>
              <a:t>printf</a:t>
            </a:r>
            <a:r>
              <a:rPr lang="en-US" dirty="0"/>
              <a:t>("Salary: ");        </a:t>
            </a:r>
            <a:endParaRPr lang="en-US" dirty="0" smtClean="0"/>
          </a:p>
          <a:p>
            <a:r>
              <a:rPr lang="en-US" dirty="0" err="1" smtClean="0"/>
              <a:t>scanf</a:t>
            </a:r>
            <a:r>
              <a:rPr lang="en-US" dirty="0"/>
              <a:t>("%f", &amp;</a:t>
            </a:r>
            <a:r>
              <a:rPr lang="en-US" dirty="0" err="1" smtClean="0"/>
              <a:t>emp.salary</a:t>
            </a:r>
            <a:r>
              <a:rPr lang="en-US" dirty="0"/>
              <a:t>);    </a:t>
            </a:r>
            <a:endParaRPr lang="en-US" dirty="0" smtClean="0"/>
          </a:p>
          <a:p>
            <a:endParaRPr lang="en-US" dirty="0" smtClean="0"/>
          </a:p>
          <a:p>
            <a:r>
              <a:rPr lang="en-US" b="1" dirty="0" smtClean="0"/>
              <a:t>chars </a:t>
            </a:r>
            <a:r>
              <a:rPr lang="en-US" b="1" dirty="0"/>
              <a:t>= </a:t>
            </a:r>
            <a:r>
              <a:rPr lang="en-US" b="1" i="1" dirty="0" err="1"/>
              <a:t>fwrite</a:t>
            </a:r>
            <a:r>
              <a:rPr lang="en-US" b="1" i="1" dirty="0"/>
              <a:t>(&amp;</a:t>
            </a:r>
            <a:r>
              <a:rPr lang="en-US" b="1" i="1" dirty="0" err="1" smtClean="0"/>
              <a:t>emp</a:t>
            </a:r>
            <a:r>
              <a:rPr lang="en-US" b="1" i="1" dirty="0" smtClean="0"/>
              <a:t>, </a:t>
            </a:r>
            <a:r>
              <a:rPr lang="en-US" b="1" i="1" dirty="0" err="1" smtClean="0"/>
              <a:t>sizeof</a:t>
            </a:r>
            <a:r>
              <a:rPr lang="en-US" b="1" i="1" dirty="0" smtClean="0"/>
              <a:t>(</a:t>
            </a:r>
            <a:r>
              <a:rPr lang="en-US" b="1" i="1" dirty="0" err="1" smtClean="0"/>
              <a:t>emp</a:t>
            </a:r>
            <a:r>
              <a:rPr lang="en-US" b="1" i="1" dirty="0" smtClean="0"/>
              <a:t>), </a:t>
            </a:r>
            <a:r>
              <a:rPr lang="en-US" b="1" i="1" dirty="0"/>
              <a:t>1, </a:t>
            </a:r>
            <a:r>
              <a:rPr lang="en-US" b="1" i="1" dirty="0" err="1"/>
              <a:t>fp</a:t>
            </a:r>
            <a:r>
              <a:rPr lang="en-US" b="1" i="1" dirty="0"/>
              <a:t>);    </a:t>
            </a:r>
            <a:endParaRPr lang="en-US" b="1" i="1" dirty="0" smtClean="0"/>
          </a:p>
          <a:p>
            <a:r>
              <a:rPr lang="en-US" dirty="0" smtClean="0"/>
              <a:t>    </a:t>
            </a:r>
          </a:p>
          <a:p>
            <a:r>
              <a:rPr lang="en-US" dirty="0" err="1" smtClean="0"/>
              <a:t>printf</a:t>
            </a:r>
            <a:r>
              <a:rPr lang="en-US" dirty="0"/>
              <a:t>("Number of items written to the file: %d\n", chars);   </a:t>
            </a:r>
            <a:endParaRPr lang="en-US" dirty="0" smtClean="0"/>
          </a:p>
          <a:p>
            <a:r>
              <a:rPr lang="en-US" dirty="0" smtClean="0"/>
              <a:t> </a:t>
            </a:r>
            <a:r>
              <a:rPr lang="en-US" dirty="0"/>
              <a:t>}   </a:t>
            </a:r>
            <a:endParaRPr lang="en-US" dirty="0" smtClean="0"/>
          </a:p>
          <a:p>
            <a:r>
              <a:rPr lang="en-US" dirty="0" smtClean="0"/>
              <a:t> </a:t>
            </a:r>
            <a:r>
              <a:rPr lang="en-US" dirty="0" err="1"/>
              <a:t>fclose</a:t>
            </a:r>
            <a:r>
              <a:rPr lang="en-US" dirty="0"/>
              <a:t>(</a:t>
            </a:r>
            <a:r>
              <a:rPr lang="en-US" dirty="0" err="1"/>
              <a:t>fp</a:t>
            </a:r>
            <a:r>
              <a:rPr lang="en-US" dirty="0"/>
              <a:t>);    </a:t>
            </a:r>
            <a:endParaRPr lang="en-US" dirty="0" smtClean="0"/>
          </a:p>
          <a:p>
            <a:endParaRPr lang="en-US" dirty="0" smtClean="0"/>
          </a:p>
          <a:p>
            <a:r>
              <a:rPr lang="en-US" dirty="0" smtClean="0"/>
              <a:t>return </a:t>
            </a:r>
            <a:r>
              <a:rPr lang="en-US" dirty="0"/>
              <a:t>0</a:t>
            </a:r>
            <a:r>
              <a:rPr lang="en-US" dirty="0" smtClean="0"/>
              <a:t>;</a:t>
            </a:r>
          </a:p>
          <a:p>
            <a:r>
              <a:rPr lang="en-US" dirty="0" smtClean="0"/>
              <a:t>}</a:t>
            </a:r>
            <a:endParaRPr lang="en-US" dirty="0"/>
          </a:p>
        </p:txBody>
      </p:sp>
    </p:spTree>
    <p:extLst>
      <p:ext uri="{BB962C8B-B14F-4D97-AF65-F5344CB8AC3E}">
        <p14:creationId xmlns:p14="http://schemas.microsoft.com/office/powerpoint/2010/main" val="39601196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228600" y="806827"/>
            <a:ext cx="89154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BC7A00"/>
                </a:solidFill>
                <a:effectLst/>
                <a:latin typeface="Menlo"/>
              </a:rPr>
              <a:t>#</a:t>
            </a:r>
            <a:r>
              <a:rPr kumimoji="0" lang="en-US" altLang="en-US" sz="2000" b="0" i="0" u="none" strike="noStrike" cap="none" normalizeH="0" baseline="0" dirty="0" smtClean="0">
                <a:ln>
                  <a:noFill/>
                </a:ln>
                <a:solidFill>
                  <a:srgbClr val="BC7A00"/>
                </a:solidFill>
                <a:effectLst/>
                <a:latin typeface="Menlo"/>
              </a:rPr>
              <a:t>include</a:t>
            </a:r>
            <a:r>
              <a:rPr kumimoji="0" lang="en-US" altLang="en-US" sz="2000" b="0" i="1" u="none" strike="noStrike" cap="none" normalizeH="0" baseline="0" dirty="0" smtClean="0">
                <a:ln>
                  <a:noFill/>
                </a:ln>
                <a:solidFill>
                  <a:srgbClr val="408080"/>
                </a:solidFill>
                <a:effectLst/>
                <a:latin typeface="Menlo"/>
              </a:rPr>
              <a:t>&lt;</a:t>
            </a:r>
            <a:r>
              <a:rPr kumimoji="0" lang="en-US" altLang="en-US" sz="2000" b="0" i="1" u="none" strike="noStrike" cap="none" normalizeH="0" baseline="0" dirty="0" err="1" smtClean="0">
                <a:ln>
                  <a:noFill/>
                </a:ln>
                <a:solidFill>
                  <a:srgbClr val="408080"/>
                </a:solidFill>
                <a:effectLst/>
                <a:latin typeface="Menlo"/>
              </a:rPr>
              <a:t>stdio.h</a:t>
            </a:r>
            <a:r>
              <a:rPr kumimoji="0" lang="en-US" altLang="en-US" sz="2000" b="0" i="1" u="none" strike="noStrike" cap="none" normalizeH="0" baseline="0" dirty="0" smtClean="0">
                <a:ln>
                  <a:noFill/>
                </a:ln>
                <a:solidFill>
                  <a:srgbClr val="408080"/>
                </a:solidFill>
                <a:effectLst/>
                <a:latin typeface="Menlo"/>
              </a:rPr>
              <a:t>&gt;</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BC7A00"/>
                </a:solidFill>
                <a:effectLst/>
                <a:latin typeface="Menlo"/>
              </a:rPr>
              <a:t>#include</a:t>
            </a:r>
            <a:r>
              <a:rPr kumimoji="0" lang="en-US" altLang="en-US" sz="2000" b="0" i="1" u="none" strike="noStrike" cap="none" normalizeH="0" baseline="0" dirty="0" smtClean="0">
                <a:ln>
                  <a:noFill/>
                </a:ln>
                <a:solidFill>
                  <a:srgbClr val="408080"/>
                </a:solidFill>
                <a:effectLst/>
                <a:latin typeface="Menlo"/>
              </a:rPr>
              <a:t>&lt;</a:t>
            </a:r>
            <a:r>
              <a:rPr kumimoji="0" lang="en-US" altLang="en-US" sz="2000" b="0" i="1" u="none" strike="noStrike" cap="none" normalizeH="0" baseline="0" dirty="0" err="1" smtClean="0">
                <a:ln>
                  <a:noFill/>
                </a:ln>
                <a:solidFill>
                  <a:srgbClr val="408080"/>
                </a:solidFill>
                <a:effectLst/>
                <a:latin typeface="Menlo"/>
              </a:rPr>
              <a:t>stdlib.h</a:t>
            </a:r>
            <a:r>
              <a:rPr kumimoji="0" lang="en-US" altLang="en-US" sz="2000" b="0" i="1" u="none" strike="noStrike" cap="none" normalizeH="0" baseline="0" dirty="0" smtClean="0">
                <a:ln>
                  <a:noFill/>
                </a:ln>
                <a:solidFill>
                  <a:srgbClr val="408080"/>
                </a:solidFill>
                <a:effectLst/>
                <a:latin typeface="Menl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enlo"/>
              </a:rPr>
              <a:t> </a:t>
            </a:r>
            <a:r>
              <a:rPr kumimoji="0" lang="en-US" altLang="en-US" sz="2000" b="1" i="0" u="none" strike="noStrike" cap="none" normalizeH="0" baseline="0" dirty="0" err="1" smtClean="0">
                <a:ln>
                  <a:noFill/>
                </a:ln>
                <a:solidFill>
                  <a:srgbClr val="008000"/>
                </a:solidFill>
                <a:effectLst/>
                <a:latin typeface="Menlo"/>
              </a:rPr>
              <a:t>struct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chemeClr val="tx1"/>
                </a:solidFill>
                <a:effectLst/>
                <a:latin typeface="Arial" panose="020B0604020202020204" pitchFamily="34" charset="0"/>
              </a:rPr>
              <a:t>employee</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B00040"/>
                </a:solidFill>
                <a:effectLst/>
                <a:latin typeface="Menlo"/>
              </a:rPr>
              <a:t>char</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chemeClr val="tx1"/>
                </a:solidFill>
                <a:effectLst/>
                <a:latin typeface="Arial" panose="020B0604020202020204" pitchFamily="34" charset="0"/>
              </a:rPr>
              <a:t>name</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666666"/>
                </a:solidFill>
                <a:effectLst/>
                <a:latin typeface="Menlo"/>
              </a:rPr>
              <a:t>50</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B00040"/>
                </a:solidFill>
                <a:effectLst/>
                <a:latin typeface="Menlo"/>
              </a:rPr>
              <a:t>char</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chemeClr val="tx1"/>
                </a:solidFill>
                <a:effectLst/>
                <a:latin typeface="Arial" panose="020B0604020202020204" pitchFamily="34" charset="0"/>
              </a:rPr>
              <a:t>designation</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666666"/>
                </a:solidFill>
                <a:effectLst/>
                <a:latin typeface="Menlo"/>
              </a:rPr>
              <a:t>50</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B00040"/>
                </a:solidFill>
                <a:effectLst/>
                <a:latin typeface="Menlo"/>
              </a:rPr>
              <a:t>int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chemeClr val="tx1"/>
                </a:solidFill>
                <a:effectLst/>
                <a:latin typeface="Arial" panose="020B0604020202020204" pitchFamily="34" charset="0"/>
              </a:rPr>
              <a:t>age</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B00040"/>
                </a:solidFill>
                <a:effectLst/>
                <a:latin typeface="Menlo"/>
              </a:rPr>
              <a:t>float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chemeClr val="tx1"/>
                </a:solidFill>
                <a:effectLst/>
                <a:latin typeface="Arial" panose="020B0604020202020204" pitchFamily="34" charset="0"/>
              </a:rPr>
              <a:t>salary</a:t>
            </a:r>
            <a:r>
              <a:rPr kumimoji="0" lang="en-US" altLang="en-US" sz="2000" b="0" i="0" u="none" strike="noStrike" cap="none" normalizeH="0" baseline="0" dirty="0" smtClean="0">
                <a:ln>
                  <a:noFill/>
                </a:ln>
                <a:solidFill>
                  <a:srgbClr val="333333"/>
                </a:solidFill>
                <a:effectLst/>
                <a:latin typeface="Menlo"/>
              </a:rPr>
              <a:t> }  </a:t>
            </a:r>
            <a:r>
              <a:rPr kumimoji="0" lang="en-US" altLang="en-US" sz="2000" b="0" i="0" u="none" strike="noStrike" cap="none" normalizeH="0" baseline="0" dirty="0" err="1" smtClean="0">
                <a:ln>
                  <a:noFill/>
                </a:ln>
                <a:solidFill>
                  <a:schemeClr val="tx1"/>
                </a:solidFill>
                <a:effectLst/>
                <a:latin typeface="Arial" panose="020B0604020202020204" pitchFamily="34" charset="0"/>
              </a:rPr>
              <a:t>emp</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rgbClr val="B00040"/>
                </a:solidFill>
                <a:effectLst/>
                <a:latin typeface="Menlo"/>
              </a:rPr>
              <a:t>int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0000FF"/>
                </a:solidFill>
                <a:effectLst/>
                <a:latin typeface="Menlo"/>
              </a:rPr>
              <a:t>main</a:t>
            </a:r>
            <a:r>
              <a:rPr kumimoji="0" lang="en-US" altLang="en-US" sz="2000" b="0" i="0" u="none" strike="noStrike" cap="none" normalizeH="0" baseline="0" dirty="0" smtClean="0">
                <a:ln>
                  <a:noFill/>
                </a:ln>
                <a:solidFill>
                  <a:srgbClr val="333333"/>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enlo"/>
              </a:rPr>
              <a:t> { </a:t>
            </a:r>
            <a:r>
              <a:rPr kumimoji="0" lang="en-US" altLang="en-US" sz="2000" b="0" i="0" u="none" strike="noStrike" cap="none" normalizeH="0" baseline="0" dirty="0" smtClean="0">
                <a:ln>
                  <a:noFill/>
                </a:ln>
                <a:solidFill>
                  <a:srgbClr val="B00040"/>
                </a:solidFill>
                <a:effectLst/>
                <a:latin typeface="Menlo"/>
              </a:rPr>
              <a:t>FILE</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666666"/>
                </a:solidFill>
                <a:effectLst/>
                <a:latin typeface="Arial" panose="020B0604020202020204" pitchFamily="34" charset="0"/>
              </a:rPr>
              <a:t>*</a:t>
            </a:r>
            <a:r>
              <a:rPr kumimoji="0" lang="en-US" altLang="en-US" sz="2000" b="0" i="0" u="none" strike="noStrike" cap="none" normalizeH="0" baseline="0" dirty="0" err="1" smtClean="0">
                <a:ln>
                  <a:noFill/>
                </a:ln>
                <a:solidFill>
                  <a:schemeClr val="tx1"/>
                </a:solidFill>
                <a:effectLst/>
                <a:latin typeface="Arial" panose="020B0604020202020204" pitchFamily="34" charset="0"/>
              </a:rPr>
              <a:t>fp</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	</a:t>
            </a:r>
            <a:r>
              <a:rPr kumimoji="0" lang="en-US" altLang="en-US" sz="2000" b="0" i="0" u="none" strike="noStrike" cap="none" normalizeH="0" baseline="0" dirty="0" err="1" smtClean="0">
                <a:ln>
                  <a:noFill/>
                </a:ln>
                <a:solidFill>
                  <a:schemeClr val="tx1"/>
                </a:solidFill>
                <a:effectLst/>
                <a:latin typeface="Arial" panose="020B0604020202020204" pitchFamily="34" charset="0"/>
              </a:rPr>
              <a:t>fp</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666666"/>
                </a:solidFill>
                <a:effectLst/>
                <a:latin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err="1" smtClean="0">
                <a:ln>
                  <a:noFill/>
                </a:ln>
                <a:solidFill>
                  <a:schemeClr val="tx1"/>
                </a:solidFill>
                <a:effectLst/>
                <a:latin typeface="Arial" panose="020B0604020202020204" pitchFamily="34" charset="0"/>
              </a:rPr>
              <a:t>fopen</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BA2121"/>
                </a:solidFill>
                <a:effectLst/>
                <a:latin typeface="Menlo"/>
              </a:rPr>
              <a:t>"employee.txt"</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BA2121"/>
                </a:solidFill>
                <a:effectLst/>
                <a:latin typeface="Menlo"/>
              </a:rPr>
              <a:t>"</a:t>
            </a:r>
            <a:r>
              <a:rPr kumimoji="0" lang="en-US" altLang="en-US" sz="2000" b="0" i="0" u="none" strike="noStrike" cap="none" normalizeH="0" baseline="0" dirty="0" err="1" smtClean="0">
                <a:ln>
                  <a:noFill/>
                </a:ln>
                <a:solidFill>
                  <a:srgbClr val="BA2121"/>
                </a:solidFill>
                <a:effectLst/>
                <a:latin typeface="Menlo"/>
              </a:rPr>
              <a:t>rb</a:t>
            </a:r>
            <a:r>
              <a:rPr kumimoji="0" lang="en-US" altLang="en-US" sz="2000" b="0" i="0" u="none" strike="noStrike" cap="none" normalizeH="0" baseline="0" dirty="0" smtClean="0">
                <a:ln>
                  <a:noFill/>
                </a:ln>
                <a:solidFill>
                  <a:srgbClr val="BA2121"/>
                </a:solidFill>
                <a:effectLst/>
                <a:latin typeface="Menlo"/>
              </a:rPr>
              <a:t>"</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8000"/>
                </a:solidFill>
                <a:effectLst/>
                <a:latin typeface="Menlo"/>
              </a:rPr>
              <a:t>if</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err="1" smtClean="0">
                <a:ln>
                  <a:noFill/>
                </a:ln>
                <a:solidFill>
                  <a:schemeClr val="tx1"/>
                </a:solidFill>
                <a:effectLst/>
                <a:latin typeface="Arial" panose="020B0604020202020204" pitchFamily="34" charset="0"/>
              </a:rPr>
              <a:t>fp</a:t>
            </a:r>
            <a:r>
              <a:rPr kumimoji="0" lang="en-US" altLang="en-US" sz="2000" b="0" i="0" u="none" strike="noStrike" cap="none" normalizeH="0" baseline="0" dirty="0" smtClean="0">
                <a:ln>
                  <a:noFill/>
                </a:ln>
                <a:solidFill>
                  <a:srgbClr val="333333"/>
                </a:solidFill>
                <a:effectLst/>
                <a:latin typeface="Menlo"/>
              </a:rPr>
              <a:t> </a:t>
            </a:r>
            <a:r>
              <a:rPr kumimoji="0" lang="en-US" altLang="en-US" sz="2000" b="0" i="0" u="none" strike="noStrike" cap="none" normalizeH="0" baseline="0" dirty="0" smtClean="0">
                <a:ln>
                  <a:noFill/>
                </a:ln>
                <a:solidFill>
                  <a:srgbClr val="666666"/>
                </a:solidFill>
                <a:effectLst/>
                <a:latin typeface="Arial" panose="020B0604020202020204" pitchFamily="34" charset="0"/>
              </a:rPr>
              <a:t>==</a:t>
            </a:r>
            <a:r>
              <a:rPr kumimoji="0" lang="en-US" altLang="en-US" sz="2000" b="0" i="0" u="none" strike="noStrike" cap="none" normalizeH="0" baseline="0" dirty="0" smtClean="0">
                <a:ln>
                  <a:noFill/>
                </a:ln>
                <a:solidFill>
                  <a:srgbClr val="333333"/>
                </a:solidFill>
                <a:effectLst/>
                <a:latin typeface="Menlo"/>
              </a:rPr>
              <a:t>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enlo"/>
              </a:rPr>
              <a:t> { 	</a:t>
            </a:r>
            <a:r>
              <a:rPr kumimoji="0" lang="en-US" altLang="en-US" sz="2000" b="0" i="0" u="none" strike="noStrike" cap="none" normalizeH="0" baseline="0" dirty="0" err="1" smtClean="0">
                <a:ln>
                  <a:noFill/>
                </a:ln>
                <a:solidFill>
                  <a:schemeClr val="tx1"/>
                </a:solidFill>
                <a:effectLst/>
                <a:latin typeface="Arial" panose="020B0604020202020204" pitchFamily="34" charset="0"/>
              </a:rPr>
              <a:t>printf</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BA2121"/>
                </a:solidFill>
                <a:effectLst/>
                <a:latin typeface="Menlo"/>
              </a:rPr>
              <a:t>"Error opening file</a:t>
            </a:r>
            <a:r>
              <a:rPr kumimoji="0" lang="en-US" altLang="en-US" sz="2000" b="1" i="0" u="none" strike="noStrike" cap="none" normalizeH="0" baseline="0" dirty="0" smtClean="0">
                <a:ln>
                  <a:noFill/>
                </a:ln>
                <a:solidFill>
                  <a:srgbClr val="BB6622"/>
                </a:solidFill>
                <a:effectLst/>
                <a:latin typeface="Menlo"/>
              </a:rPr>
              <a:t>\n</a:t>
            </a:r>
            <a:r>
              <a:rPr kumimoji="0" lang="en-US" altLang="en-US" sz="2000" b="0" i="0" u="none" strike="noStrike" cap="none" normalizeH="0" baseline="0" dirty="0" smtClean="0">
                <a:ln>
                  <a:noFill/>
                </a:ln>
                <a:solidFill>
                  <a:srgbClr val="BA2121"/>
                </a:solidFill>
                <a:effectLst/>
                <a:latin typeface="Menlo"/>
              </a:rPr>
              <a:t>"</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	exit</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666666"/>
                </a:solidFill>
                <a:effectLst/>
                <a:latin typeface="Menlo"/>
              </a:rPr>
              <a:t>1</a:t>
            </a: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smtClean="0">
                <a:ln>
                  <a:noFill/>
                </a:ln>
                <a:solidFill>
                  <a:schemeClr val="tx1"/>
                </a:solidFill>
                <a:effectLst/>
                <a:latin typeface="Arial" panose="020B0604020202020204" pitchFamily="34" charset="0"/>
              </a:rPr>
              <a:t>printf</a:t>
            </a:r>
            <a:r>
              <a:rPr kumimoji="0" lang="en-US" altLang="en-US" sz="2000" b="0" i="0" u="none" strike="noStrike" cap="none" normalizeH="0" baseline="0" dirty="0" smtClean="0">
                <a:ln>
                  <a:noFill/>
                </a:ln>
                <a:solidFill>
                  <a:srgbClr val="333333"/>
                </a:solidFill>
                <a:effectLst/>
                <a:latin typeface="Menlo"/>
              </a:rPr>
              <a:t>(</a:t>
            </a:r>
            <a:r>
              <a:rPr kumimoji="0" lang="en-US" altLang="en-US" sz="2000" b="0" i="0" u="none" strike="noStrike" cap="none" normalizeH="0" baseline="0" dirty="0" smtClean="0">
                <a:ln>
                  <a:noFill/>
                </a:ln>
                <a:solidFill>
                  <a:srgbClr val="BA2121"/>
                </a:solidFill>
                <a:effectLst/>
                <a:latin typeface="Menlo"/>
              </a:rPr>
              <a:t>"Testing </a:t>
            </a:r>
            <a:r>
              <a:rPr kumimoji="0" lang="en-US" altLang="en-US" sz="2000" b="0" i="0" u="none" strike="noStrike" cap="none" normalizeH="0" baseline="0" dirty="0" err="1" smtClean="0">
                <a:ln>
                  <a:noFill/>
                </a:ln>
                <a:solidFill>
                  <a:srgbClr val="BA2121"/>
                </a:solidFill>
                <a:effectLst/>
                <a:latin typeface="Menlo"/>
              </a:rPr>
              <a:t>fread</a:t>
            </a:r>
            <a:r>
              <a:rPr kumimoji="0" lang="en-US" altLang="en-US" sz="2000" b="0" i="0" u="none" strike="noStrike" cap="none" normalizeH="0" baseline="0" dirty="0" smtClean="0">
                <a:ln>
                  <a:noFill/>
                </a:ln>
                <a:solidFill>
                  <a:srgbClr val="BA2121"/>
                </a:solidFill>
                <a:effectLst/>
                <a:latin typeface="Menlo"/>
              </a:rPr>
              <a:t>() function: </a:t>
            </a:r>
            <a:r>
              <a:rPr kumimoji="0" lang="en-US" altLang="en-US" sz="2000" b="1" i="0" u="none" strike="noStrike" cap="none" normalizeH="0" baseline="0" dirty="0" smtClean="0">
                <a:ln>
                  <a:noFill/>
                </a:ln>
                <a:solidFill>
                  <a:srgbClr val="BB6622"/>
                </a:solidFill>
                <a:effectLst/>
                <a:latin typeface="Menlo"/>
              </a:rPr>
              <a:t>\n\n</a:t>
            </a:r>
            <a:r>
              <a:rPr kumimoji="0" lang="en-US" altLang="en-US" sz="2000" b="0" i="0" u="none" strike="noStrike" cap="none" normalizeH="0" baseline="0" dirty="0" smtClean="0">
                <a:ln>
                  <a:noFill/>
                </a:ln>
                <a:solidFill>
                  <a:srgbClr val="BA2121"/>
                </a:solidFill>
                <a:effectLst/>
                <a:latin typeface="Menlo"/>
              </a:rPr>
              <a:t>"</a:t>
            </a:r>
            <a:r>
              <a:rPr kumimoji="0" lang="en-US" altLang="en-US" sz="2000" b="0" i="0" u="none" strike="noStrike" cap="none" normalizeH="0" baseline="0" dirty="0" smtClean="0">
                <a:ln>
                  <a:noFill/>
                </a:ln>
                <a:solidFill>
                  <a:srgbClr val="333333"/>
                </a:solidFill>
                <a:effectLst/>
                <a:latin typeface="Menlo"/>
              </a:rPr>
              <a:t>); </a:t>
            </a:r>
          </a:p>
        </p:txBody>
      </p:sp>
    </p:spTree>
    <p:extLst>
      <p:ext uri="{BB962C8B-B14F-4D97-AF65-F5344CB8AC3E}">
        <p14:creationId xmlns:p14="http://schemas.microsoft.com/office/powerpoint/2010/main" val="20959982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8686800" cy="3887218"/>
          </a:xfrm>
          <a:prstGeom prst="rect">
            <a:avLst/>
          </a:prstGeom>
          <a:noFill/>
        </p:spPr>
        <p:txBody>
          <a:bodyPr wrap="square" rtlCol="0">
            <a:spAutoFit/>
          </a:bodyPr>
          <a:lstStyle/>
          <a:p>
            <a:pPr lvl="0" eaLnBrk="0" hangingPunct="0">
              <a:spcBef>
                <a:spcPct val="30000"/>
              </a:spcBef>
            </a:pPr>
            <a:r>
              <a:rPr lang="en-US" altLang="en-US" b="1" dirty="0">
                <a:solidFill>
                  <a:srgbClr val="008000"/>
                </a:solidFill>
                <a:latin typeface="Menlo"/>
              </a:rPr>
              <a:t>while</a:t>
            </a:r>
            <a:r>
              <a:rPr lang="en-US" altLang="en-US" dirty="0">
                <a:solidFill>
                  <a:srgbClr val="333333"/>
                </a:solidFill>
                <a:latin typeface="Menlo"/>
              </a:rPr>
              <a:t>( </a:t>
            </a:r>
            <a:r>
              <a:rPr lang="en-US" altLang="en-US" i="1" dirty="0" err="1">
                <a:solidFill>
                  <a:srgbClr val="FF0000"/>
                </a:solidFill>
                <a:latin typeface="Arial" panose="020B0604020202020204" pitchFamily="34" charset="0"/>
              </a:rPr>
              <a:t>fread</a:t>
            </a:r>
            <a:r>
              <a:rPr lang="en-US" altLang="en-US" i="1" dirty="0">
                <a:solidFill>
                  <a:srgbClr val="FF0000"/>
                </a:solidFill>
                <a:latin typeface="Menlo"/>
              </a:rPr>
              <a:t>(</a:t>
            </a:r>
            <a:r>
              <a:rPr lang="en-US" altLang="en-US" i="1" dirty="0">
                <a:solidFill>
                  <a:srgbClr val="FF0000"/>
                </a:solidFill>
                <a:latin typeface="Arial" panose="020B0604020202020204" pitchFamily="34" charset="0"/>
              </a:rPr>
              <a:t>&amp;</a:t>
            </a:r>
            <a:r>
              <a:rPr lang="en-US" altLang="en-US" i="1" dirty="0" err="1">
                <a:solidFill>
                  <a:srgbClr val="FF0000"/>
                </a:solidFill>
                <a:latin typeface="Arial" panose="020B0604020202020204" pitchFamily="34" charset="0"/>
              </a:rPr>
              <a:t>emp</a:t>
            </a:r>
            <a:r>
              <a:rPr lang="en-US" altLang="en-US" i="1" dirty="0">
                <a:solidFill>
                  <a:srgbClr val="FF0000"/>
                </a:solidFill>
                <a:latin typeface="Menlo"/>
              </a:rPr>
              <a:t>, </a:t>
            </a:r>
            <a:r>
              <a:rPr lang="en-US" altLang="en-US" b="1" i="1" dirty="0" err="1">
                <a:solidFill>
                  <a:srgbClr val="FF0000"/>
                </a:solidFill>
                <a:latin typeface="Menlo"/>
              </a:rPr>
              <a:t>sizeof</a:t>
            </a:r>
            <a:r>
              <a:rPr lang="en-US" altLang="en-US" i="1" dirty="0">
                <a:solidFill>
                  <a:srgbClr val="FF0000"/>
                </a:solidFill>
                <a:latin typeface="Menlo"/>
              </a:rPr>
              <a:t>(</a:t>
            </a:r>
            <a:r>
              <a:rPr lang="en-US" altLang="en-US" i="1" dirty="0" err="1">
                <a:solidFill>
                  <a:srgbClr val="FF0000"/>
                </a:solidFill>
                <a:latin typeface="Arial" panose="020B0604020202020204" pitchFamily="34" charset="0"/>
              </a:rPr>
              <a:t>emp</a:t>
            </a:r>
            <a:r>
              <a:rPr lang="en-US" altLang="en-US" i="1" dirty="0">
                <a:solidFill>
                  <a:srgbClr val="FF0000"/>
                </a:solidFill>
                <a:latin typeface="Menlo"/>
              </a:rPr>
              <a:t>), 1, </a:t>
            </a:r>
            <a:r>
              <a:rPr lang="en-US" altLang="en-US" i="1" dirty="0" err="1">
                <a:solidFill>
                  <a:srgbClr val="FF0000"/>
                </a:solidFill>
                <a:latin typeface="Arial" panose="020B0604020202020204" pitchFamily="34" charset="0"/>
              </a:rPr>
              <a:t>fp</a:t>
            </a:r>
            <a:r>
              <a:rPr lang="en-US" altLang="en-US" i="1" dirty="0">
                <a:solidFill>
                  <a:srgbClr val="FF0000"/>
                </a:solidFill>
                <a:latin typeface="Menlo"/>
              </a:rPr>
              <a:t>) </a:t>
            </a:r>
            <a:r>
              <a:rPr lang="en-US" altLang="en-US" i="1" dirty="0">
                <a:solidFill>
                  <a:srgbClr val="FF0000"/>
                </a:solidFill>
                <a:latin typeface="Arial" panose="020B0604020202020204" pitchFamily="34" charset="0"/>
              </a:rPr>
              <a:t>==</a:t>
            </a:r>
            <a:r>
              <a:rPr lang="en-US" altLang="en-US" i="1" dirty="0">
                <a:solidFill>
                  <a:srgbClr val="FF0000"/>
                </a:solidFill>
                <a:latin typeface="Menlo"/>
              </a:rPr>
              <a:t> 1 )  </a:t>
            </a:r>
            <a:r>
              <a:rPr lang="en-US" altLang="en-US" sz="1100" dirty="0">
                <a:solidFill>
                  <a:srgbClr val="333333"/>
                </a:solidFill>
                <a:latin typeface="Menlo"/>
              </a:rPr>
              <a:t>// reading the records until there are no records in file</a:t>
            </a:r>
          </a:p>
          <a:p>
            <a:pPr lvl="0" eaLnBrk="0" hangingPunct="0">
              <a:spcBef>
                <a:spcPct val="30000"/>
              </a:spcBef>
            </a:pPr>
            <a:r>
              <a:rPr lang="en-US" altLang="en-US" dirty="0">
                <a:solidFill>
                  <a:srgbClr val="333333"/>
                </a:solidFill>
                <a:latin typeface="Menlo"/>
              </a:rPr>
              <a:t>{ </a:t>
            </a:r>
            <a:endParaRPr lang="en-US" altLang="en-US" dirty="0" smtClean="0">
              <a:solidFill>
                <a:srgbClr val="333333"/>
              </a:solidFill>
              <a:latin typeface="Menlo"/>
            </a:endParaRPr>
          </a:p>
          <a:p>
            <a:pPr lvl="0" eaLnBrk="0" hangingPunct="0">
              <a:spcBef>
                <a:spcPct val="30000"/>
              </a:spcBef>
            </a:pPr>
            <a:r>
              <a:rPr lang="en-US" altLang="en-US" dirty="0" err="1" smtClean="0">
                <a:latin typeface="Arial" panose="020B0604020202020204" pitchFamily="34" charset="0"/>
              </a:rPr>
              <a:t>printf</a:t>
            </a:r>
            <a:r>
              <a:rPr lang="en-US" altLang="en-US" dirty="0">
                <a:solidFill>
                  <a:srgbClr val="333333"/>
                </a:solidFill>
                <a:latin typeface="Menlo"/>
              </a:rPr>
              <a:t>(</a:t>
            </a:r>
            <a:r>
              <a:rPr lang="en-US" altLang="en-US" dirty="0">
                <a:solidFill>
                  <a:srgbClr val="BA2121"/>
                </a:solidFill>
                <a:latin typeface="Menlo"/>
              </a:rPr>
              <a:t>"Name: %s </a:t>
            </a:r>
            <a:r>
              <a:rPr lang="en-US" altLang="en-US" b="1" dirty="0">
                <a:solidFill>
                  <a:srgbClr val="BB6622"/>
                </a:solidFill>
                <a:latin typeface="Menlo"/>
              </a:rPr>
              <a:t>\n</a:t>
            </a:r>
            <a:r>
              <a:rPr lang="en-US" altLang="en-US" dirty="0">
                <a:solidFill>
                  <a:srgbClr val="BA2121"/>
                </a:solidFill>
                <a:latin typeface="Menlo"/>
              </a:rPr>
              <a:t>"</a:t>
            </a:r>
            <a:r>
              <a:rPr lang="en-US" altLang="en-US" dirty="0">
                <a:solidFill>
                  <a:srgbClr val="333333"/>
                </a:solidFill>
                <a:latin typeface="Menlo"/>
              </a:rPr>
              <a:t>, </a:t>
            </a:r>
            <a:r>
              <a:rPr lang="en-US" altLang="en-US" dirty="0">
                <a:latin typeface="Arial" panose="020B0604020202020204" pitchFamily="34" charset="0"/>
              </a:rPr>
              <a:t>emp</a:t>
            </a:r>
            <a:r>
              <a:rPr lang="en-US" altLang="en-US" dirty="0">
                <a:solidFill>
                  <a:srgbClr val="333333"/>
                </a:solidFill>
                <a:latin typeface="Menlo"/>
              </a:rPr>
              <a:t>.</a:t>
            </a:r>
            <a:r>
              <a:rPr lang="en-US" altLang="en-US" dirty="0">
                <a:latin typeface="Arial" panose="020B0604020202020204" pitchFamily="34" charset="0"/>
              </a:rPr>
              <a:t>name</a:t>
            </a:r>
            <a:r>
              <a:rPr lang="en-US" altLang="en-US" dirty="0">
                <a:solidFill>
                  <a:srgbClr val="333333"/>
                </a:solidFill>
                <a:latin typeface="Menlo"/>
              </a:rPr>
              <a:t>); </a:t>
            </a:r>
          </a:p>
          <a:p>
            <a:pPr lvl="0" eaLnBrk="0" hangingPunct="0">
              <a:spcBef>
                <a:spcPct val="30000"/>
              </a:spcBef>
            </a:pPr>
            <a:r>
              <a:rPr lang="en-US" altLang="en-US" dirty="0" err="1">
                <a:latin typeface="Arial" panose="020B0604020202020204" pitchFamily="34" charset="0"/>
              </a:rPr>
              <a:t>printf</a:t>
            </a:r>
            <a:r>
              <a:rPr lang="en-US" altLang="en-US" dirty="0">
                <a:solidFill>
                  <a:srgbClr val="333333"/>
                </a:solidFill>
                <a:latin typeface="Menlo"/>
              </a:rPr>
              <a:t>(</a:t>
            </a:r>
            <a:r>
              <a:rPr lang="en-US" altLang="en-US" dirty="0">
                <a:solidFill>
                  <a:srgbClr val="BA2121"/>
                </a:solidFill>
                <a:latin typeface="Menlo"/>
              </a:rPr>
              <a:t>"Designation: %s </a:t>
            </a:r>
            <a:r>
              <a:rPr lang="en-US" altLang="en-US" b="1" dirty="0">
                <a:solidFill>
                  <a:srgbClr val="BB6622"/>
                </a:solidFill>
                <a:latin typeface="Menlo"/>
              </a:rPr>
              <a:t>\n</a:t>
            </a:r>
            <a:r>
              <a:rPr lang="en-US" altLang="en-US" dirty="0">
                <a:solidFill>
                  <a:srgbClr val="BA2121"/>
                </a:solidFill>
                <a:latin typeface="Menlo"/>
              </a:rPr>
              <a:t>"</a:t>
            </a:r>
            <a:r>
              <a:rPr lang="en-US" altLang="en-US" dirty="0">
                <a:solidFill>
                  <a:srgbClr val="333333"/>
                </a:solidFill>
                <a:latin typeface="Menlo"/>
              </a:rPr>
              <a:t>, </a:t>
            </a:r>
            <a:r>
              <a:rPr lang="en-US" altLang="en-US" dirty="0" err="1">
                <a:latin typeface="Arial" panose="020B0604020202020204" pitchFamily="34" charset="0"/>
              </a:rPr>
              <a:t>emp</a:t>
            </a:r>
            <a:r>
              <a:rPr lang="en-US" altLang="en-US" dirty="0" err="1">
                <a:solidFill>
                  <a:srgbClr val="333333"/>
                </a:solidFill>
                <a:latin typeface="Menlo"/>
              </a:rPr>
              <a:t>.</a:t>
            </a:r>
            <a:r>
              <a:rPr lang="en-US" altLang="en-US" dirty="0" err="1">
                <a:latin typeface="Arial" panose="020B0604020202020204" pitchFamily="34" charset="0"/>
              </a:rPr>
              <a:t>designation</a:t>
            </a:r>
            <a:r>
              <a:rPr lang="en-US" altLang="en-US" dirty="0">
                <a:solidFill>
                  <a:srgbClr val="333333"/>
                </a:solidFill>
                <a:latin typeface="Menlo"/>
              </a:rPr>
              <a:t>); </a:t>
            </a:r>
          </a:p>
          <a:p>
            <a:pPr lvl="0" eaLnBrk="0" hangingPunct="0">
              <a:spcBef>
                <a:spcPct val="30000"/>
              </a:spcBef>
            </a:pPr>
            <a:r>
              <a:rPr lang="en-US" altLang="en-US" dirty="0" err="1">
                <a:latin typeface="Arial" panose="020B0604020202020204" pitchFamily="34" charset="0"/>
              </a:rPr>
              <a:t>printf</a:t>
            </a:r>
            <a:r>
              <a:rPr lang="en-US" altLang="en-US" dirty="0">
                <a:solidFill>
                  <a:srgbClr val="333333"/>
                </a:solidFill>
                <a:latin typeface="Menlo"/>
              </a:rPr>
              <a:t>(</a:t>
            </a:r>
            <a:r>
              <a:rPr lang="en-US" altLang="en-US" dirty="0">
                <a:solidFill>
                  <a:srgbClr val="BA2121"/>
                </a:solidFill>
                <a:latin typeface="Menlo"/>
              </a:rPr>
              <a:t>"Age: %d </a:t>
            </a:r>
            <a:r>
              <a:rPr lang="en-US" altLang="en-US" b="1" dirty="0">
                <a:solidFill>
                  <a:srgbClr val="BB6622"/>
                </a:solidFill>
                <a:latin typeface="Menlo"/>
              </a:rPr>
              <a:t>\n</a:t>
            </a:r>
            <a:r>
              <a:rPr lang="en-US" altLang="en-US" dirty="0">
                <a:solidFill>
                  <a:srgbClr val="BA2121"/>
                </a:solidFill>
                <a:latin typeface="Menlo"/>
              </a:rPr>
              <a:t>"</a:t>
            </a:r>
            <a:r>
              <a:rPr lang="en-US" altLang="en-US" dirty="0">
                <a:solidFill>
                  <a:srgbClr val="333333"/>
                </a:solidFill>
                <a:latin typeface="Menlo"/>
              </a:rPr>
              <a:t>, </a:t>
            </a:r>
            <a:r>
              <a:rPr lang="en-US" altLang="en-US" dirty="0" err="1">
                <a:latin typeface="Arial" panose="020B0604020202020204" pitchFamily="34" charset="0"/>
              </a:rPr>
              <a:t>emp</a:t>
            </a:r>
            <a:r>
              <a:rPr lang="en-US" altLang="en-US" dirty="0" err="1">
                <a:solidFill>
                  <a:srgbClr val="333333"/>
                </a:solidFill>
                <a:latin typeface="Menlo"/>
              </a:rPr>
              <a:t>.</a:t>
            </a:r>
            <a:r>
              <a:rPr lang="en-US" altLang="en-US" dirty="0" err="1">
                <a:latin typeface="Arial" panose="020B0604020202020204" pitchFamily="34" charset="0"/>
              </a:rPr>
              <a:t>age</a:t>
            </a:r>
            <a:r>
              <a:rPr lang="en-US" altLang="en-US" dirty="0">
                <a:solidFill>
                  <a:srgbClr val="333333"/>
                </a:solidFill>
                <a:latin typeface="Menlo"/>
              </a:rPr>
              <a:t>); </a:t>
            </a:r>
          </a:p>
          <a:p>
            <a:pPr lvl="0" eaLnBrk="0" hangingPunct="0">
              <a:spcBef>
                <a:spcPct val="30000"/>
              </a:spcBef>
            </a:pPr>
            <a:r>
              <a:rPr lang="en-US" altLang="en-US" dirty="0" err="1">
                <a:latin typeface="Arial" panose="020B0604020202020204" pitchFamily="34" charset="0"/>
              </a:rPr>
              <a:t>printf</a:t>
            </a:r>
            <a:r>
              <a:rPr lang="en-US" altLang="en-US" dirty="0">
                <a:solidFill>
                  <a:srgbClr val="333333"/>
                </a:solidFill>
                <a:latin typeface="Menlo"/>
              </a:rPr>
              <a:t>(</a:t>
            </a:r>
            <a:r>
              <a:rPr lang="en-US" altLang="en-US" dirty="0">
                <a:solidFill>
                  <a:srgbClr val="BA2121"/>
                </a:solidFill>
                <a:latin typeface="Menlo"/>
              </a:rPr>
              <a:t>"Salary: %.2f </a:t>
            </a:r>
            <a:r>
              <a:rPr lang="en-US" altLang="en-US" b="1" dirty="0">
                <a:solidFill>
                  <a:srgbClr val="BB6622"/>
                </a:solidFill>
                <a:latin typeface="Menlo"/>
              </a:rPr>
              <a:t>\n\n</a:t>
            </a:r>
            <a:r>
              <a:rPr lang="en-US" altLang="en-US" dirty="0">
                <a:solidFill>
                  <a:srgbClr val="BA2121"/>
                </a:solidFill>
                <a:latin typeface="Menlo"/>
              </a:rPr>
              <a:t>"</a:t>
            </a:r>
            <a:r>
              <a:rPr lang="en-US" altLang="en-US" dirty="0">
                <a:solidFill>
                  <a:srgbClr val="333333"/>
                </a:solidFill>
                <a:latin typeface="Menlo"/>
              </a:rPr>
              <a:t>, </a:t>
            </a:r>
            <a:r>
              <a:rPr lang="en-US" altLang="en-US" dirty="0" err="1">
                <a:latin typeface="Arial" panose="020B0604020202020204" pitchFamily="34" charset="0"/>
              </a:rPr>
              <a:t>emp</a:t>
            </a:r>
            <a:r>
              <a:rPr lang="en-US" altLang="en-US" dirty="0" err="1">
                <a:solidFill>
                  <a:srgbClr val="333333"/>
                </a:solidFill>
                <a:latin typeface="Menlo"/>
              </a:rPr>
              <a:t>.</a:t>
            </a:r>
            <a:r>
              <a:rPr lang="en-US" altLang="en-US" dirty="0" err="1">
                <a:latin typeface="Arial" panose="020B0604020202020204" pitchFamily="34" charset="0"/>
              </a:rPr>
              <a:t>salary</a:t>
            </a:r>
            <a:r>
              <a:rPr lang="en-US" altLang="en-US" dirty="0">
                <a:solidFill>
                  <a:srgbClr val="333333"/>
                </a:solidFill>
                <a:latin typeface="Menlo"/>
              </a:rPr>
              <a:t>); </a:t>
            </a:r>
          </a:p>
          <a:p>
            <a:pPr lvl="0" eaLnBrk="0" hangingPunct="0">
              <a:spcBef>
                <a:spcPct val="30000"/>
              </a:spcBef>
            </a:pPr>
            <a:r>
              <a:rPr lang="en-US" altLang="en-US" dirty="0">
                <a:solidFill>
                  <a:srgbClr val="333333"/>
                </a:solidFill>
                <a:latin typeface="Menlo"/>
              </a:rPr>
              <a:t>} </a:t>
            </a:r>
            <a:endParaRPr lang="en-US" altLang="en-US" dirty="0" smtClean="0">
              <a:solidFill>
                <a:srgbClr val="333333"/>
              </a:solidFill>
              <a:latin typeface="Menlo"/>
            </a:endParaRPr>
          </a:p>
          <a:p>
            <a:pPr lvl="0" eaLnBrk="0" hangingPunct="0">
              <a:spcBef>
                <a:spcPct val="30000"/>
              </a:spcBef>
            </a:pPr>
            <a:r>
              <a:rPr lang="en-US" altLang="en-US" dirty="0" err="1" smtClean="0">
                <a:latin typeface="Arial" panose="020B0604020202020204" pitchFamily="34" charset="0"/>
              </a:rPr>
              <a:t>fclose</a:t>
            </a:r>
            <a:r>
              <a:rPr lang="en-US" altLang="en-US" dirty="0" smtClean="0">
                <a:solidFill>
                  <a:srgbClr val="333333"/>
                </a:solidFill>
                <a:latin typeface="Menlo"/>
              </a:rPr>
              <a:t>(</a:t>
            </a:r>
            <a:r>
              <a:rPr lang="en-US" altLang="en-US" dirty="0" err="1" smtClean="0">
                <a:latin typeface="Arial" panose="020B0604020202020204" pitchFamily="34" charset="0"/>
              </a:rPr>
              <a:t>fp</a:t>
            </a:r>
            <a:r>
              <a:rPr lang="en-US" altLang="en-US" dirty="0">
                <a:solidFill>
                  <a:srgbClr val="333333"/>
                </a:solidFill>
                <a:latin typeface="Menlo"/>
              </a:rPr>
              <a:t>); </a:t>
            </a:r>
            <a:endParaRPr lang="en-US" altLang="en-US" dirty="0" smtClean="0">
              <a:solidFill>
                <a:srgbClr val="333333"/>
              </a:solidFill>
              <a:latin typeface="Menlo"/>
            </a:endParaRPr>
          </a:p>
          <a:p>
            <a:pPr lvl="0" eaLnBrk="0" hangingPunct="0">
              <a:spcBef>
                <a:spcPct val="30000"/>
              </a:spcBef>
            </a:pPr>
            <a:r>
              <a:rPr lang="en-US" altLang="en-US" b="1" dirty="0" smtClean="0">
                <a:solidFill>
                  <a:srgbClr val="008000"/>
                </a:solidFill>
                <a:latin typeface="Menlo"/>
              </a:rPr>
              <a:t>return</a:t>
            </a:r>
            <a:r>
              <a:rPr lang="en-US" altLang="en-US" dirty="0" smtClean="0">
                <a:solidFill>
                  <a:srgbClr val="333333"/>
                </a:solidFill>
                <a:latin typeface="Menlo"/>
              </a:rPr>
              <a:t> </a:t>
            </a:r>
            <a:r>
              <a:rPr lang="en-US" altLang="en-US" dirty="0">
                <a:solidFill>
                  <a:srgbClr val="666666"/>
                </a:solidFill>
                <a:latin typeface="Menlo"/>
              </a:rPr>
              <a:t>0</a:t>
            </a:r>
            <a:r>
              <a:rPr lang="en-US" altLang="en-US" dirty="0">
                <a:solidFill>
                  <a:srgbClr val="333333"/>
                </a:solidFill>
                <a:latin typeface="Menlo"/>
              </a:rPr>
              <a:t>; </a:t>
            </a:r>
            <a:endParaRPr lang="en-US" altLang="en-US" dirty="0" smtClean="0">
              <a:solidFill>
                <a:srgbClr val="333333"/>
              </a:solidFill>
              <a:latin typeface="Menlo"/>
            </a:endParaRPr>
          </a:p>
          <a:p>
            <a:pPr lvl="0" eaLnBrk="0" hangingPunct="0">
              <a:spcBef>
                <a:spcPct val="30000"/>
              </a:spcBef>
            </a:pPr>
            <a:r>
              <a:rPr lang="en-US" altLang="en-US" dirty="0" smtClean="0">
                <a:solidFill>
                  <a:srgbClr val="333333"/>
                </a:solidFill>
                <a:latin typeface="Menlo"/>
              </a:rPr>
              <a:t>}</a:t>
            </a:r>
            <a:r>
              <a:rPr lang="en-US" altLang="en-US" dirty="0" smtClean="0"/>
              <a:t> </a:t>
            </a:r>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25715728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Access Files</a:t>
            </a:r>
            <a:endParaRPr lang="en-US" dirty="0"/>
          </a:p>
        </p:txBody>
      </p:sp>
      <p:sp>
        <p:nvSpPr>
          <p:cNvPr id="3" name="TextBox 2"/>
          <p:cNvSpPr txBox="1"/>
          <p:nvPr/>
        </p:nvSpPr>
        <p:spPr>
          <a:xfrm>
            <a:off x="457200" y="1981200"/>
            <a:ext cx="7543800" cy="4267200"/>
          </a:xfrm>
          <a:prstGeom prst="rect">
            <a:avLst/>
          </a:prstGeom>
          <a:noFill/>
        </p:spPr>
        <p:txBody>
          <a:bodyPr wrap="square" rtlCol="0">
            <a:spAutoFit/>
          </a:bodyPr>
          <a:lstStyle/>
          <a:p>
            <a:endParaRPr lang="en-US" dirty="0"/>
          </a:p>
        </p:txBody>
      </p:sp>
      <p:sp>
        <p:nvSpPr>
          <p:cNvPr id="4" name="Content Placeholder 6"/>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just">
              <a:buNone/>
            </a:pPr>
            <a:r>
              <a:rPr lang="en-US" altLang="en-US" sz="2800" kern="0" dirty="0" smtClean="0"/>
              <a:t>Functions that help in accessing only a particular part of the file: 	(not reading &amp; writing sequentially).</a:t>
            </a:r>
          </a:p>
          <a:p>
            <a:pPr algn="just">
              <a:spcBef>
                <a:spcPct val="0"/>
              </a:spcBef>
            </a:pPr>
            <a:r>
              <a:rPr lang="en-US" dirty="0" err="1" smtClean="0"/>
              <a:t>ftell</a:t>
            </a:r>
            <a:r>
              <a:rPr lang="en-US" dirty="0" smtClean="0"/>
              <a:t> </a:t>
            </a:r>
            <a:r>
              <a:rPr lang="en-US" dirty="0"/>
              <a:t>( </a:t>
            </a:r>
            <a:r>
              <a:rPr lang="en-US" dirty="0" smtClean="0"/>
              <a:t>) - </a:t>
            </a:r>
            <a:r>
              <a:rPr lang="en-US" dirty="0"/>
              <a:t>It returns the current position of the file </a:t>
            </a:r>
            <a:r>
              <a:rPr lang="en-US" dirty="0" err="1"/>
              <a:t>ptr</a:t>
            </a:r>
            <a:r>
              <a:rPr lang="en-US" dirty="0"/>
              <a:t>.</a:t>
            </a:r>
          </a:p>
          <a:p>
            <a:pPr algn="just">
              <a:spcBef>
                <a:spcPct val="0"/>
              </a:spcBef>
            </a:pPr>
            <a:endParaRPr lang="en-US" dirty="0" smtClean="0"/>
          </a:p>
          <a:p>
            <a:pPr algn="just">
              <a:spcBef>
                <a:spcPct val="0"/>
              </a:spcBef>
            </a:pPr>
            <a:endParaRPr lang="en-US" altLang="en-US" sz="2800" kern="0" dirty="0" smtClean="0"/>
          </a:p>
          <a:p>
            <a:pPr algn="just">
              <a:spcBef>
                <a:spcPct val="0"/>
              </a:spcBef>
            </a:pPr>
            <a:r>
              <a:rPr lang="en-US" dirty="0"/>
              <a:t>rewind ( </a:t>
            </a:r>
            <a:r>
              <a:rPr lang="en-US" dirty="0" smtClean="0"/>
              <a:t>)-It </a:t>
            </a:r>
            <a:r>
              <a:rPr lang="en-US" dirty="0"/>
              <a:t>makes file </a:t>
            </a:r>
            <a:r>
              <a:rPr lang="en-US" dirty="0" err="1"/>
              <a:t>ptr</a:t>
            </a:r>
            <a:r>
              <a:rPr lang="en-US" dirty="0"/>
              <a:t> move to beginning of the file.</a:t>
            </a:r>
            <a:endParaRPr lang="en-US" altLang="en-US" sz="2800" kern="0" dirty="0" smtClean="0"/>
          </a:p>
          <a:p>
            <a:pPr>
              <a:buFontTx/>
              <a:buNone/>
            </a:pPr>
            <a:endParaRPr lang="en-IN" altLang="en-US" kern="0" dirty="0" smtClean="0"/>
          </a:p>
        </p:txBody>
      </p:sp>
      <p:sp>
        <p:nvSpPr>
          <p:cNvPr id="5" name="Rectangle 1"/>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26127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533400"/>
            <a:ext cx="8382000" cy="5355312"/>
          </a:xfrm>
          <a:prstGeom prst="rect">
            <a:avLst/>
          </a:prstGeom>
          <a:noFill/>
        </p:spPr>
        <p:txBody>
          <a:bodyPr wrap="square" rtlCol="0">
            <a:spAutoFit/>
          </a:bodyPr>
          <a:lstStyle/>
          <a:p>
            <a:pPr algn="just"/>
            <a:r>
              <a:rPr lang="en-US" dirty="0" err="1"/>
              <a:t>fseek</a:t>
            </a:r>
            <a:r>
              <a:rPr lang="en-US" dirty="0"/>
              <a:t> ( ) -It is to make the file </a:t>
            </a:r>
            <a:r>
              <a:rPr lang="en-US" dirty="0" err="1"/>
              <a:t>pntr</a:t>
            </a:r>
            <a:r>
              <a:rPr lang="en-US" dirty="0"/>
              <a:t> point to a particular location in a file</a:t>
            </a:r>
            <a:r>
              <a:rPr lang="en-US" dirty="0" smtClean="0"/>
              <a:t>.</a:t>
            </a:r>
          </a:p>
          <a:p>
            <a:pPr algn="just"/>
            <a:endParaRPr lang="en-US" dirty="0"/>
          </a:p>
          <a:p>
            <a:pPr algn="ctr"/>
            <a:r>
              <a:rPr lang="en-US" altLang="en-US" b="1" i="1" dirty="0" err="1">
                <a:solidFill>
                  <a:srgbClr val="FF0000"/>
                </a:solidFill>
                <a:latin typeface="var(--bs-font-monospace)"/>
              </a:rPr>
              <a:t>fseek</a:t>
            </a:r>
            <a:r>
              <a:rPr lang="en-US" altLang="en-US" b="1" i="1" dirty="0">
                <a:solidFill>
                  <a:srgbClr val="FF0000"/>
                </a:solidFill>
                <a:latin typeface="var(--bs-font-monospace)"/>
              </a:rPr>
              <a:t>(file pointer, offset, position);</a:t>
            </a:r>
            <a:r>
              <a:rPr lang="en-US" altLang="en-US" b="1" i="1" dirty="0">
                <a:solidFill>
                  <a:srgbClr val="FF0000"/>
                </a:solidFill>
              </a:rPr>
              <a:t> </a:t>
            </a:r>
            <a:endParaRPr lang="en-US" altLang="en-US" b="1" i="1" dirty="0">
              <a:solidFill>
                <a:srgbClr val="FF0000"/>
              </a:solidFill>
              <a:latin typeface="Arial" panose="020B0604020202020204" pitchFamily="34" charset="0"/>
            </a:endParaRPr>
          </a:p>
          <a:p>
            <a:pPr algn="just"/>
            <a:endParaRPr lang="en-US" dirty="0"/>
          </a:p>
          <a:p>
            <a:r>
              <a:rPr lang="en-US" b="1" dirty="0" smtClean="0"/>
              <a:t>Offset</a:t>
            </a:r>
            <a:endParaRPr lang="en-US" b="1" dirty="0"/>
          </a:p>
          <a:p>
            <a:r>
              <a:rPr lang="en-US" dirty="0"/>
              <a:t>The no of positions to be moved while reading or writing.</a:t>
            </a:r>
          </a:p>
          <a:p>
            <a:r>
              <a:rPr lang="en-US" dirty="0"/>
              <a:t>If can be either negative (or) positive.</a:t>
            </a:r>
          </a:p>
          <a:p>
            <a:pPr lvl="1"/>
            <a:r>
              <a:rPr lang="en-US" dirty="0"/>
              <a:t>Positive - forward direction.</a:t>
            </a:r>
          </a:p>
          <a:p>
            <a:pPr lvl="1"/>
            <a:r>
              <a:rPr lang="en-US" dirty="0"/>
              <a:t>Negative – backward direction</a:t>
            </a:r>
            <a:r>
              <a:rPr lang="en-US" dirty="0" smtClean="0"/>
              <a:t>.</a:t>
            </a:r>
          </a:p>
          <a:p>
            <a:pPr lvl="1"/>
            <a:endParaRPr lang="en-US" dirty="0"/>
          </a:p>
          <a:p>
            <a:r>
              <a:rPr lang="en-US" b="1" dirty="0"/>
              <a:t>Position</a:t>
            </a:r>
          </a:p>
          <a:p>
            <a:endParaRPr lang="en-US" dirty="0"/>
          </a:p>
          <a:p>
            <a:r>
              <a:rPr lang="en-US" b="1" dirty="0"/>
              <a:t>SEEK_END</a:t>
            </a:r>
            <a:r>
              <a:rPr lang="en-US" dirty="0"/>
              <a:t>: End of the file.</a:t>
            </a:r>
          </a:p>
          <a:p>
            <a:r>
              <a:rPr lang="en-US" b="1" dirty="0"/>
              <a:t>SEEK_SET</a:t>
            </a:r>
            <a:r>
              <a:rPr lang="en-US" dirty="0"/>
              <a:t>: Beginning of the file.</a:t>
            </a:r>
          </a:p>
          <a:p>
            <a:r>
              <a:rPr lang="en-US" b="1" dirty="0"/>
              <a:t>SEEK_CUR</a:t>
            </a:r>
            <a:r>
              <a:rPr lang="en-US" dirty="0"/>
              <a:t>: Current position of the file pointer</a:t>
            </a:r>
          </a:p>
          <a:p>
            <a:endParaRPr lang="en-US" dirty="0"/>
          </a:p>
          <a:p>
            <a:pPr algn="just"/>
            <a:endParaRPr lang="en-US" dirty="0"/>
          </a:p>
          <a:p>
            <a:pPr algn="just"/>
            <a:endParaRPr lang="en-US" dirty="0"/>
          </a:p>
          <a:p>
            <a:endParaRPr lang="en-US" dirty="0"/>
          </a:p>
        </p:txBody>
      </p:sp>
    </p:spTree>
    <p:extLst>
      <p:ext uri="{BB962C8B-B14F-4D97-AF65-F5344CB8AC3E}">
        <p14:creationId xmlns:p14="http://schemas.microsoft.com/office/powerpoint/2010/main" val="1898189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562600" cy="563562"/>
          </a:xfrm>
        </p:spPr>
        <p:txBody>
          <a:bodyPr/>
          <a:lstStyle/>
          <a:p>
            <a:r>
              <a:rPr lang="en-US" dirty="0" smtClean="0"/>
              <a:t>loops</a:t>
            </a:r>
            <a:endParaRPr lang="en-US" dirty="0"/>
          </a:p>
        </p:txBody>
      </p:sp>
      <p:sp>
        <p:nvSpPr>
          <p:cNvPr id="3" name="Content Placeholder 2"/>
          <p:cNvSpPr>
            <a:spLocks noGrp="1"/>
          </p:cNvSpPr>
          <p:nvPr>
            <p:ph idx="1"/>
          </p:nvPr>
        </p:nvSpPr>
        <p:spPr>
          <a:xfrm>
            <a:off x="228600" y="1066800"/>
            <a:ext cx="8763000" cy="4525963"/>
          </a:xfrm>
        </p:spPr>
        <p:txBody>
          <a:bodyPr/>
          <a:lstStyle/>
          <a:p>
            <a:pPr algn="just"/>
            <a:r>
              <a:rPr lang="en-US" dirty="0" smtClean="0"/>
              <a:t>The versatility of the computer lies in its ability to perform a set of instructions repeatedly. </a:t>
            </a:r>
            <a:r>
              <a:rPr lang="en-US" dirty="0" smtClean="0">
                <a:solidFill>
                  <a:srgbClr val="FF0000"/>
                </a:solidFill>
              </a:rPr>
              <a:t>This involves repeating some portion of the program either a specified number of times or until a particular condition is being satisfied. </a:t>
            </a:r>
          </a:p>
          <a:p>
            <a:r>
              <a:rPr lang="en-US" dirty="0" smtClean="0"/>
              <a:t>This repetitive operation is done  through a loop control instruction . There are three methods</a:t>
            </a:r>
          </a:p>
          <a:p>
            <a:r>
              <a:rPr lang="en-US" dirty="0" smtClean="0"/>
              <a:t> (a) Using a for statement</a:t>
            </a:r>
          </a:p>
          <a:p>
            <a:r>
              <a:rPr lang="en-US" dirty="0" smtClean="0"/>
              <a:t> (b) Using a while statement </a:t>
            </a:r>
          </a:p>
          <a:p>
            <a:r>
              <a:rPr lang="en-US" dirty="0" smtClean="0"/>
              <a:t>(c) Using a do-while statement</a:t>
            </a:r>
            <a:endParaRPr lang="en-US" dirty="0"/>
          </a:p>
        </p:txBody>
      </p:sp>
    </p:spTree>
    <p:extLst>
      <p:ext uri="{BB962C8B-B14F-4D97-AF65-F5344CB8AC3E}">
        <p14:creationId xmlns:p14="http://schemas.microsoft.com/office/powerpoint/2010/main" val="238417536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36" y="609600"/>
            <a:ext cx="9109364" cy="6001643"/>
          </a:xfrm>
          <a:prstGeom prst="rect">
            <a:avLst/>
          </a:prstGeom>
          <a:noFill/>
        </p:spPr>
        <p:txBody>
          <a:bodyPr wrap="square" rtlCol="0">
            <a:spAutoFit/>
          </a:bodyPr>
          <a:lstStyle/>
          <a:p>
            <a:r>
              <a:rPr lang="en-US" sz="2400" dirty="0"/>
              <a:t>#include &lt;</a:t>
            </a:r>
            <a:r>
              <a:rPr lang="en-US" sz="2400" dirty="0" err="1"/>
              <a:t>stdio.h</a:t>
            </a:r>
            <a:r>
              <a:rPr lang="en-US" sz="2400" dirty="0" smtClean="0"/>
              <a:t>&gt;</a:t>
            </a:r>
          </a:p>
          <a:p>
            <a:r>
              <a:rPr lang="en-US" sz="2400" dirty="0" err="1" smtClean="0"/>
              <a:t>int</a:t>
            </a:r>
            <a:r>
              <a:rPr lang="en-US" sz="2400" dirty="0" smtClean="0"/>
              <a:t> </a:t>
            </a:r>
            <a:r>
              <a:rPr lang="en-US" sz="2400" dirty="0"/>
              <a:t>main </a:t>
            </a:r>
            <a:r>
              <a:rPr lang="en-US" sz="2400" dirty="0" smtClean="0"/>
              <a:t>()</a:t>
            </a:r>
          </a:p>
          <a:p>
            <a:r>
              <a:rPr lang="en-US" sz="2400" dirty="0" smtClean="0"/>
              <a:t> </a:t>
            </a:r>
            <a:r>
              <a:rPr lang="en-US" sz="2400" dirty="0"/>
              <a:t>{   FILE *</a:t>
            </a:r>
            <a:r>
              <a:rPr lang="en-US" sz="2400" dirty="0" err="1"/>
              <a:t>fp</a:t>
            </a:r>
            <a:r>
              <a:rPr lang="en-US" sz="2400" dirty="0"/>
              <a:t>;  </a:t>
            </a:r>
            <a:r>
              <a:rPr lang="en-US" sz="2400" dirty="0" err="1"/>
              <a:t>int</a:t>
            </a:r>
            <a:r>
              <a:rPr lang="en-US" sz="2400" dirty="0"/>
              <a:t> c; </a:t>
            </a:r>
            <a:endParaRPr lang="en-US" sz="2400" dirty="0" smtClean="0"/>
          </a:p>
          <a:p>
            <a:r>
              <a:rPr lang="en-US" sz="2400" dirty="0" smtClean="0"/>
              <a:t> </a:t>
            </a:r>
            <a:r>
              <a:rPr lang="en-US" sz="2400" dirty="0" err="1"/>
              <a:t>fp</a:t>
            </a:r>
            <a:r>
              <a:rPr lang="en-US" sz="2400" dirty="0"/>
              <a:t> = </a:t>
            </a:r>
            <a:r>
              <a:rPr lang="en-US" sz="2400" dirty="0" err="1"/>
              <a:t>fopen</a:t>
            </a:r>
            <a:r>
              <a:rPr lang="en-US" sz="2400" dirty="0"/>
              <a:t>("</a:t>
            </a:r>
            <a:r>
              <a:rPr lang="en-US" sz="2400" dirty="0" err="1"/>
              <a:t>file.txt","w</a:t>
            </a:r>
            <a:r>
              <a:rPr lang="en-US" sz="2400" dirty="0"/>
              <a:t>+");  </a:t>
            </a:r>
            <a:endParaRPr lang="en-US" sz="2400" dirty="0" smtClean="0"/>
          </a:p>
          <a:p>
            <a:endParaRPr lang="en-US" sz="2400" dirty="0" smtClean="0"/>
          </a:p>
          <a:p>
            <a:r>
              <a:rPr lang="en-US" sz="2400" dirty="0" err="1" smtClean="0"/>
              <a:t>fputs</a:t>
            </a:r>
            <a:r>
              <a:rPr lang="en-US" sz="2400" dirty="0" smtClean="0"/>
              <a:t>("random </a:t>
            </a:r>
            <a:r>
              <a:rPr lang="en-US" sz="2400" dirty="0"/>
              <a:t>access files", </a:t>
            </a:r>
            <a:r>
              <a:rPr lang="en-US" sz="2400" dirty="0" err="1"/>
              <a:t>fp</a:t>
            </a:r>
            <a:r>
              <a:rPr lang="en-US" sz="2400" dirty="0" smtClean="0"/>
              <a:t>);   </a:t>
            </a:r>
          </a:p>
          <a:p>
            <a:r>
              <a:rPr lang="en-US" sz="2400" dirty="0" smtClean="0"/>
              <a:t>  </a:t>
            </a:r>
          </a:p>
          <a:p>
            <a:r>
              <a:rPr lang="en-US" sz="2400" dirty="0" smtClean="0"/>
              <a:t>  </a:t>
            </a:r>
            <a:r>
              <a:rPr lang="en-US" sz="2400" dirty="0"/>
              <a:t>// </a:t>
            </a:r>
            <a:r>
              <a:rPr lang="en-US" sz="2400" dirty="0" err="1" smtClean="0"/>
              <a:t>fseek</a:t>
            </a:r>
            <a:r>
              <a:rPr lang="en-US" sz="2400" dirty="0"/>
              <a:t>() to shift the file pointer to the 7th position. </a:t>
            </a:r>
            <a:endParaRPr lang="en-US" sz="2400" dirty="0" smtClean="0"/>
          </a:p>
          <a:p>
            <a:r>
              <a:rPr lang="en-US" sz="2400" dirty="0" smtClean="0"/>
              <a:t> </a:t>
            </a:r>
            <a:r>
              <a:rPr lang="en-US" sz="2400" dirty="0" err="1"/>
              <a:t>fseek</a:t>
            </a:r>
            <a:r>
              <a:rPr lang="en-US" sz="2400" dirty="0"/>
              <a:t>( </a:t>
            </a:r>
            <a:r>
              <a:rPr lang="en-US" sz="2400" dirty="0" err="1"/>
              <a:t>fp</a:t>
            </a:r>
            <a:r>
              <a:rPr lang="en-US" sz="2400" dirty="0"/>
              <a:t>, 7, SEEK_SET </a:t>
            </a:r>
            <a:r>
              <a:rPr lang="en-US" sz="2400" dirty="0" smtClean="0"/>
              <a:t>);</a:t>
            </a:r>
          </a:p>
          <a:p>
            <a:endParaRPr lang="en-US" sz="2400" dirty="0" smtClean="0"/>
          </a:p>
          <a:p>
            <a:r>
              <a:rPr lang="en-US" sz="2400" dirty="0" smtClean="0"/>
              <a:t> //</a:t>
            </a:r>
            <a:r>
              <a:rPr lang="en-US" sz="2400" i="1" dirty="0" smtClean="0"/>
              <a:t>overwrite </a:t>
            </a:r>
            <a:r>
              <a:rPr lang="en-US" sz="2400" i="1" dirty="0"/>
              <a:t>C programming in the 7th position </a:t>
            </a:r>
            <a:endParaRPr lang="en-US" sz="2400" i="1" dirty="0" smtClean="0"/>
          </a:p>
          <a:p>
            <a:r>
              <a:rPr lang="en-US" sz="2400" dirty="0" smtClean="0"/>
              <a:t> </a:t>
            </a:r>
            <a:r>
              <a:rPr lang="en-US" sz="2400" dirty="0" err="1"/>
              <a:t>fputs</a:t>
            </a:r>
            <a:r>
              <a:rPr lang="en-US" sz="2400" dirty="0"/>
              <a:t>(" C Programming", </a:t>
            </a:r>
            <a:r>
              <a:rPr lang="en-US" sz="2400" dirty="0" err="1"/>
              <a:t>fp</a:t>
            </a:r>
            <a:r>
              <a:rPr lang="en-US" sz="2400" dirty="0" smtClean="0"/>
              <a:t>);</a:t>
            </a:r>
          </a:p>
          <a:p>
            <a:endParaRPr lang="en-US" sz="2400" dirty="0" smtClean="0"/>
          </a:p>
          <a:p>
            <a:r>
              <a:rPr lang="en-US" sz="2400" dirty="0" smtClean="0"/>
              <a:t> </a:t>
            </a:r>
            <a:r>
              <a:rPr lang="en-US" sz="2400" dirty="0"/>
              <a:t>//Now we print the current position of the file pointer using </a:t>
            </a:r>
            <a:r>
              <a:rPr lang="en-US" sz="2400" dirty="0" err="1"/>
              <a:t>ftell</a:t>
            </a:r>
            <a:r>
              <a:rPr lang="en-US" sz="2400" dirty="0"/>
              <a:t>()  </a:t>
            </a:r>
            <a:endParaRPr lang="en-US" sz="2400" dirty="0" smtClean="0"/>
          </a:p>
          <a:p>
            <a:r>
              <a:rPr lang="en-US" sz="2400" dirty="0" err="1" smtClean="0"/>
              <a:t>printf</a:t>
            </a:r>
            <a:r>
              <a:rPr lang="en-US" sz="2400" dirty="0"/>
              <a:t>("The current position of the file pointer is: %</a:t>
            </a:r>
            <a:r>
              <a:rPr lang="en-US" sz="2400" dirty="0" err="1"/>
              <a:t>ld</a:t>
            </a:r>
            <a:r>
              <a:rPr lang="en-US" sz="2400" dirty="0"/>
              <a:t>\n", </a:t>
            </a:r>
            <a:r>
              <a:rPr lang="en-US" sz="2400" dirty="0" err="1"/>
              <a:t>ftell</a:t>
            </a:r>
            <a:r>
              <a:rPr lang="en-US" sz="2400" dirty="0"/>
              <a:t>(</a:t>
            </a:r>
            <a:r>
              <a:rPr lang="en-US" sz="2400" dirty="0" err="1"/>
              <a:t>fp</a:t>
            </a:r>
            <a:r>
              <a:rPr lang="en-US" sz="2400" dirty="0" smtClean="0"/>
              <a:t>));</a:t>
            </a:r>
          </a:p>
          <a:p>
            <a:endParaRPr lang="en-US" sz="2400" dirty="0" smtClean="0"/>
          </a:p>
        </p:txBody>
      </p:sp>
      <p:sp>
        <p:nvSpPr>
          <p:cNvPr id="3" name="TextBox 2"/>
          <p:cNvSpPr txBox="1"/>
          <p:nvPr/>
        </p:nvSpPr>
        <p:spPr>
          <a:xfrm>
            <a:off x="228600" y="152400"/>
            <a:ext cx="7315200" cy="369332"/>
          </a:xfrm>
          <a:prstGeom prst="rect">
            <a:avLst/>
          </a:prstGeom>
          <a:noFill/>
        </p:spPr>
        <p:txBody>
          <a:bodyPr wrap="square" rtlCol="0">
            <a:spAutoFit/>
          </a:bodyPr>
          <a:lstStyle/>
          <a:p>
            <a:r>
              <a:rPr lang="en-US" dirty="0" err="1"/>
              <a:t>fseek</a:t>
            </a:r>
            <a:r>
              <a:rPr lang="en-US" dirty="0"/>
              <a:t>(), </a:t>
            </a:r>
            <a:r>
              <a:rPr lang="en-US" dirty="0" err="1"/>
              <a:t>ftell</a:t>
            </a:r>
            <a:r>
              <a:rPr lang="en-US" dirty="0"/>
              <a:t>(), and rewind</a:t>
            </a:r>
            <a:r>
              <a:rPr lang="en-US" dirty="0" smtClean="0"/>
              <a:t>() example</a:t>
            </a:r>
            <a:endParaRPr lang="en-US" dirty="0"/>
          </a:p>
        </p:txBody>
      </p:sp>
    </p:spTree>
    <p:extLst>
      <p:ext uri="{BB962C8B-B14F-4D97-AF65-F5344CB8AC3E}">
        <p14:creationId xmlns:p14="http://schemas.microsoft.com/office/powerpoint/2010/main" val="39951002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762000"/>
            <a:ext cx="7696200" cy="5632311"/>
          </a:xfrm>
          <a:prstGeom prst="rect">
            <a:avLst/>
          </a:prstGeom>
          <a:noFill/>
        </p:spPr>
        <p:txBody>
          <a:bodyPr wrap="square" rtlCol="0">
            <a:spAutoFit/>
          </a:bodyPr>
          <a:lstStyle/>
          <a:p>
            <a:r>
              <a:rPr lang="en-US" dirty="0"/>
              <a:t>//We take the file pointer to the beginning of the file</a:t>
            </a:r>
            <a:r>
              <a:rPr lang="en-US" dirty="0" smtClean="0"/>
              <a:t>. </a:t>
            </a:r>
          </a:p>
          <a:p>
            <a:r>
              <a:rPr lang="en-US" dirty="0"/>
              <a:t>  rewind(</a:t>
            </a:r>
            <a:r>
              <a:rPr lang="en-US" dirty="0" err="1"/>
              <a:t>fp</a:t>
            </a:r>
            <a:r>
              <a:rPr lang="en-US" dirty="0"/>
              <a:t>);</a:t>
            </a:r>
          </a:p>
          <a:p>
            <a:r>
              <a:rPr lang="en-US" dirty="0"/>
              <a:t> </a:t>
            </a:r>
          </a:p>
          <a:p>
            <a:r>
              <a:rPr lang="en-US" dirty="0"/>
              <a:t>//Now we verify if rewind() worked using </a:t>
            </a:r>
            <a:r>
              <a:rPr lang="en-US" dirty="0" err="1"/>
              <a:t>ftell</a:t>
            </a:r>
            <a:r>
              <a:rPr lang="en-US" dirty="0"/>
              <a:t>().</a:t>
            </a:r>
          </a:p>
          <a:p>
            <a:r>
              <a:rPr lang="en-US" dirty="0"/>
              <a:t>  </a:t>
            </a:r>
            <a:r>
              <a:rPr lang="en-US" dirty="0" err="1"/>
              <a:t>printf</a:t>
            </a:r>
            <a:r>
              <a:rPr lang="en-US" dirty="0"/>
              <a:t>("The current position of the file pointer is: %</a:t>
            </a:r>
            <a:r>
              <a:rPr lang="en-US" dirty="0" err="1"/>
              <a:t>ld</a:t>
            </a:r>
            <a:r>
              <a:rPr lang="en-US" dirty="0"/>
              <a:t>\n", </a:t>
            </a:r>
            <a:r>
              <a:rPr lang="en-US" dirty="0" err="1"/>
              <a:t>ftell</a:t>
            </a:r>
            <a:r>
              <a:rPr lang="en-US" dirty="0"/>
              <a:t>(</a:t>
            </a:r>
            <a:r>
              <a:rPr lang="en-US" dirty="0" err="1"/>
              <a:t>fp</a:t>
            </a:r>
            <a:r>
              <a:rPr lang="en-US" dirty="0" smtClean="0"/>
              <a:t>));</a:t>
            </a:r>
          </a:p>
          <a:p>
            <a:endParaRPr lang="en-US" dirty="0" smtClean="0"/>
          </a:p>
          <a:p>
            <a:r>
              <a:rPr lang="en-US" dirty="0"/>
              <a:t>  while(1) </a:t>
            </a:r>
            <a:endParaRPr lang="en-US" dirty="0" smtClean="0"/>
          </a:p>
          <a:p>
            <a:r>
              <a:rPr lang="en-US" dirty="0" smtClean="0"/>
              <a:t>{</a:t>
            </a:r>
            <a:r>
              <a:rPr lang="en-US" dirty="0"/>
              <a:t> </a:t>
            </a:r>
          </a:p>
          <a:p>
            <a:r>
              <a:rPr lang="en-US" dirty="0"/>
              <a:t>   c = </a:t>
            </a:r>
            <a:r>
              <a:rPr lang="en-US" dirty="0" err="1"/>
              <a:t>fgetc</a:t>
            </a:r>
            <a:r>
              <a:rPr lang="en-US" dirty="0"/>
              <a:t>(</a:t>
            </a:r>
            <a:r>
              <a:rPr lang="en-US" dirty="0" err="1"/>
              <a:t>fp</a:t>
            </a:r>
            <a:r>
              <a:rPr lang="en-US" dirty="0"/>
              <a:t>);</a:t>
            </a:r>
          </a:p>
          <a:p>
            <a:r>
              <a:rPr lang="en-US" dirty="0"/>
              <a:t>   if( </a:t>
            </a:r>
            <a:r>
              <a:rPr lang="en-US" dirty="0" err="1"/>
              <a:t>feof</a:t>
            </a:r>
            <a:r>
              <a:rPr lang="en-US" dirty="0"/>
              <a:t>(</a:t>
            </a:r>
            <a:r>
              <a:rPr lang="en-US" dirty="0" err="1"/>
              <a:t>fp</a:t>
            </a:r>
            <a:r>
              <a:rPr lang="en-US" dirty="0"/>
              <a:t>) ) { </a:t>
            </a:r>
          </a:p>
          <a:p>
            <a:r>
              <a:rPr lang="en-US" dirty="0"/>
              <a:t>    break;</a:t>
            </a:r>
          </a:p>
          <a:p>
            <a:r>
              <a:rPr lang="en-US" dirty="0"/>
              <a:t>   }</a:t>
            </a:r>
          </a:p>
          <a:p>
            <a:r>
              <a:rPr lang="en-US" dirty="0"/>
              <a:t>   </a:t>
            </a:r>
            <a:r>
              <a:rPr lang="en-US" dirty="0" err="1"/>
              <a:t>printf</a:t>
            </a:r>
            <a:r>
              <a:rPr lang="en-US" dirty="0"/>
              <a:t>("%c", c);</a:t>
            </a:r>
          </a:p>
          <a:p>
            <a:r>
              <a:rPr lang="en-US" dirty="0"/>
              <a:t>  }</a:t>
            </a:r>
          </a:p>
          <a:p>
            <a:r>
              <a:rPr lang="en-US" dirty="0"/>
              <a:t>  </a:t>
            </a:r>
            <a:r>
              <a:rPr lang="en-US" dirty="0" err="1"/>
              <a:t>fclose</a:t>
            </a:r>
            <a:r>
              <a:rPr lang="en-US" dirty="0"/>
              <a:t>(</a:t>
            </a:r>
            <a:r>
              <a:rPr lang="en-US" dirty="0" err="1"/>
              <a:t>fp</a:t>
            </a:r>
            <a:r>
              <a:rPr lang="en-US" dirty="0" smtClean="0"/>
              <a:t>);</a:t>
            </a:r>
          </a:p>
          <a:p>
            <a:r>
              <a:rPr lang="en-US" dirty="0"/>
              <a:t>  return(0</a:t>
            </a:r>
            <a:r>
              <a:rPr lang="en-US" dirty="0" smtClean="0"/>
              <a:t>); }</a:t>
            </a:r>
            <a:endParaRPr lang="en-US" dirty="0"/>
          </a:p>
          <a:p>
            <a:r>
              <a:rPr lang="en-US" b="1" dirty="0" smtClean="0"/>
              <a:t>output</a:t>
            </a:r>
            <a:endParaRPr lang="en-US" b="1" dirty="0"/>
          </a:p>
          <a:p>
            <a:r>
              <a:rPr lang="en-US" dirty="0"/>
              <a:t>The current position of the file pointer is: 20</a:t>
            </a:r>
          </a:p>
          <a:p>
            <a:r>
              <a:rPr lang="en-US" dirty="0"/>
              <a:t>The current position of the file pointer is: 0</a:t>
            </a:r>
          </a:p>
          <a:p>
            <a:r>
              <a:rPr lang="en-US" dirty="0"/>
              <a:t>random C Programming</a:t>
            </a:r>
          </a:p>
        </p:txBody>
      </p:sp>
    </p:spTree>
    <p:extLst>
      <p:ext uri="{BB962C8B-B14F-4D97-AF65-F5344CB8AC3E}">
        <p14:creationId xmlns:p14="http://schemas.microsoft.com/office/powerpoint/2010/main" val="11245282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855"/>
            <a:ext cx="7391400" cy="487362"/>
          </a:xfrm>
        </p:spPr>
        <p:txBody>
          <a:bodyPr/>
          <a:lstStyle/>
          <a:p>
            <a:r>
              <a:rPr lang="en-US" dirty="0" smtClean="0"/>
              <a:t>Command Line Arguments</a:t>
            </a:r>
            <a:endParaRPr lang="en-US" dirty="0"/>
          </a:p>
        </p:txBody>
      </p:sp>
      <p:sp>
        <p:nvSpPr>
          <p:cNvPr id="3" name="TextBox 2"/>
          <p:cNvSpPr txBox="1"/>
          <p:nvPr/>
        </p:nvSpPr>
        <p:spPr>
          <a:xfrm>
            <a:off x="0" y="501217"/>
            <a:ext cx="8610600" cy="7909858"/>
          </a:xfrm>
          <a:prstGeom prst="rect">
            <a:avLst/>
          </a:prstGeom>
          <a:noFill/>
        </p:spPr>
        <p:txBody>
          <a:bodyPr wrap="square" rtlCol="0">
            <a:spAutoFit/>
          </a:bodyPr>
          <a:lstStyle/>
          <a:p>
            <a:pPr algn="just"/>
            <a:r>
              <a:rPr lang="en-US" dirty="0"/>
              <a:t>When the main function of a program contains arguments, then these arguments are known as Command Line Arguments</a:t>
            </a:r>
            <a:r>
              <a:rPr lang="en-US" dirty="0" smtClean="0"/>
              <a:t>.</a:t>
            </a:r>
          </a:p>
          <a:p>
            <a:endParaRPr lang="en-US" dirty="0"/>
          </a:p>
          <a:p>
            <a:r>
              <a:rPr lang="en-US" dirty="0"/>
              <a:t>The main function can be created with two methods: first with no parameters (void) and second with two parameters. The parameters are </a:t>
            </a:r>
            <a:r>
              <a:rPr lang="en-US" b="1" dirty="0" err="1"/>
              <a:t>argc</a:t>
            </a:r>
            <a:r>
              <a:rPr lang="en-US" dirty="0"/>
              <a:t> and </a:t>
            </a:r>
            <a:r>
              <a:rPr lang="en-US" b="1" dirty="0" err="1"/>
              <a:t>argv</a:t>
            </a:r>
            <a:r>
              <a:rPr lang="en-US" b="1" dirty="0"/>
              <a:t>, </a:t>
            </a:r>
            <a:r>
              <a:rPr lang="en-US" dirty="0"/>
              <a:t>where </a:t>
            </a:r>
            <a:r>
              <a:rPr lang="en-US" dirty="0" err="1"/>
              <a:t>argc</a:t>
            </a:r>
            <a:r>
              <a:rPr lang="en-US" dirty="0"/>
              <a:t> is an integer and the </a:t>
            </a:r>
            <a:r>
              <a:rPr lang="en-US" dirty="0" err="1"/>
              <a:t>argv</a:t>
            </a:r>
            <a:r>
              <a:rPr lang="en-US" dirty="0"/>
              <a:t> is a list of command line arguments</a:t>
            </a:r>
            <a:r>
              <a:rPr lang="en-US" dirty="0" smtClean="0"/>
              <a:t>.</a:t>
            </a:r>
          </a:p>
          <a:p>
            <a:endParaRPr lang="en-US" dirty="0" smtClean="0"/>
          </a:p>
          <a:p>
            <a:r>
              <a:rPr lang="en-US" altLang="en-US" b="1" dirty="0" err="1">
                <a:solidFill>
                  <a:srgbClr val="F92672"/>
                </a:solidFill>
                <a:latin typeface="Courier New" panose="02070309020205020404" pitchFamily="49" charset="0"/>
                <a:cs typeface="Courier New" panose="02070309020205020404" pitchFamily="49" charset="0"/>
              </a:rPr>
              <a:t>int</a:t>
            </a:r>
            <a:r>
              <a:rPr lang="en-US" altLang="en-US" b="1" dirty="0">
                <a:solidFill>
                  <a:srgbClr val="61AEEE"/>
                </a:solidFill>
                <a:latin typeface="Courier New" panose="02070309020205020404" pitchFamily="49" charset="0"/>
                <a:cs typeface="Courier New" panose="02070309020205020404" pitchFamily="49" charset="0"/>
              </a:rPr>
              <a:t> main(</a:t>
            </a:r>
            <a:r>
              <a:rPr lang="en-US" altLang="en-US" b="1" dirty="0" err="1">
                <a:solidFill>
                  <a:srgbClr val="F92672"/>
                </a:solidFill>
                <a:latin typeface="Courier New" panose="02070309020205020404" pitchFamily="49" charset="0"/>
                <a:cs typeface="Courier New" panose="02070309020205020404" pitchFamily="49" charset="0"/>
              </a:rPr>
              <a:t>int</a:t>
            </a:r>
            <a:r>
              <a:rPr lang="en-US" altLang="en-US" b="1" dirty="0">
                <a:solidFill>
                  <a:srgbClr val="61AEEE"/>
                </a:solidFill>
                <a:latin typeface="Courier New" panose="02070309020205020404" pitchFamily="49" charset="0"/>
                <a:cs typeface="Courier New" panose="02070309020205020404" pitchFamily="49" charset="0"/>
              </a:rPr>
              <a:t> </a:t>
            </a:r>
            <a:r>
              <a:rPr lang="en-US" altLang="en-US" b="1" dirty="0" err="1">
                <a:solidFill>
                  <a:srgbClr val="61AEEE"/>
                </a:solidFill>
                <a:latin typeface="Courier New" panose="02070309020205020404" pitchFamily="49" charset="0"/>
                <a:cs typeface="Courier New" panose="02070309020205020404" pitchFamily="49" charset="0"/>
              </a:rPr>
              <a:t>argc</a:t>
            </a:r>
            <a:r>
              <a:rPr lang="en-US" altLang="en-US" b="1" dirty="0">
                <a:solidFill>
                  <a:srgbClr val="61AEEE"/>
                </a:solidFill>
                <a:latin typeface="Courier New" panose="02070309020205020404" pitchFamily="49" charset="0"/>
                <a:cs typeface="Courier New" panose="02070309020205020404" pitchFamily="49" charset="0"/>
              </a:rPr>
              <a:t>, </a:t>
            </a:r>
            <a:r>
              <a:rPr lang="en-US" altLang="en-US" b="1" dirty="0">
                <a:solidFill>
                  <a:srgbClr val="F92672"/>
                </a:solidFill>
                <a:latin typeface="Courier New" panose="02070309020205020404" pitchFamily="49" charset="0"/>
                <a:cs typeface="Courier New" panose="02070309020205020404" pitchFamily="49" charset="0"/>
              </a:rPr>
              <a:t>char</a:t>
            </a:r>
            <a:r>
              <a:rPr lang="en-US" altLang="en-US" b="1" dirty="0">
                <a:solidFill>
                  <a:srgbClr val="61AEEE"/>
                </a:solidFill>
                <a:latin typeface="Courier New" panose="02070309020205020404" pitchFamily="49" charset="0"/>
                <a:cs typeface="Courier New" panose="02070309020205020404" pitchFamily="49" charset="0"/>
              </a:rPr>
              <a:t>* </a:t>
            </a:r>
            <a:r>
              <a:rPr lang="en-US" altLang="en-US" b="1" dirty="0" err="1">
                <a:solidFill>
                  <a:srgbClr val="61AEEE"/>
                </a:solidFill>
                <a:latin typeface="Courier New" panose="02070309020205020404" pitchFamily="49" charset="0"/>
                <a:cs typeface="Courier New" panose="02070309020205020404" pitchFamily="49" charset="0"/>
              </a:rPr>
              <a:t>argv</a:t>
            </a:r>
            <a:r>
              <a:rPr lang="en-US" altLang="en-US" b="1" dirty="0">
                <a:solidFill>
                  <a:srgbClr val="61AEEE"/>
                </a:solidFill>
                <a:latin typeface="Courier New" panose="02070309020205020404" pitchFamily="49" charset="0"/>
                <a:cs typeface="Courier New" panose="02070309020205020404" pitchFamily="49" charset="0"/>
              </a:rPr>
              <a:t>[])</a:t>
            </a:r>
            <a:r>
              <a:rPr lang="en-US" altLang="en-US" sz="1400" b="1" dirty="0"/>
              <a:t> </a:t>
            </a:r>
            <a:endParaRPr lang="en-US" altLang="en-US" sz="1400" b="1" dirty="0" smtClean="0"/>
          </a:p>
          <a:p>
            <a:endParaRPr lang="en-US" altLang="en-US" sz="1400" dirty="0" smtClean="0"/>
          </a:p>
          <a:p>
            <a:pPr algn="just"/>
            <a:endParaRPr lang="en-US" altLang="en-US" sz="2000" dirty="0"/>
          </a:p>
          <a:p>
            <a:pPr algn="just"/>
            <a:r>
              <a:rPr lang="en-US" sz="2000" dirty="0" err="1"/>
              <a:t>argc</a:t>
            </a:r>
            <a:r>
              <a:rPr lang="en-US" sz="2000" dirty="0"/>
              <a:t> (</a:t>
            </a:r>
            <a:r>
              <a:rPr lang="en-US" sz="2000" dirty="0" err="1"/>
              <a:t>ARGument</a:t>
            </a:r>
            <a:r>
              <a:rPr lang="en-US" sz="2000" dirty="0"/>
              <a:t> Count) denotes the number of arguments to be </a:t>
            </a:r>
            <a:r>
              <a:rPr lang="en-US" sz="2000" dirty="0" smtClean="0"/>
              <a:t>passed</a:t>
            </a:r>
          </a:p>
          <a:p>
            <a:pPr algn="just"/>
            <a:endParaRPr lang="en-US" sz="2000" dirty="0" smtClean="0"/>
          </a:p>
          <a:p>
            <a:pPr algn="just"/>
            <a:r>
              <a:rPr lang="en-US" sz="2000" dirty="0" err="1" smtClean="0"/>
              <a:t>argv</a:t>
            </a:r>
            <a:r>
              <a:rPr lang="en-US" sz="2000" dirty="0" smtClean="0"/>
              <a:t>[ </a:t>
            </a:r>
            <a:r>
              <a:rPr lang="en-US" sz="2000" dirty="0"/>
              <a:t>] (</a:t>
            </a:r>
            <a:r>
              <a:rPr lang="en-US" sz="2000" dirty="0" err="1"/>
              <a:t>ARGument</a:t>
            </a:r>
            <a:r>
              <a:rPr lang="en-US" sz="2000" dirty="0"/>
              <a:t> Vector) denotes a pointer array pointing to every argument that has been passed to your program.</a:t>
            </a:r>
          </a:p>
          <a:p>
            <a:endParaRPr lang="en-US" sz="1400" dirty="0" smtClean="0"/>
          </a:p>
          <a:p>
            <a:endParaRPr lang="en-US" altLang="en-US" sz="1400" dirty="0" smtClean="0"/>
          </a:p>
          <a:p>
            <a:endParaRPr lang="en-US" altLang="en-US" sz="1400" dirty="0">
              <a:latin typeface="Arial" panose="020B0604020202020204" pitchFamily="34" charset="0"/>
            </a:endParaRPr>
          </a:p>
          <a:p>
            <a:pPr algn="just"/>
            <a:r>
              <a:rPr lang="en-US" sz="2000" dirty="0" err="1"/>
              <a:t>argc</a:t>
            </a:r>
            <a:r>
              <a:rPr lang="en-US" sz="2000" dirty="0"/>
              <a:t> denotes the number of arguments given, while </a:t>
            </a:r>
            <a:r>
              <a:rPr lang="en-US" sz="2000" dirty="0" err="1"/>
              <a:t>argv</a:t>
            </a:r>
            <a:r>
              <a:rPr lang="en-US" sz="2000" dirty="0"/>
              <a:t>[] is a pointer array pointing to each parameter passed to the program. If no argument is given, the value of </a:t>
            </a:r>
            <a:r>
              <a:rPr lang="en-US" sz="2000" dirty="0" err="1"/>
              <a:t>argc</a:t>
            </a:r>
            <a:r>
              <a:rPr lang="en-US" sz="2000" dirty="0"/>
              <a:t> will be 1.</a:t>
            </a:r>
          </a:p>
          <a:p>
            <a:endParaRPr lang="en-US" altLang="en-US" sz="4000" dirty="0">
              <a:latin typeface="Arial" panose="020B0604020202020204" pitchFamily="34" charset="0"/>
            </a:endParaRPr>
          </a:p>
          <a:p>
            <a:endParaRPr lang="en-US" dirty="0" smtClean="0"/>
          </a:p>
          <a:p>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2467868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28600"/>
            <a:ext cx="8763000" cy="4801314"/>
          </a:xfrm>
          <a:prstGeom prst="rect">
            <a:avLst/>
          </a:prstGeom>
          <a:noFill/>
        </p:spPr>
        <p:txBody>
          <a:bodyPr wrap="square" rtlCol="0">
            <a:spAutoFit/>
          </a:bodyPr>
          <a:lstStyle/>
          <a:p>
            <a:r>
              <a:rPr lang="en-US" dirty="0"/>
              <a:t>#include &lt;</a:t>
            </a:r>
            <a:r>
              <a:rPr lang="en-US" dirty="0" err="1"/>
              <a:t>stdio.h</a:t>
            </a:r>
            <a:r>
              <a:rPr lang="en-US" dirty="0"/>
              <a:t>&gt;</a:t>
            </a:r>
            <a:br>
              <a:rPr lang="en-US" dirty="0"/>
            </a:br>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 </a:t>
            </a:r>
            <a:br>
              <a:rPr lang="en-US" dirty="0"/>
            </a:br>
            <a:r>
              <a:rPr lang="en-US" dirty="0"/>
              <a:t>{    </a:t>
            </a:r>
            <a:r>
              <a:rPr lang="en-US" dirty="0" err="1"/>
              <a:t>int</a:t>
            </a:r>
            <a:r>
              <a:rPr lang="en-US" dirty="0"/>
              <a:t> </a:t>
            </a:r>
            <a:r>
              <a:rPr lang="en-US" dirty="0" err="1"/>
              <a:t>i</a:t>
            </a:r>
            <a:r>
              <a:rPr lang="en-US" dirty="0"/>
              <a:t>;   </a:t>
            </a:r>
            <a:br>
              <a:rPr lang="en-US" dirty="0"/>
            </a:br>
            <a:r>
              <a:rPr lang="en-US" dirty="0"/>
              <a:t> </a:t>
            </a:r>
            <a:r>
              <a:rPr lang="en-US" dirty="0" err="1"/>
              <a:t>printf</a:t>
            </a:r>
            <a:r>
              <a:rPr lang="en-US" dirty="0"/>
              <a:t>("\</a:t>
            </a:r>
            <a:r>
              <a:rPr lang="en-US" dirty="0" err="1"/>
              <a:t>nProgram</a:t>
            </a:r>
            <a:r>
              <a:rPr lang="en-US" dirty="0"/>
              <a:t> name: %s", </a:t>
            </a:r>
            <a:r>
              <a:rPr lang="en-US" dirty="0" err="1"/>
              <a:t>argv</a:t>
            </a:r>
            <a:r>
              <a:rPr lang="en-US" dirty="0"/>
              <a:t>[0]);   </a:t>
            </a:r>
            <a:r>
              <a:rPr lang="en-US" dirty="0" smtClean="0"/>
              <a:t>     // </a:t>
            </a:r>
            <a:r>
              <a:rPr lang="en-US" dirty="0" err="1" smtClean="0"/>
              <a:t>argv</a:t>
            </a:r>
            <a:r>
              <a:rPr lang="en-US" dirty="0" smtClean="0"/>
              <a:t>[0</a:t>
            </a:r>
            <a:r>
              <a:rPr lang="en-US" dirty="0"/>
              <a:t>] holds the name of the program.</a:t>
            </a:r>
          </a:p>
          <a:p>
            <a:r>
              <a:rPr lang="en-US" dirty="0"/>
              <a:t/>
            </a:r>
            <a:br>
              <a:rPr lang="en-US" dirty="0"/>
            </a:br>
            <a:r>
              <a:rPr lang="en-US" dirty="0" smtClean="0"/>
              <a:t> </a:t>
            </a:r>
            <a:r>
              <a:rPr lang="en-US" dirty="0"/>
              <a:t>if (</a:t>
            </a:r>
            <a:r>
              <a:rPr lang="en-US" dirty="0" err="1"/>
              <a:t>argc</a:t>
            </a:r>
            <a:r>
              <a:rPr lang="en-US" dirty="0"/>
              <a:t> &lt; 2)     </a:t>
            </a:r>
            <a:br>
              <a:rPr lang="en-US" dirty="0"/>
            </a:br>
            <a:r>
              <a:rPr lang="en-US" dirty="0" smtClean="0"/>
              <a:t>                     {        </a:t>
            </a:r>
            <a:r>
              <a:rPr lang="en-US" dirty="0" err="1"/>
              <a:t>printf</a:t>
            </a:r>
            <a:r>
              <a:rPr lang="en-US" dirty="0"/>
              <a:t>("\n\</a:t>
            </a:r>
            <a:r>
              <a:rPr lang="en-US" dirty="0" err="1"/>
              <a:t>nNo</a:t>
            </a:r>
            <a:r>
              <a:rPr lang="en-US" dirty="0"/>
              <a:t> argument passed through command line!");    }    </a:t>
            </a:r>
            <a:br>
              <a:rPr lang="en-US" dirty="0"/>
            </a:br>
            <a:r>
              <a:rPr lang="en-US" dirty="0"/>
              <a:t> else </a:t>
            </a:r>
            <a:r>
              <a:rPr lang="en-US" dirty="0" smtClean="0"/>
              <a:t> </a:t>
            </a:r>
            <a:r>
              <a:rPr lang="en-US" dirty="0"/>
              <a:t/>
            </a:r>
            <a:br>
              <a:rPr lang="en-US" dirty="0"/>
            </a:br>
            <a:r>
              <a:rPr lang="en-US" dirty="0" smtClean="0"/>
              <a:t>                      {        </a:t>
            </a:r>
            <a:r>
              <a:rPr lang="en-US" dirty="0" err="1"/>
              <a:t>printf</a:t>
            </a:r>
            <a:r>
              <a:rPr lang="en-US" dirty="0"/>
              <a:t>("\</a:t>
            </a:r>
            <a:r>
              <a:rPr lang="en-US" dirty="0" err="1"/>
              <a:t>nArgument</a:t>
            </a:r>
            <a:r>
              <a:rPr lang="en-US" dirty="0"/>
              <a:t> supplied: ");        </a:t>
            </a:r>
            <a:endParaRPr lang="en-US" dirty="0" smtClean="0"/>
          </a:p>
          <a:p>
            <a:r>
              <a:rPr lang="en-US" dirty="0" smtClean="0"/>
              <a:t>                                  for </a:t>
            </a:r>
            <a:r>
              <a:rPr lang="en-US" dirty="0"/>
              <a:t>(</a:t>
            </a:r>
            <a:r>
              <a:rPr lang="en-US" dirty="0" err="1"/>
              <a:t>i</a:t>
            </a:r>
            <a:r>
              <a:rPr lang="en-US" dirty="0"/>
              <a:t> = 1; </a:t>
            </a:r>
            <a:r>
              <a:rPr lang="en-US" dirty="0" err="1"/>
              <a:t>i</a:t>
            </a:r>
            <a:r>
              <a:rPr lang="en-US" dirty="0"/>
              <a:t> &lt; </a:t>
            </a:r>
            <a:r>
              <a:rPr lang="en-US" dirty="0" err="1"/>
              <a:t>argc</a:t>
            </a:r>
            <a:r>
              <a:rPr lang="en-US" dirty="0"/>
              <a:t>; </a:t>
            </a:r>
            <a:r>
              <a:rPr lang="en-US" dirty="0" err="1"/>
              <a:t>i</a:t>
            </a:r>
            <a:r>
              <a:rPr lang="en-US" dirty="0"/>
              <a:t>++)        </a:t>
            </a:r>
            <a:endParaRPr lang="en-US" dirty="0" smtClean="0"/>
          </a:p>
          <a:p>
            <a:r>
              <a:rPr lang="en-US" dirty="0" smtClean="0"/>
              <a:t>                                       {            </a:t>
            </a:r>
            <a:r>
              <a:rPr lang="en-US" dirty="0" err="1"/>
              <a:t>printf</a:t>
            </a:r>
            <a:r>
              <a:rPr lang="en-US" dirty="0"/>
              <a:t>("%s\t", </a:t>
            </a:r>
            <a:r>
              <a:rPr lang="en-US" dirty="0" err="1"/>
              <a:t>argv</a:t>
            </a:r>
            <a:r>
              <a:rPr lang="en-US" dirty="0"/>
              <a:t>[</a:t>
            </a:r>
            <a:r>
              <a:rPr lang="en-US" dirty="0" err="1"/>
              <a:t>i</a:t>
            </a:r>
            <a:r>
              <a:rPr lang="en-US" dirty="0"/>
              <a:t>]);        }  </a:t>
            </a:r>
            <a:endParaRPr lang="en-US" dirty="0" smtClean="0"/>
          </a:p>
          <a:p>
            <a:r>
              <a:rPr lang="en-US" dirty="0" smtClean="0"/>
              <a:t>                      }</a:t>
            </a:r>
          </a:p>
          <a:p>
            <a:r>
              <a:rPr lang="en-US" dirty="0" smtClean="0"/>
              <a:t>}</a:t>
            </a:r>
          </a:p>
          <a:p>
            <a:r>
              <a:rPr lang="en-US" dirty="0" smtClean="0"/>
              <a:t>In case of no arguments</a:t>
            </a:r>
            <a:endParaRPr lang="en-US" dirty="0"/>
          </a:p>
          <a:p>
            <a:r>
              <a:rPr lang="en-US" dirty="0" smtClean="0"/>
              <a:t>Output : </a:t>
            </a:r>
            <a:endParaRPr lang="en-US" dirty="0"/>
          </a:p>
          <a:p>
            <a:r>
              <a:rPr lang="en-US" dirty="0"/>
              <a:t>Program name: </a:t>
            </a:r>
            <a:r>
              <a:rPr lang="en-US" dirty="0" smtClean="0"/>
              <a:t>c\</a:t>
            </a:r>
            <a:r>
              <a:rPr lang="en-US" dirty="0" err="1" smtClean="0"/>
              <a:t>prj</a:t>
            </a:r>
            <a:r>
              <a:rPr lang="en-US" dirty="0"/>
              <a:t>\</a:t>
            </a:r>
            <a:r>
              <a:rPr lang="en-US" dirty="0" err="1" smtClean="0"/>
              <a:t>program.c</a:t>
            </a:r>
            <a:endParaRPr lang="en-US" dirty="0"/>
          </a:p>
          <a:p>
            <a:r>
              <a:rPr lang="en-US" dirty="0" smtClean="0"/>
              <a:t>No </a:t>
            </a:r>
            <a:r>
              <a:rPr lang="en-US" dirty="0"/>
              <a:t>argument passed through command line!</a:t>
            </a:r>
          </a:p>
        </p:txBody>
      </p:sp>
      <p:pic>
        <p:nvPicPr>
          <p:cNvPr id="8" name="Picture 7"/>
          <p:cNvPicPr>
            <a:picLocks noChangeAspect="1"/>
          </p:cNvPicPr>
          <p:nvPr/>
        </p:nvPicPr>
        <p:blipFill rotWithShape="1">
          <a:blip r:embed="rId2"/>
          <a:srcRect l="24231" t="23958" r="28917" b="48959"/>
          <a:stretch/>
        </p:blipFill>
        <p:spPr>
          <a:xfrm>
            <a:off x="0" y="4725206"/>
            <a:ext cx="6096001" cy="1981200"/>
          </a:xfrm>
          <a:prstGeom prst="rect">
            <a:avLst/>
          </a:prstGeom>
        </p:spPr>
      </p:pic>
    </p:spTree>
    <p:extLst>
      <p:ext uri="{BB962C8B-B14F-4D97-AF65-F5344CB8AC3E}">
        <p14:creationId xmlns:p14="http://schemas.microsoft.com/office/powerpoint/2010/main" val="39564558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3562"/>
          </a:xfrm>
        </p:spPr>
        <p:txBody>
          <a:bodyPr/>
          <a:lstStyle/>
          <a:p>
            <a:r>
              <a:rPr lang="en-US" dirty="0" smtClean="0"/>
              <a:t>Preprocessor Directives</a:t>
            </a:r>
            <a:endParaRPr lang="en-US" dirty="0"/>
          </a:p>
        </p:txBody>
      </p:sp>
      <p:sp>
        <p:nvSpPr>
          <p:cNvPr id="3" name="TextBox 2"/>
          <p:cNvSpPr txBox="1"/>
          <p:nvPr/>
        </p:nvSpPr>
        <p:spPr>
          <a:xfrm>
            <a:off x="457200" y="1066800"/>
            <a:ext cx="8458200" cy="7232749"/>
          </a:xfrm>
          <a:prstGeom prst="rect">
            <a:avLst/>
          </a:prstGeom>
          <a:noFill/>
        </p:spPr>
        <p:txBody>
          <a:bodyPr wrap="square" rtlCol="0">
            <a:spAutoFit/>
          </a:bodyPr>
          <a:lstStyle/>
          <a:p>
            <a:r>
              <a:rPr lang="en-US" b="1" dirty="0"/>
              <a:t>#</a:t>
            </a:r>
            <a:r>
              <a:rPr lang="en-US" b="1" dirty="0" smtClean="0"/>
              <a:t>define</a:t>
            </a:r>
          </a:p>
          <a:p>
            <a:r>
              <a:rPr lang="en-US" dirty="0"/>
              <a:t>#define is used to create symbolic constants (known as macros) in C programming language</a:t>
            </a:r>
            <a:r>
              <a:rPr lang="en-US" dirty="0" smtClean="0"/>
              <a:t>.</a:t>
            </a:r>
          </a:p>
          <a:p>
            <a:endParaRPr lang="en-US" b="1" i="1" dirty="0" smtClean="0"/>
          </a:p>
          <a:p>
            <a:r>
              <a:rPr lang="en-US" altLang="en-US" b="1" i="1" dirty="0">
                <a:latin typeface="Droid Sans Mono"/>
              </a:rPr>
              <a:t>define PI </a:t>
            </a:r>
            <a:r>
              <a:rPr lang="en-US" altLang="en-US" b="1" i="1" dirty="0" smtClean="0">
                <a:latin typeface="Droid Sans Mono"/>
              </a:rPr>
              <a:t>3.14  //object like micro</a:t>
            </a:r>
          </a:p>
          <a:p>
            <a:r>
              <a:rPr lang="en-US" b="1" dirty="0"/>
              <a:t>Function – like macros</a:t>
            </a:r>
          </a:p>
          <a:p>
            <a:endParaRPr lang="en-US" altLang="en-US" dirty="0" smtClean="0">
              <a:solidFill>
                <a:srgbClr val="61AEEE"/>
              </a:solidFill>
              <a:latin typeface="Droid Sans Mono"/>
            </a:endParaRPr>
          </a:p>
          <a:p>
            <a:endParaRPr lang="en-US" altLang="en-US" dirty="0">
              <a:solidFill>
                <a:srgbClr val="61AEEE"/>
              </a:solidFill>
              <a:latin typeface="Droid Sans Mono"/>
            </a:endParaRPr>
          </a:p>
          <a:p>
            <a:endParaRPr lang="en-US" altLang="en-US" dirty="0" smtClean="0">
              <a:solidFill>
                <a:srgbClr val="61AEEE"/>
              </a:solidFill>
              <a:latin typeface="Droid Sans Mono"/>
            </a:endParaRPr>
          </a:p>
          <a:p>
            <a:endParaRPr lang="en-US" altLang="en-US" dirty="0">
              <a:solidFill>
                <a:srgbClr val="61AEEE"/>
              </a:solidFill>
              <a:latin typeface="Droid Sans Mono"/>
            </a:endParaRPr>
          </a:p>
          <a:p>
            <a:endParaRPr lang="en-US" altLang="en-US" dirty="0" smtClean="0">
              <a:solidFill>
                <a:srgbClr val="61AEEE"/>
              </a:solidFill>
              <a:latin typeface="Droid Sans Mono"/>
            </a:endParaRPr>
          </a:p>
          <a:p>
            <a:endParaRPr lang="en-US" dirty="0"/>
          </a:p>
          <a:p>
            <a:endParaRPr lang="en-US" dirty="0" smtClean="0"/>
          </a:p>
          <a:p>
            <a:endParaRPr lang="en-US" b="1" dirty="0"/>
          </a:p>
          <a:p>
            <a:r>
              <a:rPr lang="en-US" b="1" dirty="0"/>
              <a:t>#include</a:t>
            </a:r>
          </a:p>
          <a:p>
            <a:r>
              <a:rPr lang="en-US" dirty="0"/>
              <a:t>#include is used to insert specific header file into C program</a:t>
            </a:r>
            <a:r>
              <a:rPr lang="en-US" dirty="0" smtClean="0"/>
              <a:t>.</a:t>
            </a:r>
          </a:p>
          <a:p>
            <a:endParaRPr lang="en-US" dirty="0"/>
          </a:p>
          <a:p>
            <a:r>
              <a:rPr lang="en-US" altLang="en-US" dirty="0">
                <a:solidFill>
                  <a:srgbClr val="61AEEE"/>
                </a:solidFill>
                <a:latin typeface="Droid Sans Mono"/>
              </a:rPr>
              <a:t>#include </a:t>
            </a:r>
            <a:r>
              <a:rPr lang="en-US" altLang="en-US" dirty="0">
                <a:solidFill>
                  <a:srgbClr val="98C379"/>
                </a:solidFill>
                <a:latin typeface="Droid Sans Mono"/>
              </a:rPr>
              <a:t>&lt;</a:t>
            </a:r>
            <a:r>
              <a:rPr lang="en-US" altLang="en-US" dirty="0" err="1">
                <a:solidFill>
                  <a:srgbClr val="98C379"/>
                </a:solidFill>
                <a:latin typeface="Droid Sans Mono"/>
              </a:rPr>
              <a:t>stdio.h</a:t>
            </a:r>
            <a:r>
              <a:rPr lang="en-US" altLang="en-US" dirty="0">
                <a:solidFill>
                  <a:srgbClr val="98C379"/>
                </a:solidFill>
                <a:latin typeface="Droid Sans Mono"/>
              </a:rPr>
              <a:t>&gt;</a:t>
            </a:r>
            <a:r>
              <a:rPr lang="en-US" altLang="en-US" sz="1400" dirty="0"/>
              <a:t> </a:t>
            </a:r>
            <a:endParaRPr lang="en-US" altLang="en-US" sz="1400" dirty="0" smtClean="0"/>
          </a:p>
          <a:p>
            <a:endParaRPr lang="en-US" altLang="en-US" sz="1400" dirty="0" smtClean="0">
              <a:latin typeface="Arial" panose="020B0604020202020204" pitchFamily="34" charset="0"/>
            </a:endParaRPr>
          </a:p>
          <a:p>
            <a:r>
              <a:rPr lang="en-US" sz="1400" b="1" dirty="0"/>
              <a:t>#</a:t>
            </a:r>
            <a:r>
              <a:rPr lang="en-US" sz="1400" b="1" dirty="0" err="1"/>
              <a:t>include”file</a:t>
            </a:r>
            <a:r>
              <a:rPr lang="en-US" sz="1400" b="1" dirty="0"/>
              <a:t>”</a:t>
            </a:r>
            <a:endParaRPr lang="en-US" altLang="en-US" sz="1400" dirty="0">
              <a:latin typeface="Arial" panose="020B0604020202020204" pitchFamily="34" charset="0"/>
            </a:endParaRPr>
          </a:p>
          <a:p>
            <a:endParaRPr lang="en-US" altLang="en-US" sz="4000" dirty="0">
              <a:latin typeface="Arial" panose="020B0604020202020204" pitchFamily="34" charset="0"/>
            </a:endParaRPr>
          </a:p>
          <a:p>
            <a:endParaRPr lang="en-US" dirty="0" smtClean="0"/>
          </a:p>
          <a:p>
            <a:endParaRPr lang="en-US" dirty="0"/>
          </a:p>
          <a:p>
            <a:endParaRPr lang="en-US" b="1" dirty="0"/>
          </a:p>
          <a:p>
            <a:endParaRPr lang="en-US" dirty="0"/>
          </a:p>
        </p:txBody>
      </p:sp>
      <p:sp>
        <p:nvSpPr>
          <p:cNvPr id="5" name="Rectangle 2"/>
          <p:cNvSpPr>
            <a:spLocks noChangeArrowheads="1"/>
          </p:cNvSpPr>
          <p:nvPr/>
        </p:nvSpPr>
        <p:spPr bwMode="auto">
          <a:xfrm>
            <a:off x="0" y="90100"/>
            <a:ext cx="65" cy="276999"/>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5" descr="Preprocessor Directives in C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Preprocessor Directives in C 1"/>
          <p:cNvSpPr>
            <a:spLocks noChangeAspect="1" noChangeArrowheads="1"/>
          </p:cNvSpPr>
          <p:nvPr/>
        </p:nvSpPr>
        <p:spPr bwMode="auto">
          <a:xfrm>
            <a:off x="313893" y="13855"/>
            <a:ext cx="298882" cy="2988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9" descr="Preprocessor Directives in C 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2"/>
          <a:srcRect l="21084" t="54166" r="32064" b="21875"/>
          <a:stretch/>
        </p:blipFill>
        <p:spPr>
          <a:xfrm>
            <a:off x="436418" y="2822853"/>
            <a:ext cx="6096001" cy="1752600"/>
          </a:xfrm>
          <a:prstGeom prst="rect">
            <a:avLst/>
          </a:prstGeom>
        </p:spPr>
      </p:pic>
    </p:spTree>
    <p:extLst>
      <p:ext uri="{BB962C8B-B14F-4D97-AF65-F5344CB8AC3E}">
        <p14:creationId xmlns:p14="http://schemas.microsoft.com/office/powerpoint/2010/main" val="12835011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16527"/>
            <a:ext cx="7924800" cy="5693866"/>
          </a:xfrm>
          <a:prstGeom prst="rect">
            <a:avLst/>
          </a:prstGeom>
          <a:noFill/>
        </p:spPr>
        <p:txBody>
          <a:bodyPr wrap="square" rtlCol="0">
            <a:spAutoFit/>
          </a:bodyPr>
          <a:lstStyle/>
          <a:p>
            <a:r>
              <a:rPr lang="en-US" b="1" dirty="0"/>
              <a:t>#</a:t>
            </a:r>
            <a:r>
              <a:rPr lang="en-US" b="1" dirty="0" err="1"/>
              <a:t>undef</a:t>
            </a:r>
            <a:r>
              <a:rPr lang="en-US" b="1" dirty="0"/>
              <a:t> </a:t>
            </a:r>
            <a:r>
              <a:rPr lang="en-US" b="1" dirty="0" smtClean="0"/>
              <a:t>token</a:t>
            </a:r>
          </a:p>
          <a:p>
            <a:endParaRPr lang="en-US" dirty="0"/>
          </a:p>
          <a:p>
            <a:r>
              <a:rPr lang="en-US" dirty="0"/>
              <a:t>To cancel the definition of a macro means it is undefined and is preceded with #</a:t>
            </a:r>
            <a:r>
              <a:rPr lang="en-US" dirty="0" err="1"/>
              <a:t>undef</a:t>
            </a:r>
            <a:r>
              <a:rPr lang="en-US" dirty="0"/>
              <a:t> directive</a:t>
            </a:r>
            <a:r>
              <a:rPr lang="en-US" dirty="0" smtClean="0"/>
              <a:t>.</a:t>
            </a:r>
          </a:p>
          <a:p>
            <a:endParaRPr lang="en-US" dirty="0"/>
          </a:p>
          <a:p>
            <a:r>
              <a:rPr lang="en-US" dirty="0"/>
              <a:t>#include &lt;</a:t>
            </a:r>
            <a:r>
              <a:rPr lang="en-US" dirty="0" err="1"/>
              <a:t>stdio.h</a:t>
            </a:r>
            <a:r>
              <a:rPr lang="en-US" dirty="0" smtClean="0"/>
              <a:t>&gt;</a:t>
            </a:r>
          </a:p>
          <a:p>
            <a:r>
              <a:rPr lang="en-US" dirty="0" smtClean="0"/>
              <a:t>#</a:t>
            </a:r>
            <a:r>
              <a:rPr lang="en-US" dirty="0"/>
              <a:t>include PI </a:t>
            </a:r>
            <a:r>
              <a:rPr lang="en-US" dirty="0" smtClean="0"/>
              <a:t>3.14</a:t>
            </a:r>
          </a:p>
          <a:p>
            <a:r>
              <a:rPr lang="en-US" dirty="0" smtClean="0"/>
              <a:t>#</a:t>
            </a:r>
            <a:r>
              <a:rPr lang="en-US" dirty="0" err="1"/>
              <a:t>undef</a:t>
            </a:r>
            <a:r>
              <a:rPr lang="en-US" dirty="0"/>
              <a:t> </a:t>
            </a:r>
            <a:r>
              <a:rPr lang="en-US" dirty="0" smtClean="0"/>
              <a:t>PI</a:t>
            </a:r>
          </a:p>
          <a:p>
            <a:r>
              <a:rPr lang="en-US" dirty="0" err="1" smtClean="0"/>
              <a:t>int</a:t>
            </a:r>
            <a:r>
              <a:rPr lang="en-US" dirty="0" smtClean="0"/>
              <a:t> main()</a:t>
            </a:r>
          </a:p>
          <a:p>
            <a:r>
              <a:rPr lang="en-US" dirty="0" smtClean="0"/>
              <a:t> </a:t>
            </a:r>
            <a:r>
              <a:rPr lang="en-US" dirty="0"/>
              <a:t>{  </a:t>
            </a:r>
            <a:endParaRPr lang="en-US" dirty="0" smtClean="0"/>
          </a:p>
          <a:p>
            <a:r>
              <a:rPr lang="en-US" dirty="0" err="1" smtClean="0"/>
              <a:t>printf</a:t>
            </a:r>
            <a:r>
              <a:rPr lang="en-US" dirty="0"/>
              <a:t>("%</a:t>
            </a:r>
            <a:r>
              <a:rPr lang="en-US" dirty="0" err="1"/>
              <a:t>f",PI</a:t>
            </a:r>
            <a:r>
              <a:rPr lang="en-US" dirty="0"/>
              <a:t>);   </a:t>
            </a:r>
            <a:endParaRPr lang="en-US" dirty="0" smtClean="0"/>
          </a:p>
          <a:p>
            <a:r>
              <a:rPr lang="en-US" dirty="0" smtClean="0"/>
              <a:t>return </a:t>
            </a:r>
            <a:r>
              <a:rPr lang="en-US" dirty="0"/>
              <a:t>0</a:t>
            </a:r>
            <a:r>
              <a:rPr lang="en-US" dirty="0" smtClean="0"/>
              <a:t>;</a:t>
            </a:r>
          </a:p>
          <a:p>
            <a:r>
              <a:rPr lang="en-US" dirty="0" smtClean="0"/>
              <a:t>}</a:t>
            </a:r>
          </a:p>
          <a:p>
            <a:endParaRPr lang="en-US" dirty="0"/>
          </a:p>
          <a:p>
            <a:r>
              <a:rPr lang="en-US" altLang="en-US" u="sng" dirty="0">
                <a:solidFill>
                  <a:srgbClr val="FF5B4A"/>
                </a:solidFill>
                <a:latin typeface="Menlo"/>
              </a:rPr>
              <a:t>main.c:15:15</a:t>
            </a:r>
            <a:r>
              <a:rPr lang="en-US" altLang="en-US" dirty="0">
                <a:solidFill>
                  <a:srgbClr val="FF5B4A"/>
                </a:solidFill>
                <a:latin typeface="Menlo"/>
              </a:rPr>
              <a:t>: error: ‘PI’ undeclared (first use in this function)</a:t>
            </a:r>
            <a:r>
              <a:rPr lang="en-US" altLang="en-US" dirty="0">
                <a:solidFill>
                  <a:srgbClr val="FFFFFF"/>
                </a:solidFill>
                <a:latin typeface="Menlo"/>
              </a:rPr>
              <a:t> 15 | </a:t>
            </a:r>
            <a:r>
              <a:rPr lang="en-US" altLang="en-US" dirty="0" err="1">
                <a:solidFill>
                  <a:srgbClr val="FFFFFF"/>
                </a:solidFill>
                <a:latin typeface="Menlo"/>
              </a:rPr>
              <a:t>printf</a:t>
            </a:r>
            <a:r>
              <a:rPr lang="en-US" altLang="en-US" dirty="0">
                <a:solidFill>
                  <a:srgbClr val="FFFFFF"/>
                </a:solidFill>
                <a:latin typeface="Menlo"/>
              </a:rPr>
              <a:t>("%</a:t>
            </a:r>
            <a:r>
              <a:rPr lang="en-US" altLang="en-US" dirty="0" err="1">
                <a:solidFill>
                  <a:srgbClr val="FFFFFF"/>
                </a:solidFill>
                <a:latin typeface="Menlo"/>
              </a:rPr>
              <a:t>f",PI</a:t>
            </a:r>
            <a:r>
              <a:rPr lang="en-US" altLang="en-US" dirty="0">
                <a:solidFill>
                  <a:srgbClr val="FFFFFF"/>
                </a:solidFill>
                <a:latin typeface="Menlo"/>
              </a:rPr>
              <a:t>);</a:t>
            </a:r>
            <a:r>
              <a:rPr lang="en-US" altLang="en-US" dirty="0"/>
              <a:t> </a:t>
            </a:r>
            <a:endParaRPr lang="en-US" altLang="en-US" dirty="0">
              <a:latin typeface="Arial" panose="020B0604020202020204" pitchFamily="34" charset="0"/>
            </a:endParaRPr>
          </a:p>
          <a:p>
            <a:endParaRPr lang="en-US" dirty="0" smtClean="0"/>
          </a:p>
          <a:p>
            <a:endParaRPr lang="en-US" dirty="0" smtClean="0"/>
          </a:p>
          <a:p>
            <a:endParaRPr lang="en-US" dirty="0"/>
          </a:p>
          <a:p>
            <a:endParaRPr lang="en-US" dirty="0"/>
          </a:p>
        </p:txBody>
      </p:sp>
      <p:sp>
        <p:nvSpPr>
          <p:cNvPr id="4" name="AutoShape 4" descr="Preprocessor Directives in C 5"/>
          <p:cNvSpPr>
            <a:spLocks noChangeAspect="1" noChangeArrowheads="1"/>
          </p:cNvSpPr>
          <p:nvPr/>
        </p:nvSpPr>
        <p:spPr bwMode="auto">
          <a:xfrm>
            <a:off x="155575" y="-21373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258442"/>
            <a:ext cx="65" cy="397516"/>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970169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888" t="43750" r="31845" b="20833"/>
          <a:stretch/>
        </p:blipFill>
        <p:spPr>
          <a:xfrm>
            <a:off x="609600" y="533400"/>
            <a:ext cx="6324600" cy="3733800"/>
          </a:xfrm>
          <a:prstGeom prst="rect">
            <a:avLst/>
          </a:prstGeom>
        </p:spPr>
      </p:pic>
      <p:sp>
        <p:nvSpPr>
          <p:cNvPr id="6" name="TextBox 5"/>
          <p:cNvSpPr txBox="1"/>
          <p:nvPr/>
        </p:nvSpPr>
        <p:spPr>
          <a:xfrm>
            <a:off x="533400" y="4953000"/>
            <a:ext cx="5410200" cy="369332"/>
          </a:xfrm>
          <a:prstGeom prst="rect">
            <a:avLst/>
          </a:prstGeom>
          <a:noFill/>
        </p:spPr>
        <p:txBody>
          <a:bodyPr wrap="square" rtlCol="0">
            <a:spAutoFit/>
          </a:bodyPr>
          <a:lstStyle/>
          <a:p>
            <a:r>
              <a:rPr lang="en-US" b="1" dirty="0"/>
              <a:t>#</a:t>
            </a:r>
            <a:r>
              <a:rPr lang="en-US" b="1" dirty="0" smtClean="0"/>
              <a:t>if, </a:t>
            </a:r>
            <a:r>
              <a:rPr lang="en-US" b="1" dirty="0"/>
              <a:t>#</a:t>
            </a:r>
            <a:r>
              <a:rPr lang="en-US" b="1" dirty="0" smtClean="0"/>
              <a:t>else, </a:t>
            </a:r>
            <a:r>
              <a:rPr lang="en-US" b="1" dirty="0"/>
              <a:t>#</a:t>
            </a:r>
            <a:r>
              <a:rPr lang="en-US" b="1" dirty="0" err="1"/>
              <a:t>endif</a:t>
            </a:r>
            <a:endParaRPr lang="en-US" dirty="0"/>
          </a:p>
        </p:txBody>
      </p:sp>
    </p:spTree>
    <p:extLst>
      <p:ext uri="{BB962C8B-B14F-4D97-AF65-F5344CB8AC3E}">
        <p14:creationId xmlns:p14="http://schemas.microsoft.com/office/powerpoint/2010/main" val="312342312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15962"/>
          </a:xfrm>
        </p:spPr>
        <p:txBody>
          <a:bodyPr/>
          <a:lstStyle/>
          <a:p>
            <a:r>
              <a:rPr lang="en-US" b="1" dirty="0"/>
              <a:t>#pragma</a:t>
            </a:r>
            <a:br>
              <a:rPr lang="en-US" b="1" dirty="0"/>
            </a:br>
            <a:endParaRPr lang="en-US" dirty="0"/>
          </a:p>
        </p:txBody>
      </p:sp>
      <p:sp>
        <p:nvSpPr>
          <p:cNvPr id="3" name="TextBox 2"/>
          <p:cNvSpPr txBox="1"/>
          <p:nvPr/>
        </p:nvSpPr>
        <p:spPr>
          <a:xfrm>
            <a:off x="422564" y="1219200"/>
            <a:ext cx="7239000" cy="2585323"/>
          </a:xfrm>
          <a:prstGeom prst="rect">
            <a:avLst/>
          </a:prstGeom>
          <a:noFill/>
        </p:spPr>
        <p:txBody>
          <a:bodyPr wrap="square" rtlCol="0">
            <a:spAutoFit/>
          </a:bodyPr>
          <a:lstStyle/>
          <a:p>
            <a:pPr algn="just"/>
            <a:r>
              <a:rPr lang="en-US" dirty="0"/>
              <a:t>This directive is a special purpose directive and is used to turn on or off some features. These types of directives are compiler-specific i.e., they vary from compiler to compiler</a:t>
            </a:r>
            <a:r>
              <a:rPr lang="en-US" dirty="0" smtClean="0"/>
              <a:t>.</a:t>
            </a:r>
          </a:p>
          <a:p>
            <a:pPr algn="just"/>
            <a:endParaRPr lang="en-US" dirty="0"/>
          </a:p>
          <a:p>
            <a:pPr algn="just"/>
            <a:r>
              <a:rPr lang="en-US" b="1" dirty="0"/>
              <a:t>#pragma startup and #pragma exit</a:t>
            </a:r>
            <a:r>
              <a:rPr lang="en-US" dirty="0"/>
              <a:t>: These directives helps us to specify the functions that are needed to run before program startup( before the control passes to main()) and just before program exit (just before the control returns from main()).</a:t>
            </a:r>
            <a:endParaRPr lang="en-US" dirty="0"/>
          </a:p>
          <a:p>
            <a:endParaRPr lang="en-US" dirty="0" smtClean="0"/>
          </a:p>
        </p:txBody>
      </p:sp>
      <p:sp>
        <p:nvSpPr>
          <p:cNvPr id="5" name="TextBox 4"/>
          <p:cNvSpPr txBox="1"/>
          <p:nvPr/>
        </p:nvSpPr>
        <p:spPr>
          <a:xfrm>
            <a:off x="2392681" y="2706411"/>
            <a:ext cx="45719"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3745536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19200" y="58847"/>
            <a:ext cx="5638800" cy="6740307"/>
          </a:xfrm>
          <a:prstGeom prst="rect">
            <a:avLst/>
          </a:prstGeom>
        </p:spPr>
        <p:txBody>
          <a:bodyPr wrap="square">
            <a:spAutoFit/>
          </a:bodyPr>
          <a:lstStyle/>
          <a:p>
            <a:r>
              <a:rPr lang="en-US" dirty="0"/>
              <a:t>#include&lt;</a:t>
            </a:r>
            <a:r>
              <a:rPr lang="en-US" dirty="0" err="1"/>
              <a:t>stdio.h</a:t>
            </a:r>
            <a:r>
              <a:rPr lang="en-US" dirty="0"/>
              <a:t>&gt;</a:t>
            </a:r>
          </a:p>
          <a:p>
            <a:r>
              <a:rPr lang="en-US" dirty="0"/>
              <a:t>	</a:t>
            </a:r>
          </a:p>
          <a:p>
            <a:r>
              <a:rPr lang="en-US" dirty="0"/>
              <a:t>void func1();</a:t>
            </a:r>
          </a:p>
          <a:p>
            <a:r>
              <a:rPr lang="en-US" dirty="0"/>
              <a:t>void func2();</a:t>
            </a:r>
          </a:p>
          <a:p>
            <a:r>
              <a:rPr lang="en-US" dirty="0"/>
              <a:t>	</a:t>
            </a:r>
          </a:p>
          <a:p>
            <a:r>
              <a:rPr lang="en-US" dirty="0"/>
              <a:t>#pragma startup func1</a:t>
            </a:r>
          </a:p>
          <a:p>
            <a:r>
              <a:rPr lang="en-US" dirty="0"/>
              <a:t>#pragma exit func2</a:t>
            </a:r>
          </a:p>
          <a:p>
            <a:r>
              <a:rPr lang="en-US" dirty="0"/>
              <a:t>	</a:t>
            </a:r>
          </a:p>
          <a:p>
            <a:r>
              <a:rPr lang="en-US" dirty="0"/>
              <a:t>void func1()</a:t>
            </a:r>
          </a:p>
          <a:p>
            <a:r>
              <a:rPr lang="en-US" dirty="0"/>
              <a:t>{</a:t>
            </a:r>
          </a:p>
          <a:p>
            <a:r>
              <a:rPr lang="en-US" dirty="0"/>
              <a:t>	</a:t>
            </a:r>
            <a:r>
              <a:rPr lang="en-US" dirty="0" err="1"/>
              <a:t>printf</a:t>
            </a:r>
            <a:r>
              <a:rPr lang="en-US" dirty="0"/>
              <a:t>("Inside func1()\n");</a:t>
            </a:r>
          </a:p>
          <a:p>
            <a:r>
              <a:rPr lang="en-US" dirty="0"/>
              <a:t>}</a:t>
            </a:r>
          </a:p>
          <a:p>
            <a:r>
              <a:rPr lang="en-US" dirty="0"/>
              <a:t>	</a:t>
            </a:r>
          </a:p>
          <a:p>
            <a:r>
              <a:rPr lang="en-US" dirty="0"/>
              <a:t>void func2()</a:t>
            </a:r>
          </a:p>
          <a:p>
            <a:r>
              <a:rPr lang="en-US" dirty="0"/>
              <a:t>{</a:t>
            </a:r>
          </a:p>
          <a:p>
            <a:r>
              <a:rPr lang="en-US" dirty="0"/>
              <a:t>	</a:t>
            </a:r>
            <a:r>
              <a:rPr lang="en-US" dirty="0" err="1"/>
              <a:t>printf</a:t>
            </a:r>
            <a:r>
              <a:rPr lang="en-US" dirty="0"/>
              <a:t>("Inside func2()\n");	</a:t>
            </a:r>
          </a:p>
          <a:p>
            <a:r>
              <a:rPr lang="en-US" dirty="0"/>
              <a:t>}</a:t>
            </a:r>
          </a:p>
          <a:p>
            <a:r>
              <a:rPr lang="en-US" dirty="0"/>
              <a:t>	</a:t>
            </a:r>
          </a:p>
          <a:p>
            <a:r>
              <a:rPr lang="en-US" dirty="0" err="1"/>
              <a:t>int</a:t>
            </a:r>
            <a:r>
              <a:rPr lang="en-US" dirty="0"/>
              <a:t> main()</a:t>
            </a:r>
          </a:p>
          <a:p>
            <a:r>
              <a:rPr lang="en-US" dirty="0"/>
              <a:t>{</a:t>
            </a:r>
          </a:p>
          <a:p>
            <a:r>
              <a:rPr lang="en-US" dirty="0"/>
              <a:t>	</a:t>
            </a:r>
            <a:r>
              <a:rPr lang="en-US" dirty="0" err="1"/>
              <a:t>printf</a:t>
            </a:r>
            <a:r>
              <a:rPr lang="en-US" dirty="0"/>
              <a:t>("Inside main()\n");</a:t>
            </a:r>
          </a:p>
          <a:p>
            <a:r>
              <a:rPr lang="en-US" dirty="0"/>
              <a:t>		</a:t>
            </a:r>
          </a:p>
          <a:p>
            <a:r>
              <a:rPr lang="en-US" dirty="0"/>
              <a:t>	return 0;</a:t>
            </a:r>
          </a:p>
          <a:p>
            <a:r>
              <a:rPr lang="en-US" dirty="0"/>
              <a:t>}</a:t>
            </a:r>
          </a:p>
        </p:txBody>
      </p:sp>
      <p:sp>
        <p:nvSpPr>
          <p:cNvPr id="12" name="Rectangle 5"/>
          <p:cNvSpPr>
            <a:spLocks noChangeArrowheads="1"/>
          </p:cNvSpPr>
          <p:nvPr/>
        </p:nvSpPr>
        <p:spPr bwMode="auto">
          <a:xfrm>
            <a:off x="5694218" y="1247001"/>
            <a:ext cx="4897582" cy="82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Consolas" panose="020B0609020204030204" pitchFamily="49" charset="0"/>
              </a:rPr>
              <a:t>Output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Consolas" panose="020B0609020204030204" pitchFamily="49" charset="0"/>
              </a:rPr>
              <a:t>Inside func1()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Consolas" panose="020B0609020204030204" pitchFamily="49" charset="0"/>
              </a:rPr>
              <a:t>Inside main()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Consolas" panose="020B0609020204030204" pitchFamily="49" charset="0"/>
              </a:rPr>
              <a:t>Inside func2(</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399347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914400"/>
            <a:ext cx="6019800" cy="1200329"/>
          </a:xfrm>
          <a:prstGeom prst="rect">
            <a:avLst/>
          </a:prstGeom>
          <a:noFill/>
        </p:spPr>
        <p:txBody>
          <a:bodyPr wrap="square" rtlCol="0">
            <a:spAutoFit/>
          </a:bodyPr>
          <a:lstStyle/>
          <a:p>
            <a:r>
              <a:rPr lang="en-US" dirty="0"/>
              <a:t>#include &lt;</a:t>
            </a:r>
            <a:r>
              <a:rPr lang="en-US" dirty="0" err="1"/>
              <a:t>stdio.h</a:t>
            </a:r>
            <a:r>
              <a:rPr lang="en-US" dirty="0"/>
              <a:t>&gt;</a:t>
            </a:r>
            <a:r>
              <a:rPr lang="en-US" dirty="0" err="1"/>
              <a:t>int</a:t>
            </a:r>
            <a:r>
              <a:rPr lang="en-US" dirty="0"/>
              <a:t> main() </a:t>
            </a:r>
          </a:p>
          <a:p>
            <a:r>
              <a:rPr lang="en-US" dirty="0"/>
              <a:t>{      </a:t>
            </a:r>
            <a:r>
              <a:rPr lang="en-US" dirty="0" err="1"/>
              <a:t>printf</a:t>
            </a:r>
            <a:r>
              <a:rPr lang="en-US" dirty="0"/>
              <a:t>("Current time: %</a:t>
            </a:r>
            <a:r>
              <a:rPr lang="en-US" dirty="0" err="1"/>
              <a:t>s",__TIME</a:t>
            </a:r>
            <a:r>
              <a:rPr lang="en-US" dirty="0"/>
              <a:t>__);  </a:t>
            </a:r>
          </a:p>
          <a:p>
            <a:r>
              <a:rPr lang="en-US" dirty="0"/>
              <a:t>  return 0;}</a:t>
            </a:r>
          </a:p>
          <a:p>
            <a:endParaRPr lang="en-US" dirty="0"/>
          </a:p>
        </p:txBody>
      </p:sp>
    </p:spTree>
    <p:extLst>
      <p:ext uri="{BB962C8B-B14F-4D97-AF65-F5344CB8AC3E}">
        <p14:creationId xmlns:p14="http://schemas.microsoft.com/office/powerpoint/2010/main" val="421808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Content Placeholder 2"/>
          <p:cNvSpPr>
            <a:spLocks noGrp="1"/>
          </p:cNvSpPr>
          <p:nvPr>
            <p:ph idx="1"/>
          </p:nvPr>
        </p:nvSpPr>
        <p:spPr/>
        <p:txBody>
          <a:bodyPr/>
          <a:lstStyle/>
          <a:p>
            <a:pPr>
              <a:buNone/>
            </a:pPr>
            <a:r>
              <a:rPr lang="en-US" dirty="0" smtClean="0"/>
              <a:t>	initialize loop counter ; </a:t>
            </a:r>
          </a:p>
          <a:p>
            <a:pPr>
              <a:buNone/>
            </a:pPr>
            <a:r>
              <a:rPr lang="en-US" dirty="0" smtClean="0"/>
              <a:t>	while ( test loop counter using a condition )</a:t>
            </a:r>
          </a:p>
          <a:p>
            <a:pPr>
              <a:buNone/>
            </a:pPr>
            <a:r>
              <a:rPr lang="en-US" dirty="0" smtClean="0"/>
              <a:t>	{ 	do this ; </a:t>
            </a:r>
          </a:p>
          <a:p>
            <a:pPr>
              <a:buNone/>
            </a:pPr>
            <a:r>
              <a:rPr lang="en-US" dirty="0" smtClean="0"/>
              <a:t>		and this ;</a:t>
            </a:r>
          </a:p>
          <a:p>
            <a:pPr>
              <a:buNone/>
            </a:pPr>
            <a:r>
              <a:rPr lang="en-US" dirty="0" smtClean="0"/>
              <a:t>		increment loop counter ;</a:t>
            </a:r>
          </a:p>
          <a:p>
            <a:pPr>
              <a:buNone/>
            </a:pPr>
            <a:r>
              <a:rPr lang="en-US" dirty="0" smtClean="0"/>
              <a:t>	}</a:t>
            </a:r>
          </a:p>
        </p:txBody>
      </p:sp>
    </p:spTree>
    <p:extLst>
      <p:ext uri="{BB962C8B-B14F-4D97-AF65-F5344CB8AC3E}">
        <p14:creationId xmlns:p14="http://schemas.microsoft.com/office/powerpoint/2010/main" val="2997072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Program to print the numbers from 1 to 10 using while. loop</a:t>
            </a:r>
            <a:endParaRPr lang="en-US" dirty="0"/>
          </a:p>
        </p:txBody>
      </p:sp>
      <p:sp>
        <p:nvSpPr>
          <p:cNvPr id="3" name="Content Placeholder 2"/>
          <p:cNvSpPr>
            <a:spLocks noGrp="1"/>
          </p:cNvSpPr>
          <p:nvPr>
            <p:ph idx="1"/>
          </p:nvPr>
        </p:nvSpPr>
        <p:spPr/>
        <p:txBody>
          <a:bodyPr/>
          <a:lstStyle/>
          <a:p>
            <a:pPr>
              <a:buNone/>
            </a:pPr>
            <a:r>
              <a:rPr lang="en-US" dirty="0" smtClean="0"/>
              <a:t>void main()</a:t>
            </a:r>
          </a:p>
          <a:p>
            <a:pPr>
              <a:buNone/>
            </a:pPr>
            <a:r>
              <a:rPr lang="en-US" dirty="0" smtClean="0"/>
              <a:t>{</a:t>
            </a:r>
          </a:p>
          <a:p>
            <a:pPr>
              <a:buNone/>
            </a:pPr>
            <a:r>
              <a:rPr lang="en-US" dirty="0" smtClean="0"/>
              <a:t> </a:t>
            </a:r>
            <a:r>
              <a:rPr lang="en-US" dirty="0" err="1" smtClean="0"/>
              <a:t>int</a:t>
            </a:r>
            <a:r>
              <a:rPr lang="en-US" dirty="0" smtClean="0"/>
              <a:t> </a:t>
            </a:r>
            <a:r>
              <a:rPr lang="en-US" dirty="0" err="1" smtClean="0"/>
              <a:t>i</a:t>
            </a:r>
            <a:r>
              <a:rPr lang="en-US" dirty="0" smtClean="0"/>
              <a:t>=l; </a:t>
            </a:r>
          </a:p>
          <a:p>
            <a:pPr>
              <a:buNone/>
            </a:pPr>
            <a:r>
              <a:rPr lang="en-US" dirty="0" smtClean="0"/>
              <a:t>while(</a:t>
            </a:r>
            <a:r>
              <a:rPr lang="en-US" dirty="0" err="1" smtClean="0"/>
              <a:t>i</a:t>
            </a:r>
            <a:r>
              <a:rPr lang="en-US" dirty="0" smtClean="0"/>
              <a:t>&lt;=10) </a:t>
            </a:r>
          </a:p>
          <a:p>
            <a:pPr>
              <a:buNone/>
            </a:pPr>
            <a:r>
              <a:rPr lang="en-US" dirty="0" smtClean="0"/>
              <a:t>{</a:t>
            </a:r>
          </a:p>
          <a:p>
            <a:pPr>
              <a:buNone/>
            </a:pPr>
            <a:r>
              <a:rPr lang="en-US" dirty="0" smtClean="0"/>
              <a:t> </a:t>
            </a:r>
            <a:r>
              <a:rPr lang="en-US" dirty="0" err="1" smtClean="0"/>
              <a:t>printf</a:t>
            </a:r>
            <a:r>
              <a:rPr lang="en-US" dirty="0" smtClean="0"/>
              <a:t>("%d\</a:t>
            </a:r>
            <a:r>
              <a:rPr lang="en-US" dirty="0" err="1" smtClean="0"/>
              <a:t>t“,i</a:t>
            </a:r>
            <a:r>
              <a:rPr lang="en-US" dirty="0" smtClean="0"/>
              <a:t>) ; </a:t>
            </a:r>
          </a:p>
          <a:p>
            <a:pPr>
              <a:buNone/>
            </a:pPr>
            <a:r>
              <a:rPr lang="en-US" dirty="0" err="1" smtClean="0"/>
              <a:t>i</a:t>
            </a:r>
            <a:r>
              <a:rPr lang="en-US" dirty="0" smtClean="0"/>
              <a:t>=i+1; </a:t>
            </a:r>
          </a:p>
          <a:p>
            <a:pPr>
              <a:buNone/>
            </a:pPr>
            <a:r>
              <a:rPr lang="en-US" dirty="0" smtClean="0"/>
              <a:t>}</a:t>
            </a:r>
            <a:endParaRPr lang="en-US" dirty="0"/>
          </a:p>
        </p:txBody>
      </p:sp>
    </p:spTree>
    <p:extLst>
      <p:ext uri="{BB962C8B-B14F-4D97-AF65-F5344CB8AC3E}">
        <p14:creationId xmlns:p14="http://schemas.microsoft.com/office/powerpoint/2010/main" val="621708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838200"/>
          </a:xfrm>
        </p:spPr>
        <p:txBody>
          <a:bodyPr/>
          <a:lstStyle/>
          <a:p>
            <a:r>
              <a:rPr lang="en-US" sz="2000" dirty="0" smtClean="0"/>
              <a:t>Write a program to calculate the sum of first 10 numbers</a:t>
            </a:r>
            <a:endParaRPr lang="en-US" sz="2000" dirty="0"/>
          </a:p>
        </p:txBody>
      </p:sp>
      <p:sp>
        <p:nvSpPr>
          <p:cNvPr id="3" name="Content Placeholder 2"/>
          <p:cNvSpPr>
            <a:spLocks noGrp="1"/>
          </p:cNvSpPr>
          <p:nvPr>
            <p:ph idx="1"/>
          </p:nvPr>
        </p:nvSpPr>
        <p:spPr>
          <a:xfrm>
            <a:off x="381000" y="1371600"/>
            <a:ext cx="8229600" cy="4525963"/>
          </a:xfrm>
        </p:spPr>
        <p:txBody>
          <a:bodyPr/>
          <a:lstStyle/>
          <a:p>
            <a:pPr>
              <a:buNone/>
            </a:pPr>
            <a:r>
              <a:rPr lang="en-US" sz="2800" dirty="0" smtClean="0"/>
              <a:t>void main()</a:t>
            </a:r>
          </a:p>
          <a:p>
            <a:pPr>
              <a:buNone/>
            </a:pPr>
            <a:r>
              <a:rPr lang="en-US" sz="2800" dirty="0" smtClean="0"/>
              <a:t>{</a:t>
            </a:r>
          </a:p>
          <a:p>
            <a:pPr>
              <a:buNone/>
            </a:pPr>
            <a:r>
              <a:rPr lang="en-US" sz="2800" dirty="0" err="1" smtClean="0"/>
              <a:t>int</a:t>
            </a:r>
            <a:r>
              <a:rPr lang="en-US" sz="2800" dirty="0" smtClean="0"/>
              <a:t> </a:t>
            </a:r>
            <a:r>
              <a:rPr lang="en-US" sz="2800" dirty="0" err="1" smtClean="0"/>
              <a:t>i</a:t>
            </a:r>
            <a:r>
              <a:rPr lang="en-US" sz="2800" dirty="0" smtClean="0"/>
              <a:t>=0,sum=0;</a:t>
            </a:r>
          </a:p>
          <a:p>
            <a:pPr>
              <a:buNone/>
            </a:pPr>
            <a:r>
              <a:rPr lang="en-US" sz="2800" dirty="0" smtClean="0"/>
              <a:t>while (</a:t>
            </a:r>
            <a:r>
              <a:rPr lang="en-US" sz="2800" dirty="0" err="1" smtClean="0"/>
              <a:t>i</a:t>
            </a:r>
            <a:r>
              <a:rPr lang="en-US" sz="2800" dirty="0" smtClean="0"/>
              <a:t>&lt;=10)</a:t>
            </a:r>
          </a:p>
          <a:p>
            <a:pPr>
              <a:buNone/>
            </a:pPr>
            <a:r>
              <a:rPr lang="en-US" sz="2800" dirty="0" smtClean="0"/>
              <a:t>{</a:t>
            </a:r>
          </a:p>
          <a:p>
            <a:pPr>
              <a:buNone/>
            </a:pPr>
            <a:r>
              <a:rPr lang="en-US" sz="2800" dirty="0" smtClean="0"/>
              <a:t>sum=</a:t>
            </a:r>
            <a:r>
              <a:rPr lang="en-US" sz="2800" dirty="0" err="1" smtClean="0"/>
              <a:t>sum+i</a:t>
            </a:r>
            <a:r>
              <a:rPr lang="en-US" sz="2800" dirty="0" smtClean="0"/>
              <a:t>;</a:t>
            </a:r>
          </a:p>
          <a:p>
            <a:pPr>
              <a:buNone/>
            </a:pPr>
            <a:r>
              <a:rPr lang="en-US" sz="2800" dirty="0" err="1" smtClean="0"/>
              <a:t>i</a:t>
            </a:r>
            <a:r>
              <a:rPr lang="en-US" sz="2800" dirty="0" smtClean="0"/>
              <a:t>=i+1;    //condition updated</a:t>
            </a:r>
          </a:p>
          <a:p>
            <a:pPr>
              <a:buNone/>
            </a:pPr>
            <a:r>
              <a:rPr lang="en-US" sz="2800" dirty="0" smtClean="0"/>
              <a:t>}</a:t>
            </a:r>
          </a:p>
          <a:p>
            <a:pPr>
              <a:buNone/>
            </a:pPr>
            <a:r>
              <a:rPr lang="en-US" sz="2800" dirty="0" err="1" smtClean="0"/>
              <a:t>Printf</a:t>
            </a:r>
            <a:r>
              <a:rPr lang="en-US" sz="2800" dirty="0" smtClean="0"/>
              <a:t>(“\n sum =%</a:t>
            </a:r>
            <a:r>
              <a:rPr lang="en-US" sz="2800" dirty="0" err="1" smtClean="0"/>
              <a:t>d”,sum</a:t>
            </a:r>
            <a:r>
              <a:rPr lang="en-US" sz="2800" dirty="0" smtClean="0"/>
              <a:t>)</a:t>
            </a:r>
          </a:p>
          <a:p>
            <a:pPr>
              <a:buNone/>
            </a:pPr>
            <a:r>
              <a:rPr lang="en-US" sz="2800" dirty="0" smtClean="0"/>
              <a:t>}</a:t>
            </a:r>
            <a:endParaRPr lang="en-US" sz="2800" dirty="0"/>
          </a:p>
        </p:txBody>
      </p:sp>
    </p:spTree>
    <p:extLst>
      <p:ext uri="{BB962C8B-B14F-4D97-AF65-F5344CB8AC3E}">
        <p14:creationId xmlns:p14="http://schemas.microsoft.com/office/powerpoint/2010/main" val="2795527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715962"/>
          </a:xfrm>
        </p:spPr>
        <p:txBody>
          <a:bodyPr/>
          <a:lstStyle/>
          <a:p>
            <a:r>
              <a:rPr lang="en-US" dirty="0"/>
              <a:t>Syllabus</a:t>
            </a:r>
          </a:p>
        </p:txBody>
      </p:sp>
      <p:sp>
        <p:nvSpPr>
          <p:cNvPr id="3" name="TextBox 2"/>
          <p:cNvSpPr txBox="1"/>
          <p:nvPr/>
        </p:nvSpPr>
        <p:spPr>
          <a:xfrm>
            <a:off x="304800" y="1112838"/>
            <a:ext cx="8686800" cy="3416320"/>
          </a:xfrm>
          <a:prstGeom prst="rect">
            <a:avLst/>
          </a:prstGeom>
          <a:noFill/>
        </p:spPr>
        <p:txBody>
          <a:bodyPr wrap="square" rtlCol="0">
            <a:spAutoFit/>
          </a:bodyPr>
          <a:lstStyle/>
          <a:p>
            <a:r>
              <a:rPr lang="en-US" dirty="0" smtClean="0">
                <a:latin typeface="+mj-lt"/>
                <a:cs typeface="Mangal" panose="02040503050203030202" pitchFamily="18" charset="0"/>
              </a:rPr>
              <a:t> </a:t>
            </a:r>
            <a:endParaRPr lang="en-US" dirty="0">
              <a:latin typeface="+mj-lt"/>
              <a:cs typeface="Mangal" panose="02040503050203030202" pitchFamily="18" charset="0"/>
            </a:endParaRPr>
          </a:p>
          <a:p>
            <a:r>
              <a:rPr lang="en-US" b="1" dirty="0">
                <a:latin typeface="+mj-lt"/>
              </a:rPr>
              <a:t> UNIT-4:  </a:t>
            </a:r>
            <a:r>
              <a:rPr lang="en-US" b="1" dirty="0"/>
              <a:t>Strings</a:t>
            </a:r>
            <a:r>
              <a:rPr lang="en-US" dirty="0"/>
              <a:t>: Declaring and initialing string variables, reading and writing of string, string handling functions.</a:t>
            </a:r>
          </a:p>
          <a:p>
            <a:pPr algn="just"/>
            <a:r>
              <a:rPr lang="en-US" b="1" dirty="0"/>
              <a:t>Pointers: </a:t>
            </a:r>
            <a:r>
              <a:rPr lang="en-US" dirty="0"/>
              <a:t>Need of pointers</a:t>
            </a:r>
            <a:r>
              <a:rPr lang="en-US" b="1" dirty="0"/>
              <a:t>, </a:t>
            </a:r>
            <a:r>
              <a:rPr lang="en-US" dirty="0"/>
              <a:t>Pointer Arithmetic, Pointer to Pointer, Pointer and Arrays, Pointers and Function, Array of pointers, Dynamic memory management.</a:t>
            </a:r>
            <a:endParaRPr lang="en-US" sz="1000" b="1" dirty="0"/>
          </a:p>
          <a:p>
            <a:pPr algn="just"/>
            <a:endParaRPr lang="en-US" dirty="0" smtClean="0"/>
          </a:p>
          <a:p>
            <a:pPr algn="just"/>
            <a:endParaRPr lang="en-US" dirty="0" smtClean="0"/>
          </a:p>
          <a:p>
            <a:r>
              <a:rPr lang="en-US" b="1" dirty="0" smtClean="0">
                <a:latin typeface="+mj-lt"/>
              </a:rPr>
              <a:t>UNIT-5:  </a:t>
            </a:r>
            <a:r>
              <a:rPr lang="en-US" b="1" dirty="0"/>
              <a:t>Structure and Union</a:t>
            </a:r>
            <a:r>
              <a:rPr lang="en-US" dirty="0"/>
              <a:t>: self-referential structures, pointer to structures.</a:t>
            </a:r>
          </a:p>
          <a:p>
            <a:pPr algn="just"/>
            <a:r>
              <a:rPr lang="en-US" b="1" dirty="0"/>
              <a:t>File</a:t>
            </a:r>
            <a:r>
              <a:rPr lang="en-US" dirty="0"/>
              <a:t>: Types of files, various modes to open a file. Writing and Reading data, random access of files, command line arguments.</a:t>
            </a:r>
          </a:p>
          <a:p>
            <a:r>
              <a:rPr lang="en-US" b="1" dirty="0"/>
              <a:t>Preprocessor Directives.</a:t>
            </a:r>
            <a:endParaRPr lang="en-US" b="1" dirty="0">
              <a:latin typeface="+mj-lt"/>
            </a:endParaRPr>
          </a:p>
          <a:p>
            <a:pPr algn="just"/>
            <a:r>
              <a:rPr lang="en-US" b="1" dirty="0" smtClean="0">
                <a:latin typeface="+mj-lt"/>
              </a:rPr>
              <a:t> </a:t>
            </a:r>
            <a:endParaRPr lang="en-US" dirty="0">
              <a:latin typeface="+mj-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Program to print numbers in reverse order with a difference of 2</a:t>
            </a:r>
            <a:endParaRPr lang="en-US" dirty="0"/>
          </a:p>
        </p:txBody>
      </p:sp>
      <p:sp>
        <p:nvSpPr>
          <p:cNvPr id="3" name="TextBox 2"/>
          <p:cNvSpPr txBox="1"/>
          <p:nvPr/>
        </p:nvSpPr>
        <p:spPr>
          <a:xfrm>
            <a:off x="533400" y="2133600"/>
            <a:ext cx="8229600" cy="4247317"/>
          </a:xfrm>
          <a:prstGeom prst="rect">
            <a:avLst/>
          </a:prstGeom>
          <a:noFill/>
        </p:spPr>
        <p:txBody>
          <a:bodyPr wrap="square" rtlCol="0">
            <a:spAutoFit/>
          </a:bodyPr>
          <a:lstStyle/>
          <a:p>
            <a:r>
              <a:rPr lang="en-US" sz="2800" dirty="0" err="1" smtClean="0"/>
              <a:t>int</a:t>
            </a:r>
            <a:r>
              <a:rPr lang="en-US" sz="2800" dirty="0" smtClean="0"/>
              <a:t> k=10; </a:t>
            </a:r>
          </a:p>
          <a:p>
            <a:r>
              <a:rPr lang="en-US" sz="2800" dirty="0" smtClean="0"/>
              <a:t>while(k&gt;=2)</a:t>
            </a:r>
          </a:p>
          <a:p>
            <a:r>
              <a:rPr lang="en-US" sz="2800" dirty="0" smtClean="0"/>
              <a:t>{</a:t>
            </a:r>
          </a:p>
          <a:p>
            <a:endParaRPr lang="en-US" sz="2800" dirty="0" smtClean="0"/>
          </a:p>
          <a:p>
            <a:r>
              <a:rPr lang="en-US" sz="2800" dirty="0" err="1" smtClean="0"/>
              <a:t>printf</a:t>
            </a:r>
            <a:r>
              <a:rPr lang="en-US" sz="2800" dirty="0" smtClean="0"/>
              <a:t>("%d\</a:t>
            </a:r>
            <a:r>
              <a:rPr lang="en-US" sz="2800" dirty="0" err="1" smtClean="0"/>
              <a:t>t,k</a:t>
            </a:r>
            <a:r>
              <a:rPr lang="en-US" sz="2800" dirty="0" smtClean="0"/>
              <a:t>);</a:t>
            </a:r>
          </a:p>
          <a:p>
            <a:r>
              <a:rPr lang="en-US" sz="2800" dirty="0" smtClean="0"/>
              <a:t> k=k-2;</a:t>
            </a:r>
          </a:p>
          <a:p>
            <a:r>
              <a:rPr lang="en-US" sz="2800" dirty="0" smtClean="0"/>
              <a:t>}</a:t>
            </a:r>
          </a:p>
          <a:p>
            <a:endParaRPr lang="en-US" sz="2800" dirty="0" smtClean="0"/>
          </a:p>
          <a:p>
            <a:r>
              <a:rPr lang="en-US" sz="2800" dirty="0" smtClean="0"/>
              <a:t>Output 10	8	6	4	2</a:t>
            </a:r>
          </a:p>
          <a:p>
            <a:endParaRPr lang="en-US" dirty="0"/>
          </a:p>
        </p:txBody>
      </p:sp>
    </p:spTree>
    <p:extLst>
      <p:ext uri="{BB962C8B-B14F-4D97-AF65-F5344CB8AC3E}">
        <p14:creationId xmlns:p14="http://schemas.microsoft.com/office/powerpoint/2010/main" val="1542124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lstStyle/>
          <a:p>
            <a:r>
              <a:rPr lang="en-US" dirty="0" smtClean="0"/>
              <a:t>Program to' print the sum of digits of any number</a:t>
            </a:r>
            <a:endParaRPr lang="en-US" dirty="0"/>
          </a:p>
        </p:txBody>
      </p:sp>
      <p:sp>
        <p:nvSpPr>
          <p:cNvPr id="3" name="TextBox 2"/>
          <p:cNvSpPr txBox="1"/>
          <p:nvPr/>
        </p:nvSpPr>
        <p:spPr>
          <a:xfrm>
            <a:off x="533400" y="1687354"/>
            <a:ext cx="8001000" cy="5539978"/>
          </a:xfrm>
          <a:prstGeom prst="rect">
            <a:avLst/>
          </a:prstGeom>
          <a:noFill/>
        </p:spPr>
        <p:txBody>
          <a:bodyPr wrap="square" rtlCol="0">
            <a:spAutoFit/>
          </a:bodyPr>
          <a:lstStyle/>
          <a:p>
            <a:r>
              <a:rPr lang="en-US" sz="2400" dirty="0" smtClean="0"/>
              <a:t>void main()</a:t>
            </a:r>
          </a:p>
          <a:p>
            <a:r>
              <a:rPr lang="en-US" sz="2400" dirty="0" smtClean="0"/>
              <a:t>{</a:t>
            </a:r>
          </a:p>
          <a:p>
            <a:r>
              <a:rPr lang="en-US" sz="2400" dirty="0" err="1" smtClean="0"/>
              <a:t>int</a:t>
            </a:r>
            <a:r>
              <a:rPr lang="en-US" sz="2400" dirty="0" smtClean="0"/>
              <a:t> n, sum=0, </a:t>
            </a:r>
            <a:r>
              <a:rPr lang="en-US" sz="2400" dirty="0" err="1" smtClean="0"/>
              <a:t>rem</a:t>
            </a:r>
            <a:endParaRPr lang="en-US" sz="2400" dirty="0" smtClean="0"/>
          </a:p>
          <a:p>
            <a:r>
              <a:rPr lang="en-US" sz="2400" dirty="0" err="1" smtClean="0"/>
              <a:t>printf</a:t>
            </a:r>
            <a:r>
              <a:rPr lang="en-US" sz="2400" dirty="0" smtClean="0"/>
              <a:t> ("Enter the number”)</a:t>
            </a:r>
          </a:p>
          <a:p>
            <a:r>
              <a:rPr lang="en-US" sz="2400" dirty="0" smtClean="0"/>
              <a:t> </a:t>
            </a:r>
            <a:r>
              <a:rPr lang="en-US" sz="2400" dirty="0" err="1" smtClean="0"/>
              <a:t>scanf</a:t>
            </a:r>
            <a:r>
              <a:rPr lang="en-US" sz="2400" dirty="0" smtClean="0"/>
              <a:t>("%d, &amp;n); </a:t>
            </a:r>
          </a:p>
          <a:p>
            <a:r>
              <a:rPr lang="en-US" sz="2400" dirty="0" smtClean="0"/>
              <a:t>while(n&gt;0)</a:t>
            </a:r>
          </a:p>
          <a:p>
            <a:r>
              <a:rPr lang="en-US" sz="2400" dirty="0" smtClean="0"/>
              <a:t>{</a:t>
            </a:r>
          </a:p>
          <a:p>
            <a:r>
              <a:rPr lang="en-US" sz="2400" dirty="0" err="1" smtClean="0"/>
              <a:t>rem</a:t>
            </a:r>
            <a:r>
              <a:rPr lang="en-US" sz="2400" dirty="0" smtClean="0"/>
              <a:t>=n%10  //taking the last digit of the number</a:t>
            </a:r>
          </a:p>
          <a:p>
            <a:r>
              <a:rPr lang="en-US" sz="2400" dirty="0" smtClean="0"/>
              <a:t>sum=</a:t>
            </a:r>
            <a:r>
              <a:rPr lang="en-US" sz="2400" dirty="0" err="1" smtClean="0"/>
              <a:t>sum+rem</a:t>
            </a:r>
            <a:r>
              <a:rPr lang="en-US" sz="2400" dirty="0" smtClean="0"/>
              <a:t>;</a:t>
            </a:r>
          </a:p>
          <a:p>
            <a:r>
              <a:rPr lang="en-US" sz="2400" dirty="0" smtClean="0"/>
              <a:t>n=n/10		//skipping last digit</a:t>
            </a:r>
          </a:p>
          <a:p>
            <a:r>
              <a:rPr lang="en-US" sz="2400" dirty="0" smtClean="0"/>
              <a:t>}</a:t>
            </a:r>
          </a:p>
          <a:p>
            <a:r>
              <a:rPr lang="en-US" sz="2400" dirty="0" err="1" smtClean="0"/>
              <a:t>printf</a:t>
            </a:r>
            <a:r>
              <a:rPr lang="en-US" sz="2400" dirty="0" smtClean="0"/>
              <a:t> ("Sum of digits = %d\n, sum) ;</a:t>
            </a:r>
          </a:p>
          <a:p>
            <a:r>
              <a:rPr lang="en-US" sz="2400" dirty="0" smtClean="0"/>
              <a:t>}</a:t>
            </a:r>
          </a:p>
          <a:p>
            <a:r>
              <a:rPr lang="en-US" sz="2400" dirty="0" smtClean="0"/>
              <a:t>output: Enter the number: 1452 Sum of digits = 12</a:t>
            </a:r>
          </a:p>
          <a:p>
            <a:endParaRPr lang="en-US" dirty="0"/>
          </a:p>
        </p:txBody>
      </p:sp>
    </p:spTree>
    <p:extLst>
      <p:ext uri="{BB962C8B-B14F-4D97-AF65-F5344CB8AC3E}">
        <p14:creationId xmlns:p14="http://schemas.microsoft.com/office/powerpoint/2010/main" val="1344985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2400" dirty="0" smtClean="0"/>
              <a:t>Program to find the product of digits of any number</a:t>
            </a:r>
            <a:endParaRPr lang="en-US" sz="2400" dirty="0"/>
          </a:p>
        </p:txBody>
      </p:sp>
      <p:sp>
        <p:nvSpPr>
          <p:cNvPr id="3" name="TextBox 2"/>
          <p:cNvSpPr txBox="1"/>
          <p:nvPr/>
        </p:nvSpPr>
        <p:spPr>
          <a:xfrm>
            <a:off x="381000" y="1295400"/>
            <a:ext cx="7315200" cy="5355312"/>
          </a:xfrm>
          <a:prstGeom prst="rect">
            <a:avLst/>
          </a:prstGeom>
          <a:noFill/>
        </p:spPr>
        <p:txBody>
          <a:bodyPr wrap="square" rtlCol="0">
            <a:spAutoFit/>
          </a:bodyPr>
          <a:lstStyle/>
          <a:p>
            <a:r>
              <a:rPr lang="pt-BR" sz="2400" dirty="0" smtClean="0"/>
              <a:t>void main() {</a:t>
            </a:r>
          </a:p>
          <a:p>
            <a:r>
              <a:rPr lang="en-US" sz="2400" dirty="0" err="1" smtClean="0"/>
              <a:t>int</a:t>
            </a:r>
            <a:r>
              <a:rPr lang="en-US" sz="2400" dirty="0" smtClean="0"/>
              <a:t> </a:t>
            </a:r>
            <a:r>
              <a:rPr lang="en-US" sz="2400" dirty="0" err="1" smtClean="0"/>
              <a:t>n,prod</a:t>
            </a:r>
            <a:r>
              <a:rPr lang="en-US" sz="2400" dirty="0" smtClean="0"/>
              <a:t>=l, </a:t>
            </a:r>
            <a:r>
              <a:rPr lang="en-US" sz="2400" dirty="0" err="1" smtClean="0"/>
              <a:t>rem</a:t>
            </a:r>
            <a:r>
              <a:rPr lang="en-US" sz="2400" dirty="0" smtClean="0"/>
              <a:t>;</a:t>
            </a:r>
          </a:p>
          <a:p>
            <a:r>
              <a:rPr lang="en-US" sz="2400" dirty="0" smtClean="0"/>
              <a:t> </a:t>
            </a:r>
            <a:r>
              <a:rPr lang="en-US" sz="2400" dirty="0" err="1" smtClean="0"/>
              <a:t>printf</a:t>
            </a:r>
            <a:r>
              <a:rPr lang="en-US" sz="2400" dirty="0" smtClean="0"/>
              <a:t> ("Enter the number  :");</a:t>
            </a:r>
            <a:endParaRPr lang="pt-BR" sz="2400" dirty="0" smtClean="0"/>
          </a:p>
          <a:p>
            <a:r>
              <a:rPr lang="pt-BR" sz="2400" dirty="0" smtClean="0"/>
              <a:t>scanf("%d",&amp;n) ; </a:t>
            </a:r>
          </a:p>
          <a:p>
            <a:r>
              <a:rPr lang="pt-BR" sz="2400" dirty="0" smtClean="0"/>
              <a:t>while(n&gt;0)</a:t>
            </a:r>
          </a:p>
          <a:p>
            <a:r>
              <a:rPr lang="pt-BR" sz="2400" dirty="0" smtClean="0"/>
              <a:t> { 	rem=n%10; </a:t>
            </a:r>
          </a:p>
          <a:p>
            <a:r>
              <a:rPr lang="pt-BR" sz="2400" dirty="0" smtClean="0"/>
              <a:t>	prod=prod *rem; </a:t>
            </a:r>
          </a:p>
          <a:p>
            <a:r>
              <a:rPr lang="pt-BR" sz="2400" dirty="0" smtClean="0"/>
              <a:t>	n=n/10;</a:t>
            </a:r>
          </a:p>
          <a:p>
            <a:r>
              <a:rPr lang="pt-BR" sz="2400" dirty="0" smtClean="0"/>
              <a:t>}</a:t>
            </a:r>
          </a:p>
          <a:p>
            <a:endParaRPr lang="pt-BR" sz="2400" dirty="0" smtClean="0"/>
          </a:p>
          <a:p>
            <a:r>
              <a:rPr lang="en-US" sz="2400" dirty="0" err="1" smtClean="0"/>
              <a:t>printf</a:t>
            </a:r>
            <a:r>
              <a:rPr lang="en-US" sz="2400" dirty="0" smtClean="0"/>
              <a:t>("Product of digits = %d\</a:t>
            </a:r>
            <a:r>
              <a:rPr lang="en-US" sz="2400" dirty="0" err="1" smtClean="0"/>
              <a:t>n",prod</a:t>
            </a:r>
            <a:r>
              <a:rPr lang="en-US" sz="2400" dirty="0" smtClean="0"/>
              <a:t>);</a:t>
            </a:r>
          </a:p>
          <a:p>
            <a:r>
              <a:rPr lang="en-US" sz="2400" dirty="0" smtClean="0"/>
              <a:t>}</a:t>
            </a:r>
          </a:p>
          <a:p>
            <a:r>
              <a:rPr lang="en-US" dirty="0" smtClean="0"/>
              <a:t>Output: </a:t>
            </a:r>
          </a:p>
          <a:p>
            <a:r>
              <a:rPr lang="en-US" dirty="0" smtClean="0"/>
              <a:t>Enter the number : 234 </a:t>
            </a:r>
          </a:p>
          <a:p>
            <a:r>
              <a:rPr lang="en-US" dirty="0" smtClean="0"/>
              <a:t>Product of digits = 24</a:t>
            </a:r>
            <a:endParaRPr lang="en-US" dirty="0"/>
          </a:p>
        </p:txBody>
      </p:sp>
    </p:spTree>
    <p:extLst>
      <p:ext uri="{BB962C8B-B14F-4D97-AF65-F5344CB8AC3E}">
        <p14:creationId xmlns:p14="http://schemas.microsoft.com/office/powerpoint/2010/main" val="18454501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39762"/>
          </a:xfrm>
        </p:spPr>
        <p:txBody>
          <a:bodyPr/>
          <a:lstStyle/>
          <a:p>
            <a:r>
              <a:rPr lang="en-US" sz="2000" dirty="0" smtClean="0"/>
              <a:t>Program to find the factorial of any number</a:t>
            </a:r>
            <a:endParaRPr lang="en-US" sz="2000" dirty="0"/>
          </a:p>
        </p:txBody>
      </p:sp>
      <p:sp>
        <p:nvSpPr>
          <p:cNvPr id="3" name="TextBox 2"/>
          <p:cNvSpPr txBox="1"/>
          <p:nvPr/>
        </p:nvSpPr>
        <p:spPr>
          <a:xfrm>
            <a:off x="381000" y="1066800"/>
            <a:ext cx="8077200" cy="5632311"/>
          </a:xfrm>
          <a:prstGeom prst="rect">
            <a:avLst/>
          </a:prstGeom>
          <a:noFill/>
        </p:spPr>
        <p:txBody>
          <a:bodyPr wrap="square" rtlCol="0">
            <a:spAutoFit/>
          </a:bodyPr>
          <a:lstStyle/>
          <a:p>
            <a:r>
              <a:rPr lang="en-US" dirty="0" smtClean="0"/>
              <a:t>{</a:t>
            </a:r>
          </a:p>
          <a:p>
            <a:r>
              <a:rPr lang="en-US" dirty="0" err="1" smtClean="0"/>
              <a:t>int</a:t>
            </a:r>
            <a:r>
              <a:rPr lang="en-US" dirty="0" smtClean="0"/>
              <a:t> n, num; </a:t>
            </a:r>
          </a:p>
          <a:p>
            <a:r>
              <a:rPr lang="en-US" dirty="0" smtClean="0"/>
              <a:t>long fact=l; </a:t>
            </a:r>
          </a:p>
          <a:p>
            <a:r>
              <a:rPr lang="en-US" dirty="0" err="1" smtClean="0"/>
              <a:t>printf</a:t>
            </a:r>
            <a:r>
              <a:rPr lang="en-US" dirty="0" smtClean="0"/>
              <a:t> ("Enter the number :”)</a:t>
            </a:r>
          </a:p>
          <a:p>
            <a:r>
              <a:rPr lang="en-US" dirty="0" err="1" smtClean="0"/>
              <a:t>scanf</a:t>
            </a:r>
            <a:r>
              <a:rPr lang="en-US" dirty="0" smtClean="0"/>
              <a:t>("%d" ,&amp;n); </a:t>
            </a:r>
          </a:p>
          <a:p>
            <a:r>
              <a:rPr lang="en-US" dirty="0" smtClean="0"/>
              <a:t>num=n; </a:t>
            </a:r>
          </a:p>
          <a:p>
            <a:r>
              <a:rPr lang="en-US" dirty="0" smtClean="0"/>
              <a:t>	if(n&lt;0)</a:t>
            </a:r>
          </a:p>
          <a:p>
            <a:r>
              <a:rPr lang="en-US" dirty="0" smtClean="0"/>
              <a:t>		</a:t>
            </a:r>
            <a:r>
              <a:rPr lang="en-US" dirty="0" err="1" smtClean="0"/>
              <a:t>printf</a:t>
            </a:r>
            <a:r>
              <a:rPr lang="en-US" dirty="0" smtClean="0"/>
              <a:t> ("No factorial of negative number\n");</a:t>
            </a:r>
          </a:p>
          <a:p>
            <a:r>
              <a:rPr lang="en-US" dirty="0" smtClean="0"/>
              <a:t>	else</a:t>
            </a:r>
          </a:p>
          <a:p>
            <a:r>
              <a:rPr lang="en-US" dirty="0" smtClean="0"/>
              <a:t>		{ while (n&gt;1)</a:t>
            </a:r>
          </a:p>
          <a:p>
            <a:r>
              <a:rPr lang="en-US" dirty="0" smtClean="0"/>
              <a:t>			{</a:t>
            </a:r>
          </a:p>
          <a:p>
            <a:r>
              <a:rPr lang="en-US" dirty="0" smtClean="0"/>
              <a:t>				fact=fact *n;  </a:t>
            </a:r>
          </a:p>
          <a:p>
            <a:r>
              <a:rPr lang="en-US" dirty="0" smtClean="0"/>
              <a:t>				n- - ;</a:t>
            </a:r>
          </a:p>
          <a:p>
            <a:r>
              <a:rPr lang="en-US" dirty="0" smtClean="0"/>
              <a:t>			}</a:t>
            </a:r>
          </a:p>
          <a:p>
            <a:r>
              <a:rPr lang="en-US" dirty="0" smtClean="0"/>
              <a:t>		</a:t>
            </a:r>
            <a:r>
              <a:rPr lang="en-US" dirty="0" err="1" smtClean="0"/>
              <a:t>printf</a:t>
            </a:r>
            <a:r>
              <a:rPr lang="en-US" dirty="0" smtClean="0"/>
              <a:t> ("Factorial of %d =%ld\</a:t>
            </a:r>
            <a:r>
              <a:rPr lang="en-US" dirty="0" err="1" smtClean="0"/>
              <a:t>n”,num,fact</a:t>
            </a:r>
            <a:r>
              <a:rPr lang="en-US" dirty="0" smtClean="0"/>
              <a:t>);</a:t>
            </a:r>
          </a:p>
          <a:p>
            <a:r>
              <a:rPr lang="en-US" dirty="0" smtClean="0"/>
              <a:t>	}</a:t>
            </a:r>
          </a:p>
          <a:p>
            <a:r>
              <a:rPr lang="en-US" dirty="0" smtClean="0"/>
              <a:t>}</a:t>
            </a:r>
          </a:p>
          <a:p>
            <a:r>
              <a:rPr lang="en-US" dirty="0" smtClean="0"/>
              <a:t>Output: </a:t>
            </a:r>
          </a:p>
          <a:p>
            <a:r>
              <a:rPr lang="en-US" dirty="0" smtClean="0"/>
              <a:t>Enter the number: 4 </a:t>
            </a:r>
          </a:p>
          <a:p>
            <a:r>
              <a:rPr lang="en-US" dirty="0" smtClean="0"/>
              <a:t>Factorial of 4 = 24</a:t>
            </a:r>
            <a:endParaRPr lang="en-US" dirty="0"/>
          </a:p>
        </p:txBody>
      </p:sp>
    </p:spTree>
    <p:extLst>
      <p:ext uri="{BB962C8B-B14F-4D97-AF65-F5344CB8AC3E}">
        <p14:creationId xmlns:p14="http://schemas.microsoft.com/office/powerpoint/2010/main" val="2330589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639762"/>
          </a:xfrm>
        </p:spPr>
        <p:txBody>
          <a:bodyPr/>
          <a:lstStyle/>
          <a:p>
            <a:r>
              <a:rPr lang="en-US" dirty="0" smtClean="0"/>
              <a:t>do...while loop</a:t>
            </a:r>
            <a:endParaRPr lang="en-US" dirty="0"/>
          </a:p>
        </p:txBody>
      </p:sp>
      <p:sp>
        <p:nvSpPr>
          <p:cNvPr id="3" name="TextBox 2"/>
          <p:cNvSpPr txBox="1"/>
          <p:nvPr/>
        </p:nvSpPr>
        <p:spPr>
          <a:xfrm>
            <a:off x="533400" y="2895600"/>
            <a:ext cx="3733800" cy="2585323"/>
          </a:xfrm>
          <a:prstGeom prst="rect">
            <a:avLst/>
          </a:prstGeom>
          <a:noFill/>
        </p:spPr>
        <p:txBody>
          <a:bodyPr wrap="square" rtlCol="0">
            <a:spAutoFit/>
          </a:bodyPr>
          <a:lstStyle/>
          <a:p>
            <a:r>
              <a:rPr lang="en-US" dirty="0" smtClean="0">
                <a:solidFill>
                  <a:srgbClr val="FF0000"/>
                </a:solidFill>
              </a:rPr>
              <a:t>do</a:t>
            </a:r>
          </a:p>
          <a:p>
            <a:r>
              <a:rPr lang="en-US" dirty="0" smtClean="0">
                <a:solidFill>
                  <a:srgbClr val="FF0000"/>
                </a:solidFill>
              </a:rPr>
              <a:t> { </a:t>
            </a:r>
          </a:p>
          <a:p>
            <a:endParaRPr lang="en-US" dirty="0" smtClean="0">
              <a:solidFill>
                <a:srgbClr val="FF0000"/>
              </a:solidFill>
            </a:endParaRPr>
          </a:p>
          <a:p>
            <a:r>
              <a:rPr lang="en-US" dirty="0" smtClean="0">
                <a:solidFill>
                  <a:srgbClr val="FF0000"/>
                </a:solidFill>
              </a:rPr>
              <a:t>//Statements }</a:t>
            </a:r>
          </a:p>
          <a:p>
            <a:endParaRPr lang="en-US" dirty="0" smtClean="0">
              <a:solidFill>
                <a:srgbClr val="FF0000"/>
              </a:solidFill>
            </a:endParaRPr>
          </a:p>
          <a:p>
            <a:endParaRPr lang="en-US" dirty="0" smtClean="0">
              <a:solidFill>
                <a:srgbClr val="FF0000"/>
              </a:solidFill>
            </a:endParaRPr>
          </a:p>
          <a:p>
            <a:r>
              <a:rPr lang="en-US" dirty="0" smtClean="0">
                <a:solidFill>
                  <a:srgbClr val="FF0000"/>
                </a:solidFill>
              </a:rPr>
              <a:t>while(condition test);</a:t>
            </a:r>
          </a:p>
          <a:p>
            <a:endParaRPr lang="en-US" dirty="0" smtClean="0"/>
          </a:p>
          <a:p>
            <a:endParaRPr lang="en-US" dirty="0">
              <a:solidFill>
                <a:srgbClr val="0070C0"/>
              </a:solidFill>
            </a:endParaRPr>
          </a:p>
        </p:txBody>
      </p:sp>
      <p:sp>
        <p:nvSpPr>
          <p:cNvPr id="6" name="TextBox 5"/>
          <p:cNvSpPr txBox="1"/>
          <p:nvPr/>
        </p:nvSpPr>
        <p:spPr>
          <a:xfrm>
            <a:off x="3200400" y="1295400"/>
            <a:ext cx="5486400" cy="4154984"/>
          </a:xfrm>
          <a:prstGeom prst="rect">
            <a:avLst/>
          </a:prstGeom>
          <a:noFill/>
        </p:spPr>
        <p:txBody>
          <a:bodyPr wrap="square" rtlCol="0">
            <a:spAutoFit/>
          </a:bodyPr>
          <a:lstStyle/>
          <a:p>
            <a:r>
              <a:rPr lang="en-US" sz="2400" dirty="0" smtClean="0">
                <a:solidFill>
                  <a:srgbClr val="0070C0"/>
                </a:solidFill>
              </a:rPr>
              <a:t>#include &lt;</a:t>
            </a:r>
            <a:r>
              <a:rPr lang="en-US" sz="2400" dirty="0" err="1" smtClean="0">
                <a:solidFill>
                  <a:srgbClr val="0070C0"/>
                </a:solidFill>
              </a:rPr>
              <a:t>stdio.h</a:t>
            </a:r>
            <a:r>
              <a:rPr lang="en-US" sz="2400" dirty="0" smtClean="0">
                <a:solidFill>
                  <a:srgbClr val="0070C0"/>
                </a:solidFill>
              </a:rPr>
              <a:t>&gt;</a:t>
            </a:r>
          </a:p>
          <a:p>
            <a:r>
              <a:rPr lang="en-US" sz="2400" dirty="0" smtClean="0">
                <a:solidFill>
                  <a:srgbClr val="0070C0"/>
                </a:solidFill>
              </a:rPr>
              <a:t> </a:t>
            </a:r>
            <a:r>
              <a:rPr lang="en-US" sz="2400" dirty="0" err="1" smtClean="0">
                <a:solidFill>
                  <a:srgbClr val="0070C0"/>
                </a:solidFill>
              </a:rPr>
              <a:t>int</a:t>
            </a:r>
            <a:r>
              <a:rPr lang="en-US" sz="2400" dirty="0" smtClean="0">
                <a:solidFill>
                  <a:srgbClr val="0070C0"/>
                </a:solidFill>
              </a:rPr>
              <a:t> main()</a:t>
            </a:r>
          </a:p>
          <a:p>
            <a:r>
              <a:rPr lang="en-US" sz="2400" dirty="0" smtClean="0">
                <a:solidFill>
                  <a:srgbClr val="0070C0"/>
                </a:solidFill>
              </a:rPr>
              <a:t> {</a:t>
            </a:r>
          </a:p>
          <a:p>
            <a:r>
              <a:rPr lang="en-US" sz="2400" dirty="0" smtClean="0">
                <a:solidFill>
                  <a:srgbClr val="0070C0"/>
                </a:solidFill>
              </a:rPr>
              <a:t> </a:t>
            </a:r>
            <a:r>
              <a:rPr lang="en-US" sz="2400" dirty="0" err="1" smtClean="0">
                <a:solidFill>
                  <a:srgbClr val="0070C0"/>
                </a:solidFill>
              </a:rPr>
              <a:t>int</a:t>
            </a:r>
            <a:r>
              <a:rPr lang="en-US" sz="2400" dirty="0" smtClean="0">
                <a:solidFill>
                  <a:srgbClr val="0070C0"/>
                </a:solidFill>
              </a:rPr>
              <a:t> j=0;</a:t>
            </a:r>
          </a:p>
          <a:p>
            <a:r>
              <a:rPr lang="en-US" sz="2400" dirty="0" smtClean="0">
                <a:solidFill>
                  <a:srgbClr val="0070C0"/>
                </a:solidFill>
              </a:rPr>
              <a:t> do</a:t>
            </a:r>
          </a:p>
          <a:p>
            <a:r>
              <a:rPr lang="en-US" sz="2400" dirty="0" smtClean="0">
                <a:solidFill>
                  <a:srgbClr val="0070C0"/>
                </a:solidFill>
              </a:rPr>
              <a:t> { </a:t>
            </a:r>
            <a:r>
              <a:rPr lang="en-US" sz="2400" dirty="0" err="1" smtClean="0">
                <a:solidFill>
                  <a:srgbClr val="0070C0"/>
                </a:solidFill>
              </a:rPr>
              <a:t>printf</a:t>
            </a:r>
            <a:r>
              <a:rPr lang="en-US" sz="2400" dirty="0" smtClean="0">
                <a:solidFill>
                  <a:srgbClr val="0070C0"/>
                </a:solidFill>
              </a:rPr>
              <a:t>("Value of variable j is: %d\n", j);</a:t>
            </a:r>
          </a:p>
          <a:p>
            <a:r>
              <a:rPr lang="en-US" sz="2400" dirty="0" smtClean="0">
                <a:solidFill>
                  <a:srgbClr val="0070C0"/>
                </a:solidFill>
              </a:rPr>
              <a:t> j++;</a:t>
            </a:r>
          </a:p>
          <a:p>
            <a:r>
              <a:rPr lang="en-US" sz="2400" dirty="0" smtClean="0">
                <a:solidFill>
                  <a:srgbClr val="0070C0"/>
                </a:solidFill>
              </a:rPr>
              <a:t> }</a:t>
            </a:r>
          </a:p>
          <a:p>
            <a:r>
              <a:rPr lang="en-US" sz="2400" dirty="0" smtClean="0">
                <a:solidFill>
                  <a:srgbClr val="0070C0"/>
                </a:solidFill>
              </a:rPr>
              <a:t>while (j&lt;=3);</a:t>
            </a:r>
          </a:p>
          <a:p>
            <a:r>
              <a:rPr lang="en-US" sz="2400" dirty="0" smtClean="0">
                <a:solidFill>
                  <a:srgbClr val="0070C0"/>
                </a:solidFill>
              </a:rPr>
              <a:t> return 0;</a:t>
            </a:r>
          </a:p>
          <a:p>
            <a:r>
              <a:rPr lang="en-US" sz="2400" dirty="0" smtClean="0">
                <a:solidFill>
                  <a:srgbClr val="0070C0"/>
                </a:solidFill>
              </a:rPr>
              <a:t>}</a:t>
            </a:r>
            <a:endParaRPr lang="en-US" sz="2400" dirty="0"/>
          </a:p>
        </p:txBody>
      </p:sp>
    </p:spTree>
    <p:extLst>
      <p:ext uri="{BB962C8B-B14F-4D97-AF65-F5344CB8AC3E}">
        <p14:creationId xmlns:p14="http://schemas.microsoft.com/office/powerpoint/2010/main" val="29580641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563562"/>
          </a:xfrm>
        </p:spPr>
        <p:txBody>
          <a:bodyPr/>
          <a:lstStyle/>
          <a:p>
            <a:r>
              <a:rPr lang="en-US" b="1" dirty="0" smtClean="0"/>
              <a:t>While </a:t>
            </a:r>
            <a:r>
              <a:rPr lang="en-US" b="1" dirty="0" err="1" smtClean="0"/>
              <a:t>vs</a:t>
            </a:r>
            <a:r>
              <a:rPr lang="en-US" b="1" dirty="0" smtClean="0"/>
              <a:t> do..while loop in C</a:t>
            </a:r>
            <a:endParaRPr lang="en-US" dirty="0"/>
          </a:p>
        </p:txBody>
      </p:sp>
      <p:sp>
        <p:nvSpPr>
          <p:cNvPr id="5" name="TextBox 4"/>
          <p:cNvSpPr txBox="1"/>
          <p:nvPr/>
        </p:nvSpPr>
        <p:spPr>
          <a:xfrm>
            <a:off x="533400" y="990600"/>
            <a:ext cx="4343400" cy="5262979"/>
          </a:xfrm>
          <a:prstGeom prst="rect">
            <a:avLst/>
          </a:prstGeom>
          <a:noFill/>
        </p:spPr>
        <p:txBody>
          <a:bodyPr wrap="square" rtlCol="0">
            <a:spAutoFit/>
          </a:bodyPr>
          <a:lstStyle/>
          <a:p>
            <a:r>
              <a:rPr lang="en-US" sz="2400" dirty="0" smtClean="0"/>
              <a:t>#include &lt;</a:t>
            </a:r>
            <a:r>
              <a:rPr lang="en-US" sz="2400" dirty="0" err="1" smtClean="0"/>
              <a:t>stdio.h</a:t>
            </a:r>
            <a:r>
              <a:rPr lang="en-US" sz="2400" dirty="0" smtClean="0"/>
              <a:t>&gt;</a:t>
            </a:r>
          </a:p>
          <a:p>
            <a:r>
              <a:rPr lang="en-US" sz="2400" dirty="0" smtClean="0"/>
              <a:t> </a:t>
            </a:r>
            <a:r>
              <a:rPr lang="en-US" sz="2400" dirty="0" err="1" smtClean="0"/>
              <a:t>int</a:t>
            </a:r>
            <a:r>
              <a:rPr lang="en-US" sz="2400" dirty="0" smtClean="0"/>
              <a:t> main() </a:t>
            </a:r>
          </a:p>
          <a:p>
            <a:r>
              <a:rPr lang="en-US" sz="2400" dirty="0" smtClean="0">
                <a:solidFill>
                  <a:srgbClr val="00B0F0"/>
                </a:solidFill>
              </a:rPr>
              <a:t>{</a:t>
            </a:r>
            <a:r>
              <a:rPr lang="en-US" sz="2400" dirty="0" smtClean="0"/>
              <a:t> </a:t>
            </a:r>
            <a:r>
              <a:rPr lang="en-US" sz="2400" dirty="0" err="1" smtClean="0"/>
              <a:t>int</a:t>
            </a:r>
            <a:r>
              <a:rPr lang="en-US" sz="2400" dirty="0" smtClean="0"/>
              <a:t> </a:t>
            </a:r>
            <a:r>
              <a:rPr lang="en-US" sz="2400" dirty="0" err="1" smtClean="0"/>
              <a:t>i</a:t>
            </a:r>
            <a:r>
              <a:rPr lang="en-US" sz="2400" dirty="0" smtClean="0"/>
              <a:t>=0;</a:t>
            </a:r>
          </a:p>
          <a:p>
            <a:r>
              <a:rPr lang="en-US" sz="2400" dirty="0" smtClean="0"/>
              <a:t> while(</a:t>
            </a:r>
            <a:r>
              <a:rPr lang="en-US" sz="2400" dirty="0" err="1" smtClean="0"/>
              <a:t>i</a:t>
            </a:r>
            <a:r>
              <a:rPr lang="en-US" sz="2400" dirty="0" smtClean="0"/>
              <a:t>==1)</a:t>
            </a:r>
          </a:p>
          <a:p>
            <a:r>
              <a:rPr lang="en-US" sz="2400" dirty="0" smtClean="0">
                <a:solidFill>
                  <a:srgbClr val="C00000"/>
                </a:solidFill>
              </a:rPr>
              <a:t> { </a:t>
            </a:r>
          </a:p>
          <a:p>
            <a:r>
              <a:rPr lang="en-US" sz="2400" dirty="0" err="1" smtClean="0"/>
              <a:t>printf</a:t>
            </a:r>
            <a:r>
              <a:rPr lang="en-US" sz="2400" dirty="0" smtClean="0"/>
              <a:t>("while </a:t>
            </a:r>
            <a:r>
              <a:rPr lang="en-US" sz="2400" dirty="0" err="1" smtClean="0"/>
              <a:t>vs</a:t>
            </a:r>
            <a:r>
              <a:rPr lang="en-US" sz="2400" dirty="0" smtClean="0"/>
              <a:t> do-while"); </a:t>
            </a:r>
          </a:p>
          <a:p>
            <a:r>
              <a:rPr lang="en-US" sz="2400" dirty="0" smtClean="0">
                <a:solidFill>
                  <a:srgbClr val="C00000"/>
                </a:solidFill>
              </a:rPr>
              <a:t>}</a:t>
            </a:r>
            <a:r>
              <a:rPr lang="en-US" sz="2400" dirty="0" smtClean="0"/>
              <a:t> </a:t>
            </a:r>
          </a:p>
          <a:p>
            <a:r>
              <a:rPr lang="en-US" sz="2400" dirty="0" err="1" smtClean="0"/>
              <a:t>printf</a:t>
            </a:r>
            <a:r>
              <a:rPr lang="en-US" sz="2400" dirty="0" smtClean="0"/>
              <a:t>("Out of loop");</a:t>
            </a:r>
            <a:r>
              <a:rPr lang="en-US" sz="2400" dirty="0" smtClean="0">
                <a:solidFill>
                  <a:srgbClr val="00B0F0"/>
                </a:solidFill>
              </a:rPr>
              <a:t> </a:t>
            </a:r>
          </a:p>
          <a:p>
            <a:r>
              <a:rPr lang="en-US" sz="2400" dirty="0" smtClean="0">
                <a:solidFill>
                  <a:srgbClr val="00B0F0"/>
                </a:solidFill>
              </a:rPr>
              <a:t>}</a:t>
            </a:r>
          </a:p>
          <a:p>
            <a:endParaRPr lang="en-US" sz="2400" dirty="0" smtClean="0"/>
          </a:p>
          <a:p>
            <a:endParaRPr lang="en-US" sz="2400" dirty="0" smtClean="0"/>
          </a:p>
          <a:p>
            <a:endParaRPr lang="en-US" sz="2400" dirty="0" smtClean="0"/>
          </a:p>
          <a:p>
            <a:r>
              <a:rPr lang="en-US" sz="2400" b="1" dirty="0" smtClean="0"/>
              <a:t>Output:</a:t>
            </a:r>
            <a:endParaRPr lang="en-US" sz="2400" dirty="0" smtClean="0"/>
          </a:p>
          <a:p>
            <a:r>
              <a:rPr lang="en-US" sz="2400" dirty="0" smtClean="0"/>
              <a:t>Out of loop</a:t>
            </a:r>
            <a:endParaRPr lang="en-US" sz="2400" dirty="0"/>
          </a:p>
        </p:txBody>
      </p:sp>
      <p:sp>
        <p:nvSpPr>
          <p:cNvPr id="6" name="TextBox 5"/>
          <p:cNvSpPr txBox="1"/>
          <p:nvPr/>
        </p:nvSpPr>
        <p:spPr>
          <a:xfrm>
            <a:off x="5257800" y="990600"/>
            <a:ext cx="3276600" cy="5632311"/>
          </a:xfrm>
          <a:prstGeom prst="rect">
            <a:avLst/>
          </a:prstGeom>
          <a:noFill/>
        </p:spPr>
        <p:txBody>
          <a:bodyPr wrap="square" rtlCol="0">
            <a:spAutoFit/>
          </a:bodyPr>
          <a:lstStyle/>
          <a:p>
            <a:r>
              <a:rPr lang="en-US" sz="2400" dirty="0" smtClean="0"/>
              <a:t>#include &lt;</a:t>
            </a:r>
            <a:r>
              <a:rPr lang="en-US" sz="2400" dirty="0" err="1" smtClean="0"/>
              <a:t>stdio.h</a:t>
            </a:r>
            <a:r>
              <a:rPr lang="en-US" sz="2400" dirty="0" smtClean="0"/>
              <a:t>&gt; </a:t>
            </a:r>
          </a:p>
          <a:p>
            <a:r>
              <a:rPr lang="en-US" sz="2400" dirty="0" err="1" smtClean="0"/>
              <a:t>int</a:t>
            </a:r>
            <a:r>
              <a:rPr lang="en-US" sz="2400" dirty="0" smtClean="0"/>
              <a:t> main()</a:t>
            </a:r>
          </a:p>
          <a:p>
            <a:r>
              <a:rPr lang="en-US" sz="2400" dirty="0" smtClean="0">
                <a:solidFill>
                  <a:srgbClr val="0070C0"/>
                </a:solidFill>
              </a:rPr>
              <a:t> { </a:t>
            </a:r>
          </a:p>
          <a:p>
            <a:r>
              <a:rPr lang="en-US" sz="2400" dirty="0" err="1" smtClean="0"/>
              <a:t>int</a:t>
            </a:r>
            <a:r>
              <a:rPr lang="en-US" sz="2400" dirty="0" smtClean="0"/>
              <a:t> </a:t>
            </a:r>
            <a:r>
              <a:rPr lang="en-US" sz="2400" dirty="0" err="1" smtClean="0"/>
              <a:t>i</a:t>
            </a:r>
            <a:r>
              <a:rPr lang="en-US" sz="2400" dirty="0" smtClean="0"/>
              <a:t>=0;</a:t>
            </a:r>
          </a:p>
          <a:p>
            <a:r>
              <a:rPr lang="en-US" sz="2400" dirty="0" smtClean="0"/>
              <a:t> do</a:t>
            </a:r>
          </a:p>
          <a:p>
            <a:r>
              <a:rPr lang="en-US" sz="2400" dirty="0" smtClean="0">
                <a:solidFill>
                  <a:srgbClr val="FF0000"/>
                </a:solidFill>
              </a:rPr>
              <a:t> { </a:t>
            </a:r>
          </a:p>
          <a:p>
            <a:r>
              <a:rPr lang="en-US" sz="2400" dirty="0" err="1" smtClean="0"/>
              <a:t>printf</a:t>
            </a:r>
            <a:r>
              <a:rPr lang="en-US" sz="2400" dirty="0" smtClean="0"/>
              <a:t>("while </a:t>
            </a:r>
            <a:r>
              <a:rPr lang="en-US" sz="2400" dirty="0" err="1" smtClean="0"/>
              <a:t>vs</a:t>
            </a:r>
            <a:r>
              <a:rPr lang="en-US" sz="2400" dirty="0" smtClean="0"/>
              <a:t> do-while\n"); </a:t>
            </a:r>
          </a:p>
          <a:p>
            <a:r>
              <a:rPr lang="en-US" sz="2400" dirty="0" smtClean="0">
                <a:solidFill>
                  <a:srgbClr val="FF0000"/>
                </a:solidFill>
              </a:rPr>
              <a:t>}</a:t>
            </a:r>
          </a:p>
          <a:p>
            <a:r>
              <a:rPr lang="en-US" sz="2400" dirty="0" smtClean="0"/>
              <a:t>while(</a:t>
            </a:r>
            <a:r>
              <a:rPr lang="en-US" sz="2400" dirty="0" err="1" smtClean="0"/>
              <a:t>i</a:t>
            </a:r>
            <a:r>
              <a:rPr lang="en-US" sz="2400" dirty="0" smtClean="0"/>
              <a:t>==1); </a:t>
            </a:r>
          </a:p>
          <a:p>
            <a:r>
              <a:rPr lang="en-US" sz="2400" dirty="0" err="1" smtClean="0"/>
              <a:t>printf</a:t>
            </a:r>
            <a:r>
              <a:rPr lang="en-US" sz="2400" dirty="0" smtClean="0"/>
              <a:t>("Out of loop");</a:t>
            </a:r>
          </a:p>
          <a:p>
            <a:r>
              <a:rPr lang="en-US" sz="2400" dirty="0" smtClean="0">
                <a:solidFill>
                  <a:srgbClr val="0070C0"/>
                </a:solidFill>
              </a:rPr>
              <a:t> }</a:t>
            </a:r>
          </a:p>
          <a:p>
            <a:r>
              <a:rPr lang="en-US" sz="2400" b="1" dirty="0" smtClean="0"/>
              <a:t>Output:</a:t>
            </a:r>
            <a:endParaRPr lang="en-US" sz="2400" dirty="0" smtClean="0"/>
          </a:p>
          <a:p>
            <a:r>
              <a:rPr lang="en-US" sz="2400" dirty="0" smtClean="0"/>
              <a:t>while </a:t>
            </a:r>
            <a:r>
              <a:rPr lang="en-US" sz="2400" dirty="0" err="1" smtClean="0"/>
              <a:t>vs</a:t>
            </a:r>
            <a:r>
              <a:rPr lang="en-US" sz="2400" dirty="0" smtClean="0"/>
              <a:t> do-while </a:t>
            </a:r>
          </a:p>
          <a:p>
            <a:r>
              <a:rPr lang="en-US" sz="2400" dirty="0" smtClean="0"/>
              <a:t>Out of loop</a:t>
            </a:r>
            <a:endParaRPr lang="en-US" sz="2400" dirty="0"/>
          </a:p>
        </p:txBody>
      </p:sp>
    </p:spTree>
    <p:extLst>
      <p:ext uri="{BB962C8B-B14F-4D97-AF65-F5344CB8AC3E}">
        <p14:creationId xmlns:p14="http://schemas.microsoft.com/office/powerpoint/2010/main" val="4068365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68762"/>
          </a:xfrm>
        </p:spPr>
        <p:txBody>
          <a:bodyPr/>
          <a:lstStyle/>
          <a:p>
            <a:r>
              <a:rPr lang="en-US" dirty="0" smtClean="0"/>
              <a:t>do-while runs at least once even if the condition is false because the condition is evaluated, after the execution of the body of loop.</a:t>
            </a:r>
            <a:endParaRPr lang="en-US" dirty="0"/>
          </a:p>
        </p:txBody>
      </p:sp>
    </p:spTree>
    <p:extLst>
      <p:ext uri="{BB962C8B-B14F-4D97-AF65-F5344CB8AC3E}">
        <p14:creationId xmlns:p14="http://schemas.microsoft.com/office/powerpoint/2010/main" val="20809985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838200"/>
            <a:ext cx="7696200" cy="4031873"/>
          </a:xfrm>
          <a:prstGeom prst="rect">
            <a:avLst/>
          </a:prstGeom>
          <a:noFill/>
        </p:spPr>
        <p:txBody>
          <a:bodyPr wrap="square" rtlCol="0">
            <a:spAutoFit/>
          </a:bodyPr>
          <a:lstStyle/>
          <a:p>
            <a:pPr algn="just"/>
            <a:r>
              <a:rPr lang="en-US" sz="3200" b="1" dirty="0" smtClean="0"/>
              <a:t>Entry Control Loop</a:t>
            </a:r>
            <a:r>
              <a:rPr lang="en-US" sz="3200" dirty="0" smtClean="0"/>
              <a:t> the test condition is checked first and if that condition is true then the block of the statement will be executed, </a:t>
            </a:r>
          </a:p>
          <a:p>
            <a:pPr algn="just"/>
            <a:endParaRPr lang="en-US" sz="3200" smtClean="0"/>
          </a:p>
          <a:p>
            <a:pPr algn="just"/>
            <a:r>
              <a:rPr lang="en-US" sz="3200" smtClean="0"/>
              <a:t>While </a:t>
            </a:r>
            <a:r>
              <a:rPr lang="en-US" sz="3200" dirty="0" smtClean="0"/>
              <a:t>in </a:t>
            </a:r>
            <a:r>
              <a:rPr lang="en-US" sz="3200" b="1" dirty="0" smtClean="0"/>
              <a:t>Exit control loop</a:t>
            </a:r>
            <a:r>
              <a:rPr lang="en-US" sz="3200" dirty="0" smtClean="0"/>
              <a:t> first executes the body of the loop and checks condition at last.</a:t>
            </a:r>
            <a:endParaRPr lang="en-US" sz="3200" dirty="0"/>
          </a:p>
        </p:txBody>
      </p:sp>
    </p:spTree>
    <p:extLst>
      <p:ext uri="{BB962C8B-B14F-4D97-AF65-F5344CB8AC3E}">
        <p14:creationId xmlns:p14="http://schemas.microsoft.com/office/powerpoint/2010/main" val="77982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1143000"/>
          </a:xfrm>
        </p:spPr>
        <p:txBody>
          <a:bodyPr/>
          <a:lstStyle/>
          <a:p>
            <a:r>
              <a:rPr lang="en-US" dirty="0" smtClean="0"/>
              <a:t>Add numbers until the user enters zero</a:t>
            </a:r>
            <a:br>
              <a:rPr lang="en-US" dirty="0" smtClean="0"/>
            </a:br>
            <a:endParaRPr lang="en-US" dirty="0"/>
          </a:p>
        </p:txBody>
      </p:sp>
      <p:sp>
        <p:nvSpPr>
          <p:cNvPr id="3" name="TextBox 2"/>
          <p:cNvSpPr txBox="1"/>
          <p:nvPr/>
        </p:nvSpPr>
        <p:spPr>
          <a:xfrm>
            <a:off x="533400" y="1524000"/>
            <a:ext cx="7924800" cy="5262979"/>
          </a:xfrm>
          <a:prstGeom prst="rect">
            <a:avLst/>
          </a:prstGeom>
          <a:noFill/>
        </p:spPr>
        <p:txBody>
          <a:bodyPr wrap="square" rtlCol="0">
            <a:spAutoFit/>
          </a:bodyPr>
          <a:lstStyle/>
          <a:p>
            <a:r>
              <a:rPr lang="en-US" sz="2400" dirty="0" smtClean="0"/>
              <a:t>#include &lt;</a:t>
            </a:r>
            <a:r>
              <a:rPr lang="en-US" sz="2400" dirty="0" err="1" smtClean="0"/>
              <a:t>stdio.h</a:t>
            </a:r>
            <a:r>
              <a:rPr lang="en-US" sz="2400" dirty="0" smtClean="0"/>
              <a:t>&gt; I</a:t>
            </a:r>
          </a:p>
          <a:p>
            <a:r>
              <a:rPr lang="en-US" sz="2400" dirty="0" err="1" smtClean="0"/>
              <a:t>int</a:t>
            </a:r>
            <a:r>
              <a:rPr lang="en-US" sz="2400" dirty="0" smtClean="0"/>
              <a:t> main()</a:t>
            </a:r>
          </a:p>
          <a:p>
            <a:r>
              <a:rPr lang="en-US" sz="2400" dirty="0" smtClean="0"/>
              <a:t> { </a:t>
            </a:r>
          </a:p>
          <a:p>
            <a:r>
              <a:rPr lang="en-US" sz="2400" dirty="0" smtClean="0"/>
              <a:t>double number, sum = 0; </a:t>
            </a:r>
          </a:p>
          <a:p>
            <a:r>
              <a:rPr lang="en-US" sz="2400" dirty="0" smtClean="0"/>
              <a:t>do</a:t>
            </a:r>
          </a:p>
          <a:p>
            <a:r>
              <a:rPr lang="en-US" sz="2400" dirty="0" smtClean="0"/>
              <a:t> { </a:t>
            </a:r>
          </a:p>
          <a:p>
            <a:r>
              <a:rPr lang="en-US" sz="2400" dirty="0" err="1" smtClean="0"/>
              <a:t>printf</a:t>
            </a:r>
            <a:r>
              <a:rPr lang="en-US" sz="2400" dirty="0" smtClean="0"/>
              <a:t>("Enter a number: "); </a:t>
            </a:r>
          </a:p>
          <a:p>
            <a:r>
              <a:rPr lang="en-US" sz="2400" dirty="0" err="1" smtClean="0"/>
              <a:t>scanf</a:t>
            </a:r>
            <a:r>
              <a:rPr lang="en-US" sz="2400" dirty="0" smtClean="0"/>
              <a:t>("%lf", &amp;number); </a:t>
            </a:r>
          </a:p>
          <a:p>
            <a:r>
              <a:rPr lang="en-US" sz="2400" dirty="0" smtClean="0"/>
              <a:t>sum += number;</a:t>
            </a:r>
          </a:p>
          <a:p>
            <a:r>
              <a:rPr lang="en-US" sz="2400" dirty="0" smtClean="0"/>
              <a:t> } </a:t>
            </a:r>
          </a:p>
          <a:p>
            <a:r>
              <a:rPr lang="en-US" sz="2400" dirty="0" smtClean="0"/>
              <a:t>while(number != 0.0); </a:t>
            </a:r>
          </a:p>
          <a:p>
            <a:r>
              <a:rPr lang="en-US" sz="2400" dirty="0" err="1" smtClean="0"/>
              <a:t>printf</a:t>
            </a:r>
            <a:r>
              <a:rPr lang="en-US" sz="2400" dirty="0" smtClean="0"/>
              <a:t>("Sum = %. </a:t>
            </a:r>
            <a:r>
              <a:rPr lang="en-US" sz="2400" dirty="0" err="1" smtClean="0"/>
              <a:t>lf",sum</a:t>
            </a:r>
            <a:r>
              <a:rPr lang="en-US" sz="2400" dirty="0" smtClean="0"/>
              <a:t>); </a:t>
            </a:r>
          </a:p>
          <a:p>
            <a:r>
              <a:rPr lang="en-US" sz="2400" dirty="0" smtClean="0"/>
              <a:t>return 0; </a:t>
            </a:r>
          </a:p>
          <a:p>
            <a:r>
              <a:rPr lang="en-US" sz="2400" dirty="0" smtClean="0"/>
              <a:t>}</a:t>
            </a:r>
            <a:endParaRPr lang="en-US" sz="2400" dirty="0"/>
          </a:p>
        </p:txBody>
      </p:sp>
    </p:spTree>
    <p:extLst>
      <p:ext uri="{BB962C8B-B14F-4D97-AF65-F5344CB8AC3E}">
        <p14:creationId xmlns:p14="http://schemas.microsoft.com/office/powerpoint/2010/main" val="13494036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TextBox 2"/>
          <p:cNvSpPr txBox="1"/>
          <p:nvPr/>
        </p:nvSpPr>
        <p:spPr>
          <a:xfrm>
            <a:off x="533400" y="1905000"/>
            <a:ext cx="7543800" cy="5355312"/>
          </a:xfrm>
          <a:prstGeom prst="rect">
            <a:avLst/>
          </a:prstGeom>
          <a:noFill/>
        </p:spPr>
        <p:txBody>
          <a:bodyPr wrap="square" rtlCol="0">
            <a:spAutoFit/>
          </a:bodyPr>
          <a:lstStyle/>
          <a:p>
            <a:r>
              <a:rPr lang="en-US" dirty="0" smtClean="0"/>
              <a:t>for( </a:t>
            </a:r>
            <a:r>
              <a:rPr lang="en-US" dirty="0" err="1" smtClean="0"/>
              <a:t>expressionl</a:t>
            </a:r>
            <a:r>
              <a:rPr lang="en-US" dirty="0" smtClean="0"/>
              <a:t>;   expression2;    expression3) </a:t>
            </a:r>
          </a:p>
          <a:p>
            <a:endParaRPr lang="en-US" dirty="0" smtClean="0"/>
          </a:p>
          <a:p>
            <a:r>
              <a:rPr lang="en-US" dirty="0" smtClean="0"/>
              <a:t>{ statement</a:t>
            </a:r>
          </a:p>
          <a:p>
            <a:r>
              <a:rPr lang="en-US" dirty="0" smtClean="0"/>
              <a:t>   statement</a:t>
            </a:r>
          </a:p>
          <a:p>
            <a:r>
              <a:rPr lang="en-US" dirty="0" smtClean="0"/>
              <a:t>}</a:t>
            </a:r>
          </a:p>
          <a:p>
            <a:endParaRPr lang="en-US" dirty="0" smtClean="0"/>
          </a:p>
          <a:p>
            <a:r>
              <a:rPr lang="en-US" dirty="0" err="1" smtClean="0"/>
              <a:t>Expressionl</a:t>
            </a:r>
            <a:r>
              <a:rPr lang="en-US" dirty="0" smtClean="0"/>
              <a:t> is an initialization expression</a:t>
            </a:r>
          </a:p>
          <a:p>
            <a:r>
              <a:rPr lang="en-US" dirty="0" smtClean="0"/>
              <a:t>expression2 is a test expression or condition</a:t>
            </a:r>
          </a:p>
          <a:p>
            <a:r>
              <a:rPr lang="en-US" dirty="0" smtClean="0"/>
              <a:t>eexpression3 .is an update expression</a:t>
            </a:r>
          </a:p>
          <a:p>
            <a:endParaRPr lang="en-US" dirty="0" smtClean="0"/>
          </a:p>
          <a:p>
            <a:pPr algn="just"/>
            <a:r>
              <a:rPr lang="en-US" dirty="0" smtClean="0"/>
              <a:t>expression1 is executed only once when the loop starts and is used to Initialize the loop variables. This expression is generally an assignment expression. Expression2 is a condition and is tested before each iteration of the loop. This condition generally uses relational and logical operators. Expression3 is an update expression and is executed each time after the body of the loop is executed.</a:t>
            </a:r>
          </a:p>
          <a:p>
            <a:endParaRPr lang="en-US" dirty="0" smtClean="0"/>
          </a:p>
          <a:p>
            <a:endParaRPr lang="en-US" dirty="0" smtClean="0"/>
          </a:p>
          <a:p>
            <a:endParaRPr lang="en-US" dirty="0"/>
          </a:p>
        </p:txBody>
      </p:sp>
    </p:spTree>
    <p:extLst>
      <p:ext uri="{BB962C8B-B14F-4D97-AF65-F5344CB8AC3E}">
        <p14:creationId xmlns:p14="http://schemas.microsoft.com/office/powerpoint/2010/main" val="37153425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Statements</a:t>
            </a:r>
            <a:endParaRPr lang="en-US" dirty="0"/>
          </a:p>
        </p:txBody>
      </p:sp>
      <p:sp>
        <p:nvSpPr>
          <p:cNvPr id="3" name="TextBox 2"/>
          <p:cNvSpPr txBox="1"/>
          <p:nvPr/>
        </p:nvSpPr>
        <p:spPr>
          <a:xfrm>
            <a:off x="304800" y="1752600"/>
            <a:ext cx="8229600" cy="4093428"/>
          </a:xfrm>
          <a:prstGeom prst="rect">
            <a:avLst/>
          </a:prstGeom>
          <a:noFill/>
        </p:spPr>
        <p:txBody>
          <a:bodyPr wrap="square" rtlCol="0">
            <a:spAutoFit/>
          </a:bodyPr>
          <a:lstStyle/>
          <a:p>
            <a:pPr algn="just"/>
            <a:r>
              <a:rPr lang="en-US" sz="2000" dirty="0" smtClean="0"/>
              <a:t>In C programs, statements are executed sequentially in the order in which they appear in the program. But sometimes we may want to use a condition for executing only a part of program. Also many situations arise where we may want to execute some statements several times. Control statements enable us to specify the order in which the various instructions in the program are to be executed. This determines the flow of control. </a:t>
            </a:r>
            <a:r>
              <a:rPr lang="en-US" sz="2000" dirty="0" smtClean="0">
                <a:solidFill>
                  <a:srgbClr val="FF0000"/>
                </a:solidFill>
              </a:rPr>
              <a:t>Control statements define how the control is transferred to other parts of the program. C language supports four types of control-statements, which are as</a:t>
            </a:r>
          </a:p>
          <a:p>
            <a:pPr marL="342900" indent="-342900">
              <a:buAutoNum type="arabicPeriod"/>
            </a:pPr>
            <a:r>
              <a:rPr lang="en-US" sz="2000" dirty="0" smtClean="0"/>
              <a:t>if...else </a:t>
            </a:r>
          </a:p>
          <a:p>
            <a:pPr marL="342900" indent="-342900">
              <a:buAutoNum type="arabicPeriod"/>
            </a:pPr>
            <a:r>
              <a:rPr lang="en-US" sz="2000" dirty="0" err="1" smtClean="0"/>
              <a:t>goto</a:t>
            </a:r>
            <a:r>
              <a:rPr lang="en-US" sz="2000" dirty="0" smtClean="0"/>
              <a:t> </a:t>
            </a:r>
          </a:p>
          <a:p>
            <a:pPr marL="342900" indent="-342900">
              <a:buAutoNum type="arabicPeriod"/>
            </a:pPr>
            <a:r>
              <a:rPr lang="en-US" sz="2000" dirty="0" smtClean="0"/>
              <a:t> switch </a:t>
            </a:r>
          </a:p>
          <a:p>
            <a:pPr marL="342900" indent="-342900">
              <a:buAutoNum type="arabicPeriod"/>
            </a:pPr>
            <a:r>
              <a:rPr lang="en-US" sz="2000" dirty="0" smtClean="0"/>
              <a:t>loop  (while,  do...while , for)</a:t>
            </a:r>
            <a:endParaRPr lang="en-US" sz="2000" dirty="0"/>
          </a:p>
        </p:txBody>
      </p:sp>
    </p:spTree>
    <p:extLst>
      <p:ext uri="{BB962C8B-B14F-4D97-AF65-F5344CB8AC3E}">
        <p14:creationId xmlns:p14="http://schemas.microsoft.com/office/powerpoint/2010/main" val="1007150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609600" y="2057400"/>
            <a:ext cx="7772400" cy="2862322"/>
          </a:xfrm>
          <a:prstGeom prst="rect">
            <a:avLst/>
          </a:prstGeom>
          <a:noFill/>
        </p:spPr>
        <p:txBody>
          <a:bodyPr wrap="square" rtlCol="0">
            <a:spAutoFit/>
          </a:bodyPr>
          <a:lstStyle/>
          <a:p>
            <a:pPr lvl="0"/>
            <a:r>
              <a:rPr lang="en-IN" dirty="0" smtClean="0"/>
              <a:t>Write a C program to print all natural numbers from 1 to n. </a:t>
            </a:r>
            <a:endParaRPr lang="en-US" dirty="0" smtClean="0"/>
          </a:p>
          <a:p>
            <a:pPr lvl="0"/>
            <a:r>
              <a:rPr lang="en-IN" dirty="0" smtClean="0"/>
              <a:t>Write a C program to print all natural numbers in reverse (from n to 1). </a:t>
            </a:r>
            <a:endParaRPr lang="en-US" dirty="0" smtClean="0"/>
          </a:p>
          <a:p>
            <a:pPr lvl="0"/>
            <a:r>
              <a:rPr lang="en-IN" dirty="0" smtClean="0"/>
              <a:t>Write a C program to print all alphabets from a to z. </a:t>
            </a:r>
            <a:endParaRPr lang="en-US" dirty="0" smtClean="0"/>
          </a:p>
          <a:p>
            <a:pPr lvl="0"/>
            <a:r>
              <a:rPr lang="en-IN" dirty="0" smtClean="0"/>
              <a:t>Write a C program to print all even numbers between 1 to 100</a:t>
            </a:r>
            <a:endParaRPr lang="en-US" dirty="0" smtClean="0"/>
          </a:p>
          <a:p>
            <a:pPr lvl="0"/>
            <a:r>
              <a:rPr lang="en-IN" dirty="0" smtClean="0"/>
              <a:t>Write a C program to print all odd number between 1 to 100.</a:t>
            </a:r>
            <a:endParaRPr lang="en-US" dirty="0" smtClean="0"/>
          </a:p>
          <a:p>
            <a:pPr lvl="0"/>
            <a:r>
              <a:rPr lang="en-IN" dirty="0" smtClean="0"/>
              <a:t>Write a C program to find sum of all natural numbers between 1 to n.</a:t>
            </a:r>
            <a:endParaRPr lang="en-US" dirty="0" smtClean="0"/>
          </a:p>
          <a:p>
            <a:pPr lvl="0"/>
            <a:r>
              <a:rPr lang="en-IN" dirty="0" smtClean="0"/>
              <a:t>Write a C program to find sum of all even numbers between 1 to n.</a:t>
            </a:r>
            <a:endParaRPr lang="en-US" dirty="0" smtClean="0"/>
          </a:p>
          <a:p>
            <a:pPr lvl="0"/>
            <a:r>
              <a:rPr lang="en-IN" dirty="0" smtClean="0"/>
              <a:t>Write a C program to find sum of all odd numbers between 1 to n.</a:t>
            </a:r>
            <a:endParaRPr lang="en-US" dirty="0" smtClean="0"/>
          </a:p>
          <a:p>
            <a:pPr lvl="0"/>
            <a:r>
              <a:rPr lang="en-IN" dirty="0" smtClean="0"/>
              <a:t>Write a C program to print multiplication table of any number.</a:t>
            </a:r>
            <a:endParaRPr lang="en-US" dirty="0" smtClean="0"/>
          </a:p>
          <a:p>
            <a:endParaRPr lang="en-US" dirty="0"/>
          </a:p>
        </p:txBody>
      </p:sp>
    </p:spTree>
    <p:extLst>
      <p:ext uri="{BB962C8B-B14F-4D97-AF65-F5344CB8AC3E}">
        <p14:creationId xmlns:p14="http://schemas.microsoft.com/office/powerpoint/2010/main" val="25118604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ChangeArrowheads="1"/>
          </p:cNvSpPr>
          <p:nvPr/>
        </p:nvSpPr>
        <p:spPr bwMode="auto">
          <a:xfrm>
            <a:off x="0" y="0"/>
            <a:ext cx="816524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Write a C program to print all natural numbers from 1 to n</a:t>
            </a:r>
            <a:r>
              <a:rPr kumimoji="0" lang="en-US"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8" name="Picture 1"/>
          <p:cNvPicPr>
            <a:picLocks noChangeAspect="1" noChangeArrowheads="1"/>
          </p:cNvPicPr>
          <p:nvPr/>
        </p:nvPicPr>
        <p:blipFill>
          <a:blip r:embed="rId2"/>
          <a:srcRect l="20045" t="14578" r="44231" b="50342"/>
          <a:stretch>
            <a:fillRect/>
          </a:stretch>
        </p:blipFill>
        <p:spPr bwMode="auto">
          <a:xfrm>
            <a:off x="533400" y="1752600"/>
            <a:ext cx="7620000" cy="4038600"/>
          </a:xfrm>
          <a:prstGeom prst="rect">
            <a:avLst/>
          </a:prstGeom>
          <a:noFill/>
          <a:ln w="9525">
            <a:noFill/>
            <a:miter lim="800000"/>
            <a:headEnd/>
            <a:tailEnd/>
          </a:ln>
        </p:spPr>
      </p:pic>
    </p:spTree>
    <p:extLst>
      <p:ext uri="{BB962C8B-B14F-4D97-AF65-F5344CB8AC3E}">
        <p14:creationId xmlns:p14="http://schemas.microsoft.com/office/powerpoint/2010/main" val="4207547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IN" dirty="0" smtClean="0"/>
              <a:t>Write a C program to print all natural numbers in reverse (from n to 1). </a:t>
            </a:r>
            <a:endParaRPr lang="en-US" dirty="0"/>
          </a:p>
        </p:txBody>
      </p:sp>
      <p:pic>
        <p:nvPicPr>
          <p:cNvPr id="168962" name="Picture 1"/>
          <p:cNvPicPr>
            <a:picLocks noChangeAspect="1" noChangeArrowheads="1"/>
          </p:cNvPicPr>
          <p:nvPr/>
        </p:nvPicPr>
        <p:blipFill>
          <a:blip r:embed="rId2"/>
          <a:srcRect l="20128" t="14807" r="45056" b="50569"/>
          <a:stretch>
            <a:fillRect/>
          </a:stretch>
        </p:blipFill>
        <p:spPr bwMode="auto">
          <a:xfrm>
            <a:off x="1371600" y="1600200"/>
            <a:ext cx="7162800" cy="4953000"/>
          </a:xfrm>
          <a:prstGeom prst="rect">
            <a:avLst/>
          </a:prstGeom>
          <a:noFill/>
          <a:ln w="9525">
            <a:noFill/>
            <a:miter lim="800000"/>
            <a:headEnd/>
            <a:tailEnd/>
          </a:ln>
        </p:spPr>
      </p:pic>
    </p:spTree>
    <p:extLst>
      <p:ext uri="{BB962C8B-B14F-4D97-AF65-F5344CB8AC3E}">
        <p14:creationId xmlns:p14="http://schemas.microsoft.com/office/powerpoint/2010/main" val="786799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pPr lvl="0"/>
            <a:r>
              <a:rPr lang="en-IN" dirty="0" smtClean="0"/>
              <a:t>Write a C program to print all alphabets from a to z. </a:t>
            </a:r>
            <a:r>
              <a:rPr lang="en-US" dirty="0" smtClean="0"/>
              <a:t/>
            </a:r>
            <a:br>
              <a:rPr lang="en-US" dirty="0" smtClean="0"/>
            </a:br>
            <a:endParaRPr lang="en-US" dirty="0"/>
          </a:p>
        </p:txBody>
      </p:sp>
      <p:pic>
        <p:nvPicPr>
          <p:cNvPr id="169986" name="Picture 1"/>
          <p:cNvPicPr>
            <a:picLocks noChangeAspect="1" noChangeArrowheads="1"/>
          </p:cNvPicPr>
          <p:nvPr/>
        </p:nvPicPr>
        <p:blipFill>
          <a:blip r:embed="rId2"/>
          <a:srcRect l="20128" t="15489" r="50432" b="55353"/>
          <a:stretch>
            <a:fillRect/>
          </a:stretch>
        </p:blipFill>
        <p:spPr bwMode="auto">
          <a:xfrm>
            <a:off x="838200" y="1676400"/>
            <a:ext cx="7467600" cy="4648200"/>
          </a:xfrm>
          <a:prstGeom prst="rect">
            <a:avLst/>
          </a:prstGeom>
          <a:noFill/>
          <a:ln w="9525">
            <a:noFill/>
            <a:miter lim="800000"/>
            <a:headEnd/>
            <a:tailEnd/>
          </a:ln>
        </p:spPr>
      </p:pic>
    </p:spTree>
    <p:extLst>
      <p:ext uri="{BB962C8B-B14F-4D97-AF65-F5344CB8AC3E}">
        <p14:creationId xmlns:p14="http://schemas.microsoft.com/office/powerpoint/2010/main" val="27385526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48600" cy="1417638"/>
          </a:xfrm>
        </p:spPr>
        <p:txBody>
          <a:bodyPr/>
          <a:lstStyle/>
          <a:p>
            <a:pPr lvl="0"/>
            <a:r>
              <a:rPr lang="en-IN" dirty="0" smtClean="0"/>
              <a:t>Write a C program to print all even numbers between 1 to 100</a:t>
            </a:r>
            <a:r>
              <a:rPr lang="en-US" dirty="0" smtClean="0"/>
              <a:t/>
            </a:r>
            <a:br>
              <a:rPr lang="en-US" dirty="0" smtClean="0"/>
            </a:br>
            <a:endParaRPr lang="en-US" dirty="0"/>
          </a:p>
        </p:txBody>
      </p:sp>
      <p:pic>
        <p:nvPicPr>
          <p:cNvPr id="171010" name="Picture 1"/>
          <p:cNvPicPr>
            <a:picLocks noChangeAspect="1" noChangeArrowheads="1"/>
          </p:cNvPicPr>
          <p:nvPr/>
        </p:nvPicPr>
        <p:blipFill>
          <a:blip r:embed="rId2"/>
          <a:srcRect l="19872" t="14351" r="40706" b="47255"/>
          <a:stretch>
            <a:fillRect/>
          </a:stretch>
        </p:blipFill>
        <p:spPr bwMode="auto">
          <a:xfrm>
            <a:off x="990600" y="2514600"/>
            <a:ext cx="6553200" cy="4114800"/>
          </a:xfrm>
          <a:prstGeom prst="rect">
            <a:avLst/>
          </a:prstGeom>
          <a:noFill/>
          <a:ln w="9525">
            <a:noFill/>
            <a:miter lim="800000"/>
            <a:headEnd/>
            <a:tailEnd/>
          </a:ln>
        </p:spPr>
      </p:pic>
    </p:spTree>
    <p:extLst>
      <p:ext uri="{BB962C8B-B14F-4D97-AF65-F5344CB8AC3E}">
        <p14:creationId xmlns:p14="http://schemas.microsoft.com/office/powerpoint/2010/main" val="23233760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pPr lvl="0"/>
            <a:r>
              <a:rPr lang="en-IN" sz="2400" dirty="0" smtClean="0"/>
              <a:t>Write a C program to print all odd number between 1 to 100.</a:t>
            </a:r>
            <a:r>
              <a:rPr lang="en-US" dirty="0" smtClean="0"/>
              <a:t/>
            </a:r>
            <a:br>
              <a:rPr lang="en-US" dirty="0" smtClean="0"/>
            </a:br>
            <a:endParaRPr lang="en-US" dirty="0"/>
          </a:p>
        </p:txBody>
      </p:sp>
      <p:pic>
        <p:nvPicPr>
          <p:cNvPr id="172034" name="Picture 1"/>
          <p:cNvPicPr>
            <a:picLocks noChangeAspect="1" noChangeArrowheads="1"/>
          </p:cNvPicPr>
          <p:nvPr/>
        </p:nvPicPr>
        <p:blipFill>
          <a:blip r:embed="rId2"/>
          <a:srcRect l="20128" t="15034" r="44672" b="46925"/>
          <a:stretch>
            <a:fillRect/>
          </a:stretch>
        </p:blipFill>
        <p:spPr bwMode="auto">
          <a:xfrm>
            <a:off x="1143000" y="2286000"/>
            <a:ext cx="6705600" cy="4191000"/>
          </a:xfrm>
          <a:prstGeom prst="rect">
            <a:avLst/>
          </a:prstGeom>
          <a:noFill/>
          <a:ln w="9525">
            <a:noFill/>
            <a:miter lim="800000"/>
            <a:headEnd/>
            <a:tailEnd/>
          </a:ln>
        </p:spPr>
      </p:pic>
    </p:spTree>
    <p:extLst>
      <p:ext uri="{BB962C8B-B14F-4D97-AF65-F5344CB8AC3E}">
        <p14:creationId xmlns:p14="http://schemas.microsoft.com/office/powerpoint/2010/main" val="35914663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pPr lvl="0"/>
            <a:r>
              <a:rPr lang="en-IN" dirty="0" smtClean="0"/>
              <a:t>Write a C program to find sum of all natural numbers between 1 to n.</a:t>
            </a:r>
            <a:r>
              <a:rPr lang="en-US" dirty="0" smtClean="0"/>
              <a:t/>
            </a:r>
            <a:br>
              <a:rPr lang="en-US" dirty="0" smtClean="0"/>
            </a:br>
            <a:endParaRPr lang="en-US" dirty="0"/>
          </a:p>
        </p:txBody>
      </p:sp>
      <p:pic>
        <p:nvPicPr>
          <p:cNvPr id="173058" name="Picture 1"/>
          <p:cNvPicPr>
            <a:picLocks noChangeAspect="1" noChangeArrowheads="1"/>
          </p:cNvPicPr>
          <p:nvPr/>
        </p:nvPicPr>
        <p:blipFill>
          <a:blip r:embed="rId2"/>
          <a:srcRect l="20128" t="15034" r="36736" b="48975"/>
          <a:stretch>
            <a:fillRect/>
          </a:stretch>
        </p:blipFill>
        <p:spPr bwMode="auto">
          <a:xfrm>
            <a:off x="838200" y="1447800"/>
            <a:ext cx="7239000" cy="5029200"/>
          </a:xfrm>
          <a:prstGeom prst="rect">
            <a:avLst/>
          </a:prstGeom>
          <a:noFill/>
          <a:ln w="9525">
            <a:noFill/>
            <a:miter lim="800000"/>
            <a:headEnd/>
            <a:tailEnd/>
          </a:ln>
        </p:spPr>
      </p:pic>
    </p:spTree>
    <p:extLst>
      <p:ext uri="{BB962C8B-B14F-4D97-AF65-F5344CB8AC3E}">
        <p14:creationId xmlns:p14="http://schemas.microsoft.com/office/powerpoint/2010/main" val="2334226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pPr lvl="0"/>
            <a:r>
              <a:rPr lang="en-IN" dirty="0" smtClean="0"/>
              <a:t/>
            </a:r>
            <a:br>
              <a:rPr lang="en-IN" dirty="0" smtClean="0"/>
            </a:br>
            <a:r>
              <a:rPr lang="en-IN" dirty="0" smtClean="0"/>
              <a:t>Write a C program to find sum of all even numbers between 1 to n.</a:t>
            </a:r>
            <a:r>
              <a:rPr lang="en-US" dirty="0" smtClean="0"/>
              <a:t/>
            </a:r>
            <a:br>
              <a:rPr lang="en-US" dirty="0" smtClean="0"/>
            </a:br>
            <a:endParaRPr lang="en-US" dirty="0"/>
          </a:p>
        </p:txBody>
      </p:sp>
      <p:pic>
        <p:nvPicPr>
          <p:cNvPr id="174082" name="Picture 1"/>
          <p:cNvPicPr>
            <a:picLocks noChangeAspect="1" noChangeArrowheads="1"/>
          </p:cNvPicPr>
          <p:nvPr/>
        </p:nvPicPr>
        <p:blipFill>
          <a:blip r:embed="rId2"/>
          <a:srcRect l="20601" t="15034" r="34230" b="53758"/>
          <a:stretch>
            <a:fillRect/>
          </a:stretch>
        </p:blipFill>
        <p:spPr bwMode="auto">
          <a:xfrm>
            <a:off x="914400" y="2057400"/>
            <a:ext cx="7848600" cy="4191000"/>
          </a:xfrm>
          <a:prstGeom prst="rect">
            <a:avLst/>
          </a:prstGeom>
          <a:noFill/>
          <a:ln w="9525">
            <a:noFill/>
            <a:miter lim="800000"/>
            <a:headEnd/>
            <a:tailEnd/>
          </a:ln>
        </p:spPr>
      </p:pic>
    </p:spTree>
    <p:extLst>
      <p:ext uri="{BB962C8B-B14F-4D97-AF65-F5344CB8AC3E}">
        <p14:creationId xmlns:p14="http://schemas.microsoft.com/office/powerpoint/2010/main" val="8433528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pPr lvl="0"/>
            <a:r>
              <a:rPr lang="en-IN" dirty="0" smtClean="0"/>
              <a:t>Write a C program to print Fibonacci series up to n terms.</a:t>
            </a:r>
            <a:r>
              <a:rPr lang="en-US" dirty="0" smtClean="0"/>
              <a:t/>
            </a:r>
            <a:br>
              <a:rPr lang="en-US" dirty="0" smtClean="0"/>
            </a:br>
            <a:endParaRPr lang="en-US" dirty="0"/>
          </a:p>
        </p:txBody>
      </p:sp>
      <p:pic>
        <p:nvPicPr>
          <p:cNvPr id="175106" name="Picture 1"/>
          <p:cNvPicPr>
            <a:picLocks noChangeAspect="1" noChangeArrowheads="1"/>
          </p:cNvPicPr>
          <p:nvPr/>
        </p:nvPicPr>
        <p:blipFill>
          <a:blip r:embed="rId2"/>
          <a:srcRect l="20384" t="14807" r="36923" b="46469"/>
          <a:stretch>
            <a:fillRect/>
          </a:stretch>
        </p:blipFill>
        <p:spPr bwMode="auto">
          <a:xfrm>
            <a:off x="990600" y="2057400"/>
            <a:ext cx="7696200" cy="4419600"/>
          </a:xfrm>
          <a:prstGeom prst="rect">
            <a:avLst/>
          </a:prstGeom>
          <a:noFill/>
          <a:ln w="9525">
            <a:noFill/>
            <a:miter lim="800000"/>
            <a:headEnd/>
            <a:tailEnd/>
          </a:ln>
        </p:spPr>
      </p:pic>
    </p:spTree>
    <p:extLst>
      <p:ext uri="{BB962C8B-B14F-4D97-AF65-F5344CB8AC3E}">
        <p14:creationId xmlns:p14="http://schemas.microsoft.com/office/powerpoint/2010/main" val="340524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77000" cy="2087562"/>
          </a:xfrm>
        </p:spPr>
        <p:txBody>
          <a:bodyPr/>
          <a:lstStyle/>
          <a:p>
            <a:r>
              <a:rPr lang="en-US" b="1" dirty="0" smtClean="0"/>
              <a:t>program </a:t>
            </a:r>
            <a:r>
              <a:rPr lang="en-US" b="1" dirty="0"/>
              <a:t>to print number in words</a:t>
            </a:r>
            <a:br>
              <a:rPr lang="en-US" b="1" dirty="0"/>
            </a:br>
            <a:endParaRPr lang="en-US" dirty="0"/>
          </a:p>
        </p:txBody>
      </p:sp>
    </p:spTree>
    <p:extLst>
      <p:ext uri="{BB962C8B-B14F-4D97-AF65-F5344CB8AC3E}">
        <p14:creationId xmlns:p14="http://schemas.microsoft.com/office/powerpoint/2010/main" val="1288101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72400" cy="1143000"/>
          </a:xfrm>
        </p:spPr>
        <p:txBody>
          <a:bodyPr/>
          <a:lstStyle/>
          <a:p>
            <a:r>
              <a:rPr lang="en-US" dirty="0" smtClean="0"/>
              <a:t>Compound Statement or Block</a:t>
            </a:r>
            <a:endParaRPr lang="en-US" dirty="0"/>
          </a:p>
        </p:txBody>
      </p:sp>
      <p:sp>
        <p:nvSpPr>
          <p:cNvPr id="3" name="TextBox 2"/>
          <p:cNvSpPr txBox="1"/>
          <p:nvPr/>
        </p:nvSpPr>
        <p:spPr>
          <a:xfrm>
            <a:off x="304800" y="1524000"/>
            <a:ext cx="8229600" cy="4801314"/>
          </a:xfrm>
          <a:prstGeom prst="rect">
            <a:avLst/>
          </a:prstGeom>
          <a:noFill/>
        </p:spPr>
        <p:txBody>
          <a:bodyPr wrap="square" rtlCol="0">
            <a:spAutoFit/>
          </a:bodyPr>
          <a:lstStyle/>
          <a:p>
            <a:r>
              <a:rPr lang="en-US" dirty="0" smtClean="0">
                <a:solidFill>
                  <a:srgbClr val="FF0000"/>
                </a:solidFill>
              </a:rPr>
              <a:t>A compound statement or a block is a group of statements enclosed within a pair of curly braces { } </a:t>
            </a:r>
            <a:r>
              <a:rPr lang="en-US" dirty="0" smtClean="0"/>
              <a:t>The statements inside the block are executed sequentially. The general form is</a:t>
            </a:r>
          </a:p>
          <a:p>
            <a:r>
              <a:rPr lang="en-US" dirty="0" smtClean="0"/>
              <a:t>{</a:t>
            </a:r>
          </a:p>
          <a:p>
            <a:r>
              <a:rPr lang="en-US" dirty="0" smtClean="0"/>
              <a:t> </a:t>
            </a:r>
            <a:r>
              <a:rPr lang="en-US" dirty="0" err="1" smtClean="0"/>
              <a:t>statementl</a:t>
            </a:r>
            <a:r>
              <a:rPr lang="en-US" dirty="0" smtClean="0"/>
              <a:t>; </a:t>
            </a:r>
          </a:p>
          <a:p>
            <a:r>
              <a:rPr lang="en-US" dirty="0" smtClean="0"/>
              <a:t>statement2;</a:t>
            </a:r>
          </a:p>
          <a:p>
            <a:r>
              <a:rPr lang="en-US" dirty="0" smtClean="0"/>
              <a:t>……….</a:t>
            </a:r>
          </a:p>
          <a:p>
            <a:r>
              <a:rPr lang="en-US" dirty="0" smtClean="0"/>
              <a:t>………….   }</a:t>
            </a:r>
          </a:p>
          <a:p>
            <a:r>
              <a:rPr lang="en-US" dirty="0" smtClean="0"/>
              <a:t>For example</a:t>
            </a:r>
          </a:p>
          <a:p>
            <a:endParaRPr lang="en-US" dirty="0" smtClean="0"/>
          </a:p>
          <a:p>
            <a:r>
              <a:rPr lang="en-US" dirty="0" smtClean="0"/>
              <a:t>{ l=4;</a:t>
            </a:r>
          </a:p>
          <a:p>
            <a:r>
              <a:rPr lang="en-US" dirty="0" smtClean="0"/>
              <a:t> b=2; </a:t>
            </a:r>
          </a:p>
          <a:p>
            <a:r>
              <a:rPr lang="en-US" dirty="0" smtClean="0"/>
              <a:t>area=l*b; </a:t>
            </a:r>
          </a:p>
          <a:p>
            <a:r>
              <a:rPr lang="en-US" dirty="0" err="1" smtClean="0"/>
              <a:t>printf</a:t>
            </a:r>
            <a:r>
              <a:rPr lang="en-US" dirty="0" smtClean="0"/>
              <a:t>("%</a:t>
            </a:r>
            <a:r>
              <a:rPr lang="en-US" dirty="0" err="1" smtClean="0"/>
              <a:t>d",area</a:t>
            </a:r>
            <a:r>
              <a:rPr lang="en-US" dirty="0" smtClean="0"/>
              <a:t>) ;</a:t>
            </a:r>
          </a:p>
          <a:p>
            <a:r>
              <a:rPr lang="en-US" dirty="0" smtClean="0"/>
              <a:t>}</a:t>
            </a:r>
          </a:p>
          <a:p>
            <a:pPr algn="just"/>
            <a:r>
              <a:rPr lang="en-US" dirty="0" smtClean="0"/>
              <a:t>A compound statement is syntactically equivalent to a single statement and can appear anywhere in the program where a single statement is allowed. </a:t>
            </a:r>
            <a:endParaRPr lang="en-US" dirty="0"/>
          </a:p>
        </p:txBody>
      </p:sp>
    </p:spTree>
    <p:extLst>
      <p:ext uri="{BB962C8B-B14F-4D97-AF65-F5344CB8AC3E}">
        <p14:creationId xmlns:p14="http://schemas.microsoft.com/office/powerpoint/2010/main" val="16341895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609600"/>
            <a:ext cx="8382000" cy="4154984"/>
          </a:xfrm>
          <a:prstGeom prst="rect">
            <a:avLst/>
          </a:prstGeom>
          <a:noFill/>
        </p:spPr>
        <p:txBody>
          <a:bodyPr wrap="square" rtlCol="0">
            <a:spAutoFit/>
          </a:bodyPr>
          <a:lstStyle/>
          <a:p>
            <a:r>
              <a:rPr lang="en-US" sz="2400" dirty="0" err="1"/>
              <a:t>int</a:t>
            </a:r>
            <a:r>
              <a:rPr lang="en-US" sz="2400" dirty="0"/>
              <a:t> main()  </a:t>
            </a:r>
            <a:endParaRPr lang="en-US" sz="2400" dirty="0" smtClean="0"/>
          </a:p>
          <a:p>
            <a:r>
              <a:rPr lang="en-US" sz="2400" dirty="0" smtClean="0"/>
              <a:t>{    </a:t>
            </a:r>
            <a:r>
              <a:rPr lang="en-US" sz="2400" dirty="0" err="1"/>
              <a:t>int</a:t>
            </a:r>
            <a:r>
              <a:rPr lang="en-US" sz="2400" dirty="0"/>
              <a:t> n, </a:t>
            </a:r>
            <a:r>
              <a:rPr lang="en-US" sz="2400" dirty="0" err="1"/>
              <a:t>num</a:t>
            </a:r>
            <a:r>
              <a:rPr lang="en-US" sz="2400" dirty="0"/>
              <a:t> = 0;  </a:t>
            </a:r>
            <a:endParaRPr lang="en-US" sz="2400" dirty="0" smtClean="0"/>
          </a:p>
          <a:p>
            <a:r>
              <a:rPr lang="en-US" sz="2400" dirty="0" smtClean="0"/>
              <a:t>  </a:t>
            </a:r>
            <a:r>
              <a:rPr lang="en-US" sz="2400" dirty="0"/>
              <a:t>/* Input number from user */  </a:t>
            </a:r>
            <a:endParaRPr lang="en-US" sz="2400" dirty="0" smtClean="0"/>
          </a:p>
          <a:p>
            <a:r>
              <a:rPr lang="en-US" sz="2400" dirty="0" smtClean="0"/>
              <a:t>  </a:t>
            </a:r>
            <a:r>
              <a:rPr lang="en-US" sz="2400" dirty="0" err="1"/>
              <a:t>printf</a:t>
            </a:r>
            <a:r>
              <a:rPr lang="en-US" sz="2400" dirty="0"/>
              <a:t>("Enter any number to print in words: ");    </a:t>
            </a:r>
            <a:endParaRPr lang="en-US" sz="2400" dirty="0" smtClean="0"/>
          </a:p>
          <a:p>
            <a:r>
              <a:rPr lang="en-US" sz="2400" dirty="0" err="1" smtClean="0"/>
              <a:t>scanf</a:t>
            </a:r>
            <a:r>
              <a:rPr lang="en-US" sz="2400" dirty="0"/>
              <a:t>("%d", &amp;n);  </a:t>
            </a:r>
            <a:endParaRPr lang="en-US" sz="2400" dirty="0" smtClean="0"/>
          </a:p>
          <a:p>
            <a:r>
              <a:rPr lang="en-US" sz="2400" dirty="0" smtClean="0"/>
              <a:t>  </a:t>
            </a:r>
            <a:r>
              <a:rPr lang="en-US" sz="2400" dirty="0"/>
              <a:t>/* Store reverse of n in </a:t>
            </a:r>
            <a:r>
              <a:rPr lang="en-US" sz="2400" dirty="0" err="1"/>
              <a:t>num</a:t>
            </a:r>
            <a:r>
              <a:rPr lang="en-US" sz="2400" dirty="0"/>
              <a:t> */    </a:t>
            </a:r>
            <a:endParaRPr lang="en-US" sz="2400" dirty="0" smtClean="0"/>
          </a:p>
          <a:p>
            <a:endParaRPr lang="en-US" sz="2400" dirty="0"/>
          </a:p>
          <a:p>
            <a:r>
              <a:rPr lang="en-US" sz="2400" dirty="0" smtClean="0"/>
              <a:t>while(n </a:t>
            </a:r>
            <a:r>
              <a:rPr lang="en-US" sz="2400" dirty="0"/>
              <a:t>!= 0)   </a:t>
            </a:r>
            <a:endParaRPr lang="en-US" sz="2400" dirty="0" smtClean="0"/>
          </a:p>
          <a:p>
            <a:r>
              <a:rPr lang="en-US" sz="2400" dirty="0" smtClean="0"/>
              <a:t> </a:t>
            </a:r>
            <a:r>
              <a:rPr lang="en-US" sz="2400" dirty="0"/>
              <a:t>{        </a:t>
            </a:r>
            <a:r>
              <a:rPr lang="en-US" sz="2400" dirty="0" err="1"/>
              <a:t>num</a:t>
            </a:r>
            <a:r>
              <a:rPr lang="en-US" sz="2400" dirty="0"/>
              <a:t> = (</a:t>
            </a:r>
            <a:r>
              <a:rPr lang="en-US" sz="2400" dirty="0" err="1"/>
              <a:t>num</a:t>
            </a:r>
            <a:r>
              <a:rPr lang="en-US" sz="2400" dirty="0"/>
              <a:t> * 10) + (n % 10);      </a:t>
            </a:r>
            <a:endParaRPr lang="en-US" sz="2400" dirty="0" smtClean="0"/>
          </a:p>
          <a:p>
            <a:r>
              <a:rPr lang="en-US" sz="2400" dirty="0" smtClean="0"/>
              <a:t>  </a:t>
            </a:r>
            <a:r>
              <a:rPr lang="en-US" sz="2400" dirty="0"/>
              <a:t>n /= 10;  </a:t>
            </a:r>
            <a:endParaRPr lang="en-US" sz="2400" dirty="0" smtClean="0"/>
          </a:p>
          <a:p>
            <a:r>
              <a:rPr lang="en-US" sz="2400" dirty="0" smtClean="0"/>
              <a:t>  </a:t>
            </a:r>
            <a:r>
              <a:rPr lang="en-US" sz="2400" dirty="0"/>
              <a:t>}</a:t>
            </a:r>
          </a:p>
        </p:txBody>
      </p:sp>
    </p:spTree>
    <p:extLst>
      <p:ext uri="{BB962C8B-B14F-4D97-AF65-F5344CB8AC3E}">
        <p14:creationId xmlns:p14="http://schemas.microsoft.com/office/powerpoint/2010/main" val="8053047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382000" cy="7109639"/>
          </a:xfrm>
          <a:prstGeom prst="rect">
            <a:avLst/>
          </a:prstGeom>
          <a:noFill/>
        </p:spPr>
        <p:txBody>
          <a:bodyPr wrap="square" rtlCol="0">
            <a:spAutoFit/>
          </a:bodyPr>
          <a:lstStyle/>
          <a:p>
            <a:r>
              <a:rPr lang="en-US" sz="2400" dirty="0"/>
              <a:t>/*      * Extract last digit of number and print corresponding digit in words  </a:t>
            </a:r>
            <a:r>
              <a:rPr lang="en-US" sz="2400" dirty="0" smtClean="0"/>
              <a:t>till </a:t>
            </a:r>
            <a:r>
              <a:rPr lang="en-US" sz="2400" dirty="0" err="1"/>
              <a:t>num</a:t>
            </a:r>
            <a:r>
              <a:rPr lang="en-US" sz="2400" dirty="0"/>
              <a:t> becomes 0     */   </a:t>
            </a:r>
          </a:p>
          <a:p>
            <a:r>
              <a:rPr lang="en-US" sz="2400" dirty="0" smtClean="0"/>
              <a:t> </a:t>
            </a:r>
            <a:r>
              <a:rPr lang="en-US" sz="2400" dirty="0"/>
              <a:t>while(</a:t>
            </a:r>
            <a:r>
              <a:rPr lang="en-US" sz="2400" dirty="0" err="1"/>
              <a:t>num</a:t>
            </a:r>
            <a:r>
              <a:rPr lang="en-US" sz="2400" dirty="0"/>
              <a:t> != 0)   </a:t>
            </a:r>
            <a:endParaRPr lang="en-US" sz="2400" dirty="0" smtClean="0"/>
          </a:p>
          <a:p>
            <a:endParaRPr lang="en-US" sz="2400" dirty="0"/>
          </a:p>
          <a:p>
            <a:r>
              <a:rPr lang="en-US" sz="2400" dirty="0" smtClean="0">
                <a:solidFill>
                  <a:srgbClr val="FF0000"/>
                </a:solidFill>
              </a:rPr>
              <a:t> </a:t>
            </a:r>
            <a:r>
              <a:rPr lang="en-US" sz="2400" dirty="0">
                <a:solidFill>
                  <a:srgbClr val="FF0000"/>
                </a:solidFill>
              </a:rPr>
              <a:t>{        </a:t>
            </a:r>
            <a:r>
              <a:rPr lang="en-US" sz="2400" dirty="0"/>
              <a:t>switch(</a:t>
            </a:r>
            <a:r>
              <a:rPr lang="en-US" sz="2400" dirty="0" err="1"/>
              <a:t>num</a:t>
            </a:r>
            <a:r>
              <a:rPr lang="en-US" sz="2400" dirty="0"/>
              <a:t> % 10)       </a:t>
            </a:r>
            <a:endParaRPr lang="en-US" sz="2400" dirty="0" smtClean="0"/>
          </a:p>
          <a:p>
            <a:endParaRPr lang="en-US" sz="2400" dirty="0"/>
          </a:p>
          <a:p>
            <a:r>
              <a:rPr lang="en-US" sz="2400" dirty="0" smtClean="0">
                <a:solidFill>
                  <a:srgbClr val="00B050"/>
                </a:solidFill>
              </a:rPr>
              <a:t> </a:t>
            </a:r>
            <a:r>
              <a:rPr lang="en-US" sz="2400" dirty="0">
                <a:solidFill>
                  <a:srgbClr val="00B050"/>
                </a:solidFill>
              </a:rPr>
              <a:t>{    </a:t>
            </a:r>
            <a:r>
              <a:rPr lang="en-US" sz="2400" dirty="0" smtClean="0"/>
              <a:t>case </a:t>
            </a:r>
            <a:r>
              <a:rPr lang="en-US" sz="2400" dirty="0"/>
              <a:t>0:  </a:t>
            </a:r>
            <a:r>
              <a:rPr lang="en-US" sz="2400" dirty="0" err="1" smtClean="0"/>
              <a:t>printf</a:t>
            </a:r>
            <a:r>
              <a:rPr lang="en-US" sz="2400" dirty="0"/>
              <a:t>("Zero ");  </a:t>
            </a:r>
            <a:r>
              <a:rPr lang="en-US" sz="2400" dirty="0" smtClean="0"/>
              <a:t>break</a:t>
            </a:r>
            <a:r>
              <a:rPr lang="en-US" sz="2400" dirty="0"/>
              <a:t>;           </a:t>
            </a:r>
            <a:endParaRPr lang="en-US" sz="2400" dirty="0" smtClean="0"/>
          </a:p>
          <a:p>
            <a:r>
              <a:rPr lang="en-US" sz="2400" dirty="0" smtClean="0"/>
              <a:t> </a:t>
            </a:r>
            <a:r>
              <a:rPr lang="en-US" sz="2400" dirty="0"/>
              <a:t>case 1:  </a:t>
            </a:r>
            <a:r>
              <a:rPr lang="en-US" sz="2400" dirty="0" err="1" smtClean="0"/>
              <a:t>printf</a:t>
            </a:r>
            <a:r>
              <a:rPr lang="en-US" sz="2400" dirty="0"/>
              <a:t>("One ");   </a:t>
            </a:r>
            <a:r>
              <a:rPr lang="en-US" sz="2400" dirty="0" smtClean="0"/>
              <a:t>break</a:t>
            </a:r>
            <a:r>
              <a:rPr lang="en-US" sz="2400" dirty="0"/>
              <a:t>;           </a:t>
            </a:r>
            <a:endParaRPr lang="en-US" sz="2400" dirty="0" smtClean="0"/>
          </a:p>
          <a:p>
            <a:r>
              <a:rPr lang="en-US" sz="2400" dirty="0" smtClean="0"/>
              <a:t> </a:t>
            </a:r>
            <a:r>
              <a:rPr lang="en-US" sz="2400" dirty="0"/>
              <a:t>case 2: </a:t>
            </a:r>
            <a:r>
              <a:rPr lang="en-US" sz="2400" dirty="0" err="1" smtClean="0"/>
              <a:t>printf</a:t>
            </a:r>
            <a:r>
              <a:rPr lang="en-US" sz="2400" dirty="0"/>
              <a:t>("Two "); </a:t>
            </a:r>
            <a:r>
              <a:rPr lang="en-US" sz="2400" dirty="0" smtClean="0"/>
              <a:t>break</a:t>
            </a:r>
            <a:r>
              <a:rPr lang="en-US" sz="2400" dirty="0"/>
              <a:t>;            </a:t>
            </a:r>
            <a:endParaRPr lang="en-US" sz="2400" dirty="0" smtClean="0"/>
          </a:p>
          <a:p>
            <a:r>
              <a:rPr lang="en-US" sz="2400" dirty="0" smtClean="0"/>
              <a:t> </a:t>
            </a:r>
            <a:r>
              <a:rPr lang="en-US" sz="2400" dirty="0"/>
              <a:t>case 3:    </a:t>
            </a:r>
            <a:r>
              <a:rPr lang="en-US" sz="2400" dirty="0" err="1" smtClean="0"/>
              <a:t>printf</a:t>
            </a:r>
            <a:r>
              <a:rPr lang="en-US" sz="2400" dirty="0"/>
              <a:t>("Three "); </a:t>
            </a:r>
            <a:r>
              <a:rPr lang="en-US" sz="2400" dirty="0" smtClean="0"/>
              <a:t> </a:t>
            </a:r>
            <a:r>
              <a:rPr lang="en-US" sz="2400" dirty="0"/>
              <a:t>break;            </a:t>
            </a:r>
            <a:endParaRPr lang="en-US" sz="2400" dirty="0" smtClean="0"/>
          </a:p>
          <a:p>
            <a:r>
              <a:rPr lang="en-US" sz="2400" dirty="0" smtClean="0"/>
              <a:t>case </a:t>
            </a:r>
            <a:r>
              <a:rPr lang="en-US" sz="2400" dirty="0"/>
              <a:t>4:     </a:t>
            </a:r>
            <a:r>
              <a:rPr lang="en-US" sz="2400" dirty="0" err="1" smtClean="0"/>
              <a:t>printf</a:t>
            </a:r>
            <a:r>
              <a:rPr lang="en-US" sz="2400" dirty="0"/>
              <a:t>("Four ");  </a:t>
            </a:r>
            <a:r>
              <a:rPr lang="en-US" sz="2400" dirty="0" smtClean="0"/>
              <a:t> </a:t>
            </a:r>
            <a:r>
              <a:rPr lang="en-US" sz="2400" dirty="0"/>
              <a:t>break;           </a:t>
            </a:r>
            <a:endParaRPr lang="en-US" sz="2400" dirty="0" smtClean="0"/>
          </a:p>
          <a:p>
            <a:r>
              <a:rPr lang="en-US" sz="2400" dirty="0" smtClean="0"/>
              <a:t> </a:t>
            </a:r>
            <a:r>
              <a:rPr lang="en-US" sz="2400" dirty="0"/>
              <a:t>case 5:  </a:t>
            </a:r>
            <a:r>
              <a:rPr lang="en-US" sz="2400" dirty="0" smtClean="0"/>
              <a:t> </a:t>
            </a:r>
            <a:r>
              <a:rPr lang="en-US" sz="2400" dirty="0" err="1"/>
              <a:t>printf</a:t>
            </a:r>
            <a:r>
              <a:rPr lang="en-US" sz="2400" dirty="0"/>
              <a:t>("Five ");    </a:t>
            </a:r>
            <a:r>
              <a:rPr lang="en-US" sz="2400" dirty="0" smtClean="0"/>
              <a:t>break</a:t>
            </a:r>
            <a:r>
              <a:rPr lang="en-US" sz="2400" dirty="0"/>
              <a:t>;            </a:t>
            </a:r>
            <a:endParaRPr lang="en-US" sz="2400" dirty="0" smtClean="0"/>
          </a:p>
          <a:p>
            <a:r>
              <a:rPr lang="en-US" sz="2400" dirty="0" smtClean="0"/>
              <a:t>case </a:t>
            </a:r>
            <a:r>
              <a:rPr lang="en-US" sz="2400" dirty="0"/>
              <a:t>6:   </a:t>
            </a:r>
            <a:r>
              <a:rPr lang="en-US" sz="2400" dirty="0" err="1" smtClean="0"/>
              <a:t>printf</a:t>
            </a:r>
            <a:r>
              <a:rPr lang="en-US" sz="2400" dirty="0"/>
              <a:t>("Six ");    </a:t>
            </a:r>
            <a:r>
              <a:rPr lang="en-US" sz="2400" dirty="0" smtClean="0"/>
              <a:t> </a:t>
            </a:r>
            <a:r>
              <a:rPr lang="en-US" sz="2400" dirty="0"/>
              <a:t>break;           </a:t>
            </a:r>
            <a:endParaRPr lang="en-US" sz="2400" dirty="0" smtClean="0"/>
          </a:p>
          <a:p>
            <a:r>
              <a:rPr lang="en-US" sz="2400" dirty="0" smtClean="0"/>
              <a:t> </a:t>
            </a:r>
            <a:r>
              <a:rPr lang="en-US" sz="2400" dirty="0"/>
              <a:t>case 7:   </a:t>
            </a:r>
            <a:r>
              <a:rPr lang="en-US" sz="2400" dirty="0" err="1" smtClean="0"/>
              <a:t>printf</a:t>
            </a:r>
            <a:r>
              <a:rPr lang="en-US" sz="2400" dirty="0"/>
              <a:t>("Seven "); </a:t>
            </a:r>
            <a:r>
              <a:rPr lang="en-US" sz="2400" dirty="0" smtClean="0"/>
              <a:t> </a:t>
            </a:r>
            <a:r>
              <a:rPr lang="en-US" sz="2400" dirty="0"/>
              <a:t>break;            </a:t>
            </a:r>
            <a:endParaRPr lang="en-US" sz="2400" dirty="0" smtClean="0"/>
          </a:p>
          <a:p>
            <a:r>
              <a:rPr lang="en-US" sz="2400" dirty="0" smtClean="0"/>
              <a:t>case </a:t>
            </a:r>
            <a:r>
              <a:rPr lang="en-US" sz="2400" dirty="0"/>
              <a:t>8:   </a:t>
            </a:r>
            <a:r>
              <a:rPr lang="en-US" sz="2400" dirty="0" smtClean="0"/>
              <a:t> </a:t>
            </a:r>
            <a:r>
              <a:rPr lang="en-US" sz="2400" dirty="0" err="1"/>
              <a:t>printf</a:t>
            </a:r>
            <a:r>
              <a:rPr lang="en-US" sz="2400" dirty="0"/>
              <a:t>("Eight ");  </a:t>
            </a:r>
            <a:r>
              <a:rPr lang="en-US" sz="2400" dirty="0" smtClean="0"/>
              <a:t> </a:t>
            </a:r>
            <a:r>
              <a:rPr lang="en-US" sz="2400" dirty="0"/>
              <a:t>break;            </a:t>
            </a:r>
            <a:endParaRPr lang="en-US" sz="2400" dirty="0" smtClean="0"/>
          </a:p>
          <a:p>
            <a:r>
              <a:rPr lang="en-US" sz="2400" dirty="0" smtClean="0"/>
              <a:t>case </a:t>
            </a:r>
            <a:r>
              <a:rPr lang="en-US" sz="2400" dirty="0"/>
              <a:t>9:   </a:t>
            </a:r>
            <a:r>
              <a:rPr lang="en-US" sz="2400" dirty="0" err="1" smtClean="0"/>
              <a:t>printf</a:t>
            </a:r>
            <a:r>
              <a:rPr lang="en-US" sz="2400" dirty="0"/>
              <a:t>("Nine ");     </a:t>
            </a:r>
            <a:r>
              <a:rPr lang="en-US" sz="2400" dirty="0" smtClean="0"/>
              <a:t>break</a:t>
            </a:r>
            <a:r>
              <a:rPr lang="en-US" sz="2400" dirty="0"/>
              <a:t>;      </a:t>
            </a:r>
            <a:endParaRPr lang="en-US" sz="2400" dirty="0" smtClean="0"/>
          </a:p>
          <a:p>
            <a:r>
              <a:rPr lang="en-US" sz="2400" dirty="0" smtClean="0"/>
              <a:t> </a:t>
            </a:r>
            <a:r>
              <a:rPr lang="en-US" sz="2400" dirty="0" smtClean="0">
                <a:solidFill>
                  <a:srgbClr val="00B050"/>
                </a:solidFill>
              </a:rPr>
              <a:t> </a:t>
            </a:r>
            <a:r>
              <a:rPr lang="en-US" sz="2400" dirty="0">
                <a:solidFill>
                  <a:srgbClr val="00B050"/>
                </a:solidFill>
              </a:rPr>
              <a:t>}                </a:t>
            </a:r>
            <a:r>
              <a:rPr lang="en-US" sz="2400" dirty="0" err="1"/>
              <a:t>num</a:t>
            </a:r>
            <a:r>
              <a:rPr lang="en-US" sz="2400" dirty="0"/>
              <a:t> = </a:t>
            </a:r>
            <a:r>
              <a:rPr lang="en-US" sz="2400" dirty="0" err="1"/>
              <a:t>num</a:t>
            </a:r>
            <a:r>
              <a:rPr lang="en-US" sz="2400" dirty="0"/>
              <a:t> / 10;   </a:t>
            </a:r>
            <a:endParaRPr lang="en-US" sz="2400" dirty="0" smtClean="0"/>
          </a:p>
          <a:p>
            <a:r>
              <a:rPr lang="en-US" sz="2400" dirty="0" smtClean="0">
                <a:solidFill>
                  <a:srgbClr val="FF0000"/>
                </a:solidFill>
              </a:rPr>
              <a:t> </a:t>
            </a:r>
            <a:r>
              <a:rPr lang="en-US" sz="2400" dirty="0">
                <a:solidFill>
                  <a:srgbClr val="FF0000"/>
                </a:solidFill>
              </a:rPr>
              <a:t>}   </a:t>
            </a:r>
            <a:endParaRPr lang="en-US" sz="2400" dirty="0" smtClean="0">
              <a:solidFill>
                <a:srgbClr val="FF0000"/>
              </a:solidFill>
            </a:endParaRPr>
          </a:p>
          <a:p>
            <a:r>
              <a:rPr lang="en-US" sz="2400" dirty="0" smtClean="0"/>
              <a:t> </a:t>
            </a:r>
            <a:r>
              <a:rPr lang="en-US" sz="2400" dirty="0"/>
              <a:t>return 0;}</a:t>
            </a:r>
          </a:p>
        </p:txBody>
      </p:sp>
    </p:spTree>
    <p:extLst>
      <p:ext uri="{BB962C8B-B14F-4D97-AF65-F5344CB8AC3E}">
        <p14:creationId xmlns:p14="http://schemas.microsoft.com/office/powerpoint/2010/main" val="18326330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38200"/>
            <a:ext cx="8382000" cy="4093428"/>
          </a:xfrm>
          <a:prstGeom prst="rect">
            <a:avLst/>
          </a:prstGeom>
          <a:noFill/>
        </p:spPr>
        <p:txBody>
          <a:bodyPr wrap="square" rtlCol="0">
            <a:spAutoFit/>
          </a:bodyPr>
          <a:lstStyle/>
          <a:p>
            <a:r>
              <a:rPr lang="en-US" sz="2800" dirty="0" err="1" smtClean="0"/>
              <a:t>int</a:t>
            </a:r>
            <a:r>
              <a:rPr lang="en-US" sz="2800" dirty="0" smtClean="0"/>
              <a:t> </a:t>
            </a:r>
            <a:r>
              <a:rPr lang="en-US" sz="2800" dirty="0" err="1" smtClean="0"/>
              <a:t>i</a:t>
            </a:r>
            <a:r>
              <a:rPr lang="en-US" sz="2800" dirty="0" smtClean="0"/>
              <a:t>; </a:t>
            </a:r>
          </a:p>
          <a:p>
            <a:endParaRPr lang="en-US" sz="2800" dirty="0" smtClean="0"/>
          </a:p>
          <a:p>
            <a:r>
              <a:rPr lang="en-US" sz="2800" dirty="0" smtClean="0"/>
              <a:t>for(</a:t>
            </a:r>
            <a:r>
              <a:rPr lang="en-US" sz="2800" dirty="0" err="1" smtClean="0"/>
              <a:t>i</a:t>
            </a:r>
            <a:r>
              <a:rPr lang="en-US" sz="2800" dirty="0" smtClean="0"/>
              <a:t>=1;i&lt;=5;i++) </a:t>
            </a:r>
          </a:p>
          <a:p>
            <a:endParaRPr lang="en-US" sz="2800" dirty="0" smtClean="0"/>
          </a:p>
          <a:p>
            <a:r>
              <a:rPr lang="en-US" sz="2800" dirty="0" smtClean="0"/>
              <a:t>{</a:t>
            </a:r>
          </a:p>
          <a:p>
            <a:endParaRPr lang="en-US" sz="2800" dirty="0" smtClean="0"/>
          </a:p>
          <a:p>
            <a:r>
              <a:rPr lang="en-US" sz="2800" dirty="0" err="1" smtClean="0"/>
              <a:t>printf</a:t>
            </a:r>
            <a:r>
              <a:rPr lang="en-US" sz="2800" dirty="0" smtClean="0"/>
              <a:t>("%d\</a:t>
            </a:r>
            <a:r>
              <a:rPr lang="en-US" sz="2800" dirty="0" err="1" smtClean="0"/>
              <a:t>t,i</a:t>
            </a:r>
            <a:r>
              <a:rPr lang="en-US" sz="2800" dirty="0" smtClean="0"/>
              <a:t>); </a:t>
            </a:r>
          </a:p>
          <a:p>
            <a:endParaRPr lang="en-US" sz="2800" dirty="0" smtClean="0"/>
          </a:p>
          <a:p>
            <a:r>
              <a:rPr lang="en-US" sz="2800" dirty="0" smtClean="0"/>
              <a:t>}</a:t>
            </a:r>
            <a:endParaRPr lang="en-US" sz="2800" dirty="0"/>
          </a:p>
        </p:txBody>
      </p:sp>
    </p:spTree>
    <p:extLst>
      <p:ext uri="{BB962C8B-B14F-4D97-AF65-F5344CB8AC3E}">
        <p14:creationId xmlns:p14="http://schemas.microsoft.com/office/powerpoint/2010/main" val="16263436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king of break statement"/>
          <p:cNvPicPr>
            <a:picLocks noChangeAspect="1" noChangeArrowheads="1"/>
          </p:cNvPicPr>
          <p:nvPr/>
        </p:nvPicPr>
        <p:blipFill>
          <a:blip r:embed="rId2"/>
          <a:srcRect/>
          <a:stretch>
            <a:fillRect/>
          </a:stretch>
        </p:blipFill>
        <p:spPr bwMode="auto">
          <a:xfrm>
            <a:off x="838200" y="1905000"/>
            <a:ext cx="5334000" cy="3371851"/>
          </a:xfrm>
          <a:prstGeom prst="rect">
            <a:avLst/>
          </a:prstGeom>
          <a:noFill/>
        </p:spPr>
      </p:pic>
      <p:sp>
        <p:nvSpPr>
          <p:cNvPr id="5" name="TextBox 4"/>
          <p:cNvSpPr txBox="1"/>
          <p:nvPr/>
        </p:nvSpPr>
        <p:spPr>
          <a:xfrm>
            <a:off x="457200" y="685800"/>
            <a:ext cx="7620000" cy="369332"/>
          </a:xfrm>
          <a:prstGeom prst="rect">
            <a:avLst/>
          </a:prstGeom>
          <a:noFill/>
        </p:spPr>
        <p:txBody>
          <a:bodyPr wrap="square" rtlCol="0">
            <a:spAutoFit/>
          </a:bodyPr>
          <a:lstStyle/>
          <a:p>
            <a:r>
              <a:rPr lang="en-US" b="1" dirty="0" smtClean="0"/>
              <a:t>Break and Continue Statements – Loop Control Statements</a:t>
            </a:r>
            <a:endParaRPr lang="en-US" b="1" dirty="0"/>
          </a:p>
        </p:txBody>
      </p:sp>
    </p:spTree>
    <p:extLst>
      <p:ext uri="{BB962C8B-B14F-4D97-AF65-F5344CB8AC3E}">
        <p14:creationId xmlns:p14="http://schemas.microsoft.com/office/powerpoint/2010/main" val="10847276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descr="Working of continue statement in C programming"/>
          <p:cNvPicPr>
            <a:picLocks noChangeAspect="1" noChangeArrowheads="1"/>
          </p:cNvPicPr>
          <p:nvPr/>
        </p:nvPicPr>
        <p:blipFill>
          <a:blip r:embed="rId2"/>
          <a:srcRect/>
          <a:stretch>
            <a:fillRect/>
          </a:stretch>
        </p:blipFill>
        <p:spPr bwMode="auto">
          <a:xfrm>
            <a:off x="609600" y="1752600"/>
            <a:ext cx="6324600" cy="4419600"/>
          </a:xfrm>
          <a:prstGeom prst="rect">
            <a:avLst/>
          </a:prstGeom>
          <a:noFill/>
        </p:spPr>
      </p:pic>
      <p:sp>
        <p:nvSpPr>
          <p:cNvPr id="3" name="TextBox 2"/>
          <p:cNvSpPr txBox="1"/>
          <p:nvPr/>
        </p:nvSpPr>
        <p:spPr>
          <a:xfrm>
            <a:off x="838200" y="457200"/>
            <a:ext cx="5943600" cy="369332"/>
          </a:xfrm>
          <a:prstGeom prst="rect">
            <a:avLst/>
          </a:prstGeom>
          <a:noFill/>
        </p:spPr>
        <p:txBody>
          <a:bodyPr wrap="square" rtlCol="0">
            <a:spAutoFit/>
          </a:bodyPr>
          <a:lstStyle/>
          <a:p>
            <a:r>
              <a:rPr lang="en-US" dirty="0" smtClean="0"/>
              <a:t>Continue Statement</a:t>
            </a:r>
            <a:endParaRPr lang="en-US" dirty="0"/>
          </a:p>
        </p:txBody>
      </p:sp>
    </p:spTree>
    <p:extLst>
      <p:ext uri="{BB962C8B-B14F-4D97-AF65-F5344CB8AC3E}">
        <p14:creationId xmlns:p14="http://schemas.microsoft.com/office/powerpoint/2010/main" val="1331946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685800"/>
            <a:ext cx="8305800" cy="5509200"/>
          </a:xfrm>
          <a:prstGeom prst="rect">
            <a:avLst/>
          </a:prstGeom>
          <a:noFill/>
        </p:spPr>
        <p:txBody>
          <a:bodyPr wrap="square" rtlCol="0">
            <a:spAutoFit/>
          </a:bodyPr>
          <a:lstStyle/>
          <a:p>
            <a:r>
              <a:rPr lang="en-US" sz="3200" dirty="0"/>
              <a:t>#include &lt;</a:t>
            </a:r>
            <a:r>
              <a:rPr lang="en-US" sz="3200" dirty="0" err="1"/>
              <a:t>stdio.h</a:t>
            </a:r>
            <a:r>
              <a:rPr lang="en-US" sz="3200" dirty="0" smtClean="0"/>
              <a:t>&gt;</a:t>
            </a:r>
          </a:p>
          <a:p>
            <a:r>
              <a:rPr lang="en-US" sz="3200" dirty="0" err="1" smtClean="0"/>
              <a:t>int</a:t>
            </a:r>
            <a:r>
              <a:rPr lang="en-US" sz="3200" dirty="0" smtClean="0"/>
              <a:t> </a:t>
            </a:r>
            <a:r>
              <a:rPr lang="en-US" sz="3200" dirty="0"/>
              <a:t>main</a:t>
            </a:r>
            <a:r>
              <a:rPr lang="en-US" sz="3200" dirty="0" smtClean="0"/>
              <a:t>()</a:t>
            </a:r>
          </a:p>
          <a:p>
            <a:r>
              <a:rPr lang="en-US" sz="3200" dirty="0" smtClean="0"/>
              <a:t>{   </a:t>
            </a:r>
            <a:r>
              <a:rPr lang="en-US" sz="3200" dirty="0" err="1" smtClean="0"/>
              <a:t>int</a:t>
            </a:r>
            <a:r>
              <a:rPr lang="en-US" sz="3200" dirty="0"/>
              <a:t> </a:t>
            </a:r>
            <a:r>
              <a:rPr lang="en-US" sz="3200" dirty="0" err="1" smtClean="0"/>
              <a:t>i</a:t>
            </a:r>
            <a:r>
              <a:rPr lang="en-US" sz="3200" dirty="0" smtClean="0"/>
              <a:t>=0;</a:t>
            </a:r>
          </a:p>
          <a:p>
            <a:r>
              <a:rPr lang="en-US" sz="3200" dirty="0" smtClean="0"/>
              <a:t>while(</a:t>
            </a:r>
            <a:r>
              <a:rPr lang="en-US" sz="3200" dirty="0" err="1" smtClean="0"/>
              <a:t>i</a:t>
            </a:r>
            <a:r>
              <a:rPr lang="en-US" sz="3200" dirty="0"/>
              <a:t>&lt;=10</a:t>
            </a:r>
            <a:r>
              <a:rPr lang="en-US" sz="3200" dirty="0" smtClean="0"/>
              <a:t>)</a:t>
            </a:r>
          </a:p>
          <a:p>
            <a:r>
              <a:rPr lang="en-US" sz="3200" dirty="0" smtClean="0"/>
              <a:t>{</a:t>
            </a:r>
          </a:p>
          <a:p>
            <a:r>
              <a:rPr lang="en-US" sz="3200" dirty="0" smtClean="0"/>
              <a:t>if(</a:t>
            </a:r>
            <a:r>
              <a:rPr lang="en-US" sz="3200" dirty="0" err="1" smtClean="0"/>
              <a:t>i</a:t>
            </a:r>
            <a:r>
              <a:rPr lang="en-US" sz="3200" dirty="0"/>
              <a:t>==5</a:t>
            </a:r>
            <a:r>
              <a:rPr lang="en-US" sz="3200" dirty="0" smtClean="0"/>
              <a:t>)</a:t>
            </a:r>
          </a:p>
          <a:p>
            <a:r>
              <a:rPr lang="en-US" sz="3200" dirty="0"/>
              <a:t>b</a:t>
            </a:r>
            <a:r>
              <a:rPr lang="en-US" sz="3200" dirty="0" smtClean="0"/>
              <a:t>reak;</a:t>
            </a:r>
          </a:p>
          <a:p>
            <a:r>
              <a:rPr lang="en-US" sz="3200" dirty="0" err="1" smtClean="0"/>
              <a:t>printf</a:t>
            </a:r>
            <a:r>
              <a:rPr lang="en-US" sz="3200" dirty="0"/>
              <a:t>("\</a:t>
            </a:r>
            <a:r>
              <a:rPr lang="en-US" sz="3200" dirty="0" err="1"/>
              <a:t>n%d</a:t>
            </a:r>
            <a:r>
              <a:rPr lang="en-US" sz="3200" dirty="0"/>
              <a:t>",</a:t>
            </a:r>
            <a:r>
              <a:rPr lang="en-US" sz="3200" dirty="0" err="1"/>
              <a:t>i</a:t>
            </a:r>
            <a:r>
              <a:rPr lang="en-US" sz="3200" dirty="0" smtClean="0"/>
              <a:t>);</a:t>
            </a:r>
          </a:p>
          <a:p>
            <a:r>
              <a:rPr lang="en-US" sz="3200" dirty="0" err="1" smtClean="0"/>
              <a:t>i</a:t>
            </a:r>
            <a:r>
              <a:rPr lang="en-US" sz="3200" dirty="0" smtClean="0"/>
              <a:t>++;</a:t>
            </a:r>
          </a:p>
          <a:p>
            <a:r>
              <a:rPr lang="en-US" sz="3200" dirty="0" smtClean="0"/>
              <a:t>}    </a:t>
            </a:r>
          </a:p>
          <a:p>
            <a:r>
              <a:rPr lang="en-US" sz="3200" dirty="0" smtClean="0"/>
              <a:t>return </a:t>
            </a:r>
            <a:r>
              <a:rPr lang="en-US" sz="3200" dirty="0"/>
              <a:t>0;}</a:t>
            </a:r>
            <a:endParaRPr lang="en-US" dirty="0"/>
          </a:p>
        </p:txBody>
      </p:sp>
    </p:spTree>
    <p:extLst>
      <p:ext uri="{BB962C8B-B14F-4D97-AF65-F5344CB8AC3E}">
        <p14:creationId xmlns:p14="http://schemas.microsoft.com/office/powerpoint/2010/main" val="24788956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79358"/>
            <a:ext cx="7315200" cy="6278642"/>
          </a:xfrm>
          <a:prstGeom prst="rect">
            <a:avLst/>
          </a:prstGeom>
          <a:noFill/>
        </p:spPr>
        <p:txBody>
          <a:bodyPr wrap="square" rtlCol="0">
            <a:spAutoFit/>
          </a:bodyPr>
          <a:lstStyle/>
          <a:p>
            <a:r>
              <a:rPr lang="en-US" sz="3200" dirty="0"/>
              <a:t>#include&lt;</a:t>
            </a:r>
            <a:r>
              <a:rPr lang="en-US" sz="3200" dirty="0" err="1"/>
              <a:t>stdio.h</a:t>
            </a:r>
            <a:r>
              <a:rPr lang="en-US" sz="3200" dirty="0" smtClean="0"/>
              <a:t>&gt;</a:t>
            </a:r>
          </a:p>
          <a:p>
            <a:r>
              <a:rPr lang="en-US" sz="3200" dirty="0" smtClean="0"/>
              <a:t>void </a:t>
            </a:r>
            <a:r>
              <a:rPr lang="en-US" sz="3200" dirty="0"/>
              <a:t>main</a:t>
            </a:r>
            <a:r>
              <a:rPr lang="en-US" sz="3200" dirty="0" smtClean="0"/>
              <a:t>()</a:t>
            </a:r>
          </a:p>
          <a:p>
            <a:r>
              <a:rPr lang="en-US" sz="3200" dirty="0" smtClean="0"/>
              <a:t>{ </a:t>
            </a:r>
            <a:r>
              <a:rPr lang="en-US" sz="3200" dirty="0" err="1"/>
              <a:t>int</a:t>
            </a:r>
            <a:r>
              <a:rPr lang="en-US" sz="3200" dirty="0"/>
              <a:t> </a:t>
            </a:r>
            <a:r>
              <a:rPr lang="en-US" sz="3200" dirty="0" err="1"/>
              <a:t>i</a:t>
            </a:r>
            <a:r>
              <a:rPr lang="en-US" sz="3200" dirty="0" smtClean="0"/>
              <a:t>;</a:t>
            </a:r>
          </a:p>
          <a:p>
            <a:r>
              <a:rPr lang="en-US" sz="3200" dirty="0" smtClean="0"/>
              <a:t>for(</a:t>
            </a:r>
            <a:r>
              <a:rPr lang="en-US" sz="3200" dirty="0" err="1" smtClean="0"/>
              <a:t>i</a:t>
            </a:r>
            <a:r>
              <a:rPr lang="en-US" sz="3200" dirty="0" smtClean="0"/>
              <a:t>=0;i</a:t>
            </a:r>
            <a:r>
              <a:rPr lang="en-US" sz="3200" dirty="0"/>
              <a:t>&lt;=10;i</a:t>
            </a:r>
            <a:r>
              <a:rPr lang="en-US" sz="3200" dirty="0" smtClean="0"/>
              <a:t>++)</a:t>
            </a:r>
          </a:p>
          <a:p>
            <a:r>
              <a:rPr lang="en-US" sz="3200" dirty="0" smtClean="0"/>
              <a:t>{    if(</a:t>
            </a:r>
            <a:r>
              <a:rPr lang="en-US" sz="3200" dirty="0" err="1" smtClean="0"/>
              <a:t>i</a:t>
            </a:r>
            <a:r>
              <a:rPr lang="en-US" sz="3200" dirty="0"/>
              <a:t>==5</a:t>
            </a:r>
            <a:r>
              <a:rPr lang="en-US" sz="3200" dirty="0" smtClean="0"/>
              <a:t>)</a:t>
            </a:r>
          </a:p>
          <a:p>
            <a:r>
              <a:rPr lang="en-US" sz="3200" dirty="0" smtClean="0"/>
              <a:t>{   </a:t>
            </a:r>
            <a:r>
              <a:rPr lang="en-US" sz="3200" dirty="0"/>
              <a:t>continue</a:t>
            </a:r>
            <a:r>
              <a:rPr lang="en-US" sz="3200" dirty="0" smtClean="0"/>
              <a:t>;</a:t>
            </a:r>
          </a:p>
          <a:p>
            <a:r>
              <a:rPr lang="en-US" sz="3200" dirty="0" smtClean="0"/>
              <a:t>}</a:t>
            </a:r>
          </a:p>
          <a:p>
            <a:r>
              <a:rPr lang="en-US" sz="3200" dirty="0" err="1" smtClean="0"/>
              <a:t>printf</a:t>
            </a:r>
            <a:r>
              <a:rPr lang="en-US" sz="3200" dirty="0"/>
              <a:t>("%d\t",</a:t>
            </a:r>
            <a:r>
              <a:rPr lang="en-US" sz="3200" dirty="0" err="1"/>
              <a:t>i</a:t>
            </a:r>
            <a:r>
              <a:rPr lang="en-US" sz="3200" dirty="0" smtClean="0"/>
              <a:t>);</a:t>
            </a:r>
          </a:p>
          <a:p>
            <a:r>
              <a:rPr lang="en-US" sz="3200" dirty="0" smtClean="0"/>
              <a:t>}</a:t>
            </a:r>
          </a:p>
          <a:p>
            <a:r>
              <a:rPr lang="en-US" sz="3200" dirty="0" smtClean="0"/>
              <a:t>}</a:t>
            </a:r>
          </a:p>
          <a:p>
            <a:r>
              <a:rPr lang="en-US" sz="3200" dirty="0" smtClean="0"/>
              <a:t>Output : 0		1	2	3	4	6	7	8	9	10</a:t>
            </a:r>
          </a:p>
          <a:p>
            <a:endParaRPr lang="en-US" dirty="0"/>
          </a:p>
        </p:txBody>
      </p:sp>
    </p:spTree>
    <p:extLst>
      <p:ext uri="{BB962C8B-B14F-4D97-AF65-F5344CB8AC3E}">
        <p14:creationId xmlns:p14="http://schemas.microsoft.com/office/powerpoint/2010/main" val="11799318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28600"/>
            <a:ext cx="7467600" cy="646331"/>
          </a:xfrm>
          <a:prstGeom prst="rect">
            <a:avLst/>
          </a:prstGeom>
          <a:noFill/>
        </p:spPr>
        <p:txBody>
          <a:bodyPr wrap="square" rtlCol="0">
            <a:spAutoFit/>
          </a:bodyPr>
          <a:lstStyle/>
          <a:p>
            <a:r>
              <a:rPr lang="en-US" dirty="0" smtClean="0"/>
              <a:t>go to statement : The </a:t>
            </a:r>
            <a:r>
              <a:rPr lang="en-US" dirty="0" err="1" smtClean="0"/>
              <a:t>goto</a:t>
            </a:r>
            <a:r>
              <a:rPr lang="en-US" dirty="0" smtClean="0"/>
              <a:t> statement is used to transfer control to a specified label  </a:t>
            </a:r>
            <a:endParaRPr lang="en-US" dirty="0"/>
          </a:p>
        </p:txBody>
      </p:sp>
      <p:sp>
        <p:nvSpPr>
          <p:cNvPr id="3" name="TextBox 2"/>
          <p:cNvSpPr txBox="1"/>
          <p:nvPr/>
        </p:nvSpPr>
        <p:spPr>
          <a:xfrm>
            <a:off x="685800" y="1371600"/>
            <a:ext cx="7620000" cy="369332"/>
          </a:xfrm>
          <a:prstGeom prst="rect">
            <a:avLst/>
          </a:prstGeom>
          <a:noFill/>
        </p:spPr>
        <p:txBody>
          <a:bodyPr wrap="square" rtlCol="0">
            <a:spAutoFit/>
          </a:bodyPr>
          <a:lstStyle/>
          <a:p>
            <a:r>
              <a:rPr lang="en-US" dirty="0" smtClean="0"/>
              <a:t>. </a:t>
            </a:r>
            <a:endParaRPr lang="en-US" dirty="0"/>
          </a:p>
        </p:txBody>
      </p:sp>
      <p:pic>
        <p:nvPicPr>
          <p:cNvPr id="1026" name="Picture 2"/>
          <p:cNvPicPr>
            <a:picLocks noChangeAspect="1" noChangeArrowheads="1"/>
          </p:cNvPicPr>
          <p:nvPr/>
        </p:nvPicPr>
        <p:blipFill>
          <a:blip r:embed="rId2"/>
          <a:srcRect l="34553" t="46875" r="33236" b="16667"/>
          <a:stretch>
            <a:fillRect/>
          </a:stretch>
        </p:blipFill>
        <p:spPr bwMode="auto">
          <a:xfrm>
            <a:off x="990600" y="1371600"/>
            <a:ext cx="6019800" cy="4648200"/>
          </a:xfrm>
          <a:prstGeom prst="rect">
            <a:avLst/>
          </a:prstGeom>
          <a:noFill/>
          <a:ln w="9525">
            <a:noFill/>
            <a:miter lim="800000"/>
            <a:headEnd/>
            <a:tailEnd/>
          </a:ln>
          <a:effectLst/>
        </p:spPr>
      </p:pic>
      <p:sp>
        <p:nvSpPr>
          <p:cNvPr id="6" name="Rectangle 5"/>
          <p:cNvSpPr/>
          <p:nvPr/>
        </p:nvSpPr>
        <p:spPr>
          <a:xfrm>
            <a:off x="4267200" y="4876800"/>
            <a:ext cx="4572000" cy="1754326"/>
          </a:xfrm>
          <a:prstGeom prst="rect">
            <a:avLst/>
          </a:prstGeom>
        </p:spPr>
        <p:txBody>
          <a:bodyPr>
            <a:spAutoFit/>
          </a:bodyPr>
          <a:lstStyle/>
          <a:p>
            <a:r>
              <a:rPr lang="en-US" dirty="0" smtClean="0"/>
              <a:t>The exit( ) function is a standard library function which terminates the execution of the program. It is necessary to use this function since we don't want the statement </a:t>
            </a:r>
            <a:r>
              <a:rPr lang="en-US" dirty="0" err="1" smtClean="0"/>
              <a:t>printf</a:t>
            </a:r>
            <a:r>
              <a:rPr lang="en-US" dirty="0" smtClean="0"/>
              <a:t> ( "To err is human!" ) to get executed after execution of the else block.</a:t>
            </a:r>
            <a:endParaRPr lang="en-US" dirty="0"/>
          </a:p>
        </p:txBody>
      </p:sp>
    </p:spTree>
    <p:extLst>
      <p:ext uri="{BB962C8B-B14F-4D97-AF65-F5344CB8AC3E}">
        <p14:creationId xmlns:p14="http://schemas.microsoft.com/office/powerpoint/2010/main" val="2964092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umping statements"/>
          <p:cNvPicPr>
            <a:picLocks noChangeAspect="1" noChangeArrowheads="1"/>
          </p:cNvPicPr>
          <p:nvPr/>
        </p:nvPicPr>
        <p:blipFill>
          <a:blip r:embed="rId2"/>
          <a:srcRect r="4000" b="11111"/>
          <a:stretch>
            <a:fillRect/>
          </a:stretch>
        </p:blipFill>
        <p:spPr bwMode="auto">
          <a:xfrm>
            <a:off x="838200" y="1524000"/>
            <a:ext cx="6553200" cy="3352800"/>
          </a:xfrm>
          <a:prstGeom prst="rect">
            <a:avLst/>
          </a:prstGeom>
          <a:noFill/>
        </p:spPr>
      </p:pic>
    </p:spTree>
    <p:extLst>
      <p:ext uri="{BB962C8B-B14F-4D97-AF65-F5344CB8AC3E}">
        <p14:creationId xmlns:p14="http://schemas.microsoft.com/office/powerpoint/2010/main" val="25187521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a:srcRect l="15227" t="42708" r="54905" b="28125"/>
          <a:stretch>
            <a:fillRect/>
          </a:stretch>
        </p:blipFill>
        <p:spPr bwMode="auto">
          <a:xfrm>
            <a:off x="1143000" y="990600"/>
            <a:ext cx="7391400" cy="2971800"/>
          </a:xfrm>
          <a:prstGeom prst="rect">
            <a:avLst/>
          </a:prstGeom>
          <a:noFill/>
          <a:ln w="9525">
            <a:noFill/>
            <a:miter lim="800000"/>
            <a:headEnd/>
            <a:tailEnd/>
          </a:ln>
          <a:effectLst/>
        </p:spPr>
      </p:pic>
      <p:pic>
        <p:nvPicPr>
          <p:cNvPr id="188419" name="Picture 3"/>
          <p:cNvPicPr>
            <a:picLocks noChangeAspect="1" noChangeArrowheads="1"/>
          </p:cNvPicPr>
          <p:nvPr/>
        </p:nvPicPr>
        <p:blipFill>
          <a:blip r:embed="rId2"/>
          <a:srcRect l="18375" t="22917" r="62299" b="62500"/>
          <a:stretch>
            <a:fillRect/>
          </a:stretch>
        </p:blipFill>
        <p:spPr bwMode="auto">
          <a:xfrm>
            <a:off x="1295400" y="4724400"/>
            <a:ext cx="2514600" cy="1066800"/>
          </a:xfrm>
          <a:prstGeom prst="rect">
            <a:avLst/>
          </a:prstGeom>
          <a:noFill/>
          <a:ln w="9525">
            <a:noFill/>
            <a:miter lim="800000"/>
            <a:headEnd/>
            <a:tailEnd/>
          </a:ln>
          <a:effectLst/>
        </p:spPr>
      </p:pic>
    </p:spTree>
    <p:extLst>
      <p:ext uri="{BB962C8B-B14F-4D97-AF65-F5344CB8AC3E}">
        <p14:creationId xmlns:p14="http://schemas.microsoft.com/office/powerpoint/2010/main" val="1954247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3562"/>
          </a:xfrm>
        </p:spPr>
        <p:txBody>
          <a:bodyPr/>
          <a:lstStyle/>
          <a:p>
            <a:r>
              <a:rPr lang="en-US" dirty="0" smtClean="0"/>
              <a:t> </a:t>
            </a:r>
            <a:br>
              <a:rPr lang="en-US" dirty="0" smtClean="0"/>
            </a:br>
            <a:r>
              <a:rPr lang="en-US" dirty="0" smtClean="0"/>
              <a:t>if...else</a:t>
            </a:r>
            <a:br>
              <a:rPr lang="en-US" dirty="0" smtClean="0"/>
            </a:br>
            <a:endParaRPr lang="en-US" dirty="0"/>
          </a:p>
        </p:txBody>
      </p:sp>
      <p:sp>
        <p:nvSpPr>
          <p:cNvPr id="5" name="Rectangle 4"/>
          <p:cNvSpPr/>
          <p:nvPr/>
        </p:nvSpPr>
        <p:spPr>
          <a:xfrm>
            <a:off x="228600" y="1066800"/>
            <a:ext cx="8229600" cy="4524315"/>
          </a:xfrm>
          <a:prstGeom prst="rect">
            <a:avLst/>
          </a:prstGeom>
        </p:spPr>
        <p:txBody>
          <a:bodyPr wrap="square">
            <a:spAutoFit/>
          </a:bodyPr>
          <a:lstStyle/>
          <a:p>
            <a:pPr algn="just">
              <a:buFont typeface="Arial" pitchFamily="34" charset="0"/>
              <a:buChar char="•"/>
            </a:pPr>
            <a:r>
              <a:rPr lang="en-US" sz="2400" dirty="0" smtClean="0"/>
              <a:t>This is a bi-directional conditional control statement. </a:t>
            </a:r>
          </a:p>
          <a:p>
            <a:pPr algn="just">
              <a:buFont typeface="Arial" pitchFamily="34" charset="0"/>
              <a:buChar char="•"/>
            </a:pPr>
            <a:endParaRPr lang="en-US" sz="2400" dirty="0" smtClean="0"/>
          </a:p>
          <a:p>
            <a:pPr algn="just">
              <a:buFont typeface="Arial" pitchFamily="34" charset="0"/>
              <a:buChar char="•"/>
            </a:pPr>
            <a:r>
              <a:rPr lang="en-US" sz="2400" dirty="0" smtClean="0">
                <a:solidFill>
                  <a:srgbClr val="FF0000"/>
                </a:solidFill>
              </a:rPr>
              <a:t>This statement is used to test a condition and take one of the two possible actions. </a:t>
            </a:r>
          </a:p>
          <a:p>
            <a:pPr algn="just">
              <a:buFont typeface="Arial" pitchFamily="34" charset="0"/>
              <a:buChar char="•"/>
            </a:pPr>
            <a:endParaRPr lang="en-US" sz="2400" dirty="0" smtClean="0"/>
          </a:p>
          <a:p>
            <a:pPr algn="just">
              <a:buFont typeface="Arial" pitchFamily="34" charset="0"/>
              <a:buChar char="•"/>
            </a:pPr>
            <a:r>
              <a:rPr lang="en-US" sz="2400" dirty="0" smtClean="0"/>
              <a:t>If the condition is true then a single statement or a block of statements is executed (one part of the program), otherwise another single statement or a block of statements is executed (other part of the program). </a:t>
            </a:r>
          </a:p>
          <a:p>
            <a:pPr algn="just">
              <a:buFont typeface="Arial" pitchFamily="34" charset="0"/>
              <a:buChar char="•"/>
            </a:pPr>
            <a:endParaRPr lang="en-US" sz="2400" dirty="0" smtClean="0"/>
          </a:p>
          <a:p>
            <a:pPr algn="just">
              <a:buFont typeface="Arial" pitchFamily="34" charset="0"/>
              <a:buChar char="•"/>
            </a:pPr>
            <a:r>
              <a:rPr lang="en-US" sz="2400" i="1" dirty="0" smtClean="0">
                <a:solidFill>
                  <a:srgbClr val="FF0000"/>
                </a:solidFill>
              </a:rPr>
              <a:t>nonzero value is regarded as true while zero is regarded as false.</a:t>
            </a:r>
            <a:endParaRPr lang="en-US" sz="2400" i="1" dirty="0">
              <a:solidFill>
                <a:srgbClr val="FF0000"/>
              </a:solidFill>
            </a:endParaRPr>
          </a:p>
        </p:txBody>
      </p:sp>
    </p:spTree>
    <p:extLst>
      <p:ext uri="{BB962C8B-B14F-4D97-AF65-F5344CB8AC3E}">
        <p14:creationId xmlns:p14="http://schemas.microsoft.com/office/powerpoint/2010/main" val="23085060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830762"/>
          </a:xfrm>
        </p:spPr>
        <p:txBody>
          <a:bodyPr/>
          <a:lstStyle/>
          <a:p>
            <a:pPr algn="l"/>
            <a:r>
              <a:rPr lang="en-US" dirty="0"/>
              <a:t>1 </a:t>
            </a:r>
            <a:br>
              <a:rPr lang="en-US" dirty="0"/>
            </a:br>
            <a:r>
              <a:rPr lang="en-US" dirty="0"/>
              <a:t>2 1 </a:t>
            </a:r>
            <a:br>
              <a:rPr lang="en-US" dirty="0"/>
            </a:br>
            <a:r>
              <a:rPr lang="en-US" dirty="0"/>
              <a:t>3 2 1 </a:t>
            </a:r>
            <a:br>
              <a:rPr lang="en-US" dirty="0"/>
            </a:br>
            <a:r>
              <a:rPr lang="en-US" dirty="0"/>
              <a:t>4 3 2 1 </a:t>
            </a:r>
            <a:br>
              <a:rPr lang="en-US" dirty="0"/>
            </a:br>
            <a:r>
              <a:rPr lang="en-US" dirty="0"/>
              <a:t>5 4 3 2 1 </a:t>
            </a:r>
            <a:r>
              <a:rPr lang="en-US" dirty="0" smtClean="0"/>
              <a:t/>
            </a:r>
            <a:br>
              <a:rPr lang="en-US" dirty="0" smtClean="0"/>
            </a:br>
            <a:endParaRPr lang="en-US" dirty="0"/>
          </a:p>
        </p:txBody>
      </p:sp>
      <p:sp>
        <p:nvSpPr>
          <p:cNvPr id="3" name="TextBox 2"/>
          <p:cNvSpPr txBox="1"/>
          <p:nvPr/>
        </p:nvSpPr>
        <p:spPr>
          <a:xfrm>
            <a:off x="381000" y="5791200"/>
            <a:ext cx="7924800" cy="369332"/>
          </a:xfrm>
          <a:prstGeom prst="rect">
            <a:avLst/>
          </a:prstGeom>
          <a:noFill/>
        </p:spPr>
        <p:txBody>
          <a:bodyPr wrap="square" rtlCol="0">
            <a:spAutoFit/>
          </a:bodyPr>
          <a:lstStyle/>
          <a:p>
            <a:r>
              <a:rPr lang="en-US" dirty="0" smtClean="0"/>
              <a:t>1. Draw the pattern </a:t>
            </a:r>
            <a:endParaRPr lang="en-US" dirty="0"/>
          </a:p>
        </p:txBody>
      </p:sp>
    </p:spTree>
    <p:extLst>
      <p:ext uri="{BB962C8B-B14F-4D97-AF65-F5344CB8AC3E}">
        <p14:creationId xmlns:p14="http://schemas.microsoft.com/office/powerpoint/2010/main" val="8885982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3641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a:t>
            </a:r>
            <a:r>
              <a:rPr lang="en-US" dirty="0" err="1"/>
              <a:t>i,j</a:t>
            </a:r>
            <a:r>
              <a:rPr lang="en-US" dirty="0"/>
              <a:t>;    for(</a:t>
            </a:r>
            <a:r>
              <a:rPr lang="en-US" dirty="0" err="1"/>
              <a:t>i</a:t>
            </a:r>
            <a:r>
              <a:rPr lang="en-US" dirty="0"/>
              <a:t>=1;i&lt;=5;i++)    </a:t>
            </a:r>
            <a:r>
              <a:rPr lang="en-US" dirty="0" smtClean="0"/>
              <a:t/>
            </a:r>
            <a:br>
              <a:rPr lang="en-US" dirty="0" smtClean="0"/>
            </a:br>
            <a:r>
              <a:rPr lang="en-US" dirty="0" smtClean="0"/>
              <a:t>{    </a:t>
            </a:r>
            <a:r>
              <a:rPr lang="en-US" dirty="0"/>
              <a:t>for(j=</a:t>
            </a:r>
            <a:r>
              <a:rPr lang="en-US" dirty="0" err="1"/>
              <a:t>i;j</a:t>
            </a:r>
            <a:r>
              <a:rPr lang="en-US" dirty="0"/>
              <a:t>&gt;=1; j--)    {</a:t>
            </a:r>
            <a:r>
              <a:rPr lang="en-US" dirty="0" err="1"/>
              <a:t>printf</a:t>
            </a:r>
            <a:r>
              <a:rPr lang="en-US" dirty="0"/>
              <a:t>("%d ", j);    </a:t>
            </a:r>
            <a:r>
              <a:rPr lang="en-US" dirty="0" smtClean="0"/>
              <a:t/>
            </a:r>
            <a:br>
              <a:rPr lang="en-US" dirty="0" smtClean="0"/>
            </a:br>
            <a:r>
              <a:rPr lang="en-US" dirty="0" smtClean="0"/>
              <a:t>}    </a:t>
            </a:r>
            <a:r>
              <a:rPr lang="en-US" dirty="0" err="1"/>
              <a:t>printf</a:t>
            </a:r>
            <a:r>
              <a:rPr lang="en-US" dirty="0"/>
              <a:t>("\n</a:t>
            </a:r>
            <a:r>
              <a:rPr lang="en-US" dirty="0" smtClean="0"/>
              <a:t>");</a:t>
            </a:r>
            <a:br>
              <a:rPr lang="en-US" dirty="0" smtClean="0"/>
            </a:br>
            <a:r>
              <a:rPr lang="en-US" dirty="0" smtClean="0"/>
              <a:t>}    </a:t>
            </a:r>
            <a:br>
              <a:rPr lang="en-US" dirty="0" smtClean="0"/>
            </a:br>
            <a:r>
              <a:rPr lang="en-US" dirty="0" smtClean="0"/>
              <a:t>return </a:t>
            </a:r>
            <a:r>
              <a:rPr lang="en-US" dirty="0"/>
              <a:t>0</a:t>
            </a:r>
            <a:r>
              <a:rPr lang="en-US" dirty="0" smtClean="0"/>
              <a:t>;</a:t>
            </a:r>
            <a:br>
              <a:rPr lang="en-US" dirty="0" smtClean="0"/>
            </a:br>
            <a:r>
              <a:rPr lang="en-US" dirty="0" smtClean="0"/>
              <a:t>}</a:t>
            </a:r>
            <a:endParaRPr lang="en-US" dirty="0"/>
          </a:p>
        </p:txBody>
      </p:sp>
    </p:spTree>
    <p:extLst>
      <p:ext uri="{BB962C8B-B14F-4D97-AF65-F5344CB8AC3E}">
        <p14:creationId xmlns:p14="http://schemas.microsoft.com/office/powerpoint/2010/main" val="10614038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754562"/>
          </a:xfrm>
        </p:spPr>
        <p:txBody>
          <a:bodyPr/>
          <a:lstStyle/>
          <a:p>
            <a:pPr algn="l"/>
            <a:r>
              <a:rPr lang="en-US" dirty="0"/>
              <a:t>1 2 3 4 5 </a:t>
            </a:r>
            <a:br>
              <a:rPr lang="en-US" dirty="0"/>
            </a:br>
            <a:r>
              <a:rPr lang="en-US" dirty="0"/>
              <a:t>1 2 3 4 </a:t>
            </a:r>
            <a:br>
              <a:rPr lang="en-US" dirty="0"/>
            </a:br>
            <a:r>
              <a:rPr lang="en-US" dirty="0"/>
              <a:t>1 2 3 </a:t>
            </a:r>
            <a:br>
              <a:rPr lang="en-US" dirty="0"/>
            </a:br>
            <a:r>
              <a:rPr lang="en-US" dirty="0"/>
              <a:t>1 2 </a:t>
            </a:r>
            <a:br>
              <a:rPr lang="en-US" dirty="0"/>
            </a:br>
            <a:r>
              <a:rPr lang="en-US" dirty="0"/>
              <a:t>1 </a:t>
            </a:r>
          </a:p>
        </p:txBody>
      </p:sp>
      <p:sp>
        <p:nvSpPr>
          <p:cNvPr id="3" name="TextBox 2"/>
          <p:cNvSpPr txBox="1"/>
          <p:nvPr/>
        </p:nvSpPr>
        <p:spPr>
          <a:xfrm>
            <a:off x="457200" y="5791200"/>
            <a:ext cx="7772400" cy="369332"/>
          </a:xfrm>
          <a:prstGeom prst="rect">
            <a:avLst/>
          </a:prstGeom>
          <a:noFill/>
        </p:spPr>
        <p:txBody>
          <a:bodyPr wrap="square" rtlCol="0">
            <a:spAutoFit/>
          </a:bodyPr>
          <a:lstStyle/>
          <a:p>
            <a:r>
              <a:rPr lang="en-US" dirty="0" smtClean="0"/>
              <a:t>Q2 </a:t>
            </a:r>
            <a:endParaRPr lang="en-US" dirty="0"/>
          </a:p>
        </p:txBody>
      </p:sp>
    </p:spTree>
    <p:extLst>
      <p:ext uri="{BB962C8B-B14F-4D97-AF65-F5344CB8AC3E}">
        <p14:creationId xmlns:p14="http://schemas.microsoft.com/office/powerpoint/2010/main" val="6760304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2117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t>
            </a:r>
            <a:r>
              <a:rPr lang="en-US" dirty="0" err="1"/>
              <a:t>i,j</a:t>
            </a:r>
            <a:r>
              <a:rPr lang="en-US" dirty="0"/>
              <a:t>;    for(</a:t>
            </a:r>
            <a:r>
              <a:rPr lang="en-US" dirty="0" err="1"/>
              <a:t>i</a:t>
            </a:r>
            <a:r>
              <a:rPr lang="en-US" dirty="0"/>
              <a:t>=5;i&gt;=1;i--)    </a:t>
            </a:r>
            <a:r>
              <a:rPr lang="en-US" dirty="0" smtClean="0"/>
              <a:t/>
            </a:r>
            <a:br>
              <a:rPr lang="en-US" dirty="0" smtClean="0"/>
            </a:br>
            <a:r>
              <a:rPr lang="en-US" dirty="0" smtClean="0"/>
              <a:t>{    </a:t>
            </a:r>
            <a:r>
              <a:rPr lang="en-US" dirty="0"/>
              <a:t>for(j=1;j&lt;=</a:t>
            </a:r>
            <a:r>
              <a:rPr lang="en-US" dirty="0" err="1"/>
              <a:t>i</a:t>
            </a:r>
            <a:r>
              <a:rPr lang="en-US" dirty="0"/>
              <a:t>; </a:t>
            </a:r>
            <a:r>
              <a:rPr lang="en-US" dirty="0" err="1"/>
              <a:t>j++</a:t>
            </a:r>
            <a:r>
              <a:rPr lang="en-US" dirty="0"/>
              <a:t>)    {</a:t>
            </a:r>
            <a:r>
              <a:rPr lang="en-US" dirty="0" err="1"/>
              <a:t>printf</a:t>
            </a:r>
            <a:r>
              <a:rPr lang="en-US" dirty="0"/>
              <a:t>("%d ", j);   </a:t>
            </a:r>
            <a:r>
              <a:rPr lang="en-US" dirty="0" smtClean="0"/>
              <a:t/>
            </a:r>
            <a:br>
              <a:rPr lang="en-US" dirty="0" smtClean="0"/>
            </a:br>
            <a:r>
              <a:rPr lang="en-US" dirty="0" smtClean="0"/>
              <a:t> </a:t>
            </a:r>
            <a:r>
              <a:rPr lang="en-US" dirty="0"/>
              <a:t>}   </a:t>
            </a:r>
            <a:r>
              <a:rPr lang="en-US" dirty="0" smtClean="0"/>
              <a:t/>
            </a:r>
            <a:br>
              <a:rPr lang="en-US" dirty="0" smtClean="0"/>
            </a:br>
            <a:r>
              <a:rPr lang="en-US" dirty="0" smtClean="0"/>
              <a:t> </a:t>
            </a:r>
            <a:r>
              <a:rPr lang="en-US" dirty="0" err="1"/>
              <a:t>printf</a:t>
            </a:r>
            <a:r>
              <a:rPr lang="en-US" dirty="0"/>
              <a:t>("\n</a:t>
            </a:r>
            <a:r>
              <a:rPr lang="en-US" dirty="0" smtClean="0"/>
              <a:t>");</a:t>
            </a:r>
            <a:br>
              <a:rPr lang="en-US" dirty="0" smtClean="0"/>
            </a:br>
            <a:r>
              <a:rPr lang="en-US" dirty="0" smtClean="0"/>
              <a:t>}    </a:t>
            </a:r>
            <a:br>
              <a:rPr lang="en-US" dirty="0" smtClean="0"/>
            </a:br>
            <a:r>
              <a:rPr lang="en-US" dirty="0" smtClean="0"/>
              <a:t>return </a:t>
            </a:r>
            <a:r>
              <a:rPr lang="en-US" dirty="0"/>
              <a:t>0;}</a:t>
            </a:r>
          </a:p>
        </p:txBody>
      </p:sp>
    </p:spTree>
    <p:extLst>
      <p:ext uri="{BB962C8B-B14F-4D97-AF65-F5344CB8AC3E}">
        <p14:creationId xmlns:p14="http://schemas.microsoft.com/office/powerpoint/2010/main" val="1163158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602162"/>
          </a:xfrm>
        </p:spPr>
        <p:txBody>
          <a:bodyPr/>
          <a:lstStyle/>
          <a:p>
            <a:pPr algn="l"/>
            <a:r>
              <a:rPr lang="en-US" dirty="0"/>
              <a:t>5 4 3 2 1 </a:t>
            </a:r>
            <a:br>
              <a:rPr lang="en-US" dirty="0"/>
            </a:br>
            <a:r>
              <a:rPr lang="en-US" dirty="0"/>
              <a:t>5 4 3 2 </a:t>
            </a:r>
            <a:br>
              <a:rPr lang="en-US" dirty="0"/>
            </a:br>
            <a:r>
              <a:rPr lang="en-US" dirty="0"/>
              <a:t>5 4 3 </a:t>
            </a:r>
            <a:br>
              <a:rPr lang="en-US" dirty="0"/>
            </a:br>
            <a:r>
              <a:rPr lang="en-US" dirty="0"/>
              <a:t>5 4 </a:t>
            </a:r>
            <a:br>
              <a:rPr lang="en-US" dirty="0"/>
            </a:br>
            <a:r>
              <a:rPr lang="en-US" dirty="0"/>
              <a:t>5 </a:t>
            </a:r>
          </a:p>
        </p:txBody>
      </p:sp>
      <p:sp>
        <p:nvSpPr>
          <p:cNvPr id="3" name="TextBox 2"/>
          <p:cNvSpPr txBox="1"/>
          <p:nvPr/>
        </p:nvSpPr>
        <p:spPr>
          <a:xfrm>
            <a:off x="457200" y="5410200"/>
            <a:ext cx="5943600" cy="369332"/>
          </a:xfrm>
          <a:prstGeom prst="rect">
            <a:avLst/>
          </a:prstGeom>
          <a:noFill/>
        </p:spPr>
        <p:txBody>
          <a:bodyPr wrap="square" rtlCol="0">
            <a:spAutoFit/>
          </a:bodyPr>
          <a:lstStyle/>
          <a:p>
            <a:r>
              <a:rPr lang="en-US" dirty="0" smtClean="0"/>
              <a:t>Q3</a:t>
            </a:r>
            <a:endParaRPr lang="en-US" dirty="0"/>
          </a:p>
        </p:txBody>
      </p:sp>
    </p:spTree>
    <p:extLst>
      <p:ext uri="{BB962C8B-B14F-4D97-AF65-F5344CB8AC3E}">
        <p14:creationId xmlns:p14="http://schemas.microsoft.com/office/powerpoint/2010/main" val="2777729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3641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t>
            </a:r>
            <a:r>
              <a:rPr lang="en-US" dirty="0" err="1"/>
              <a:t>i,j</a:t>
            </a:r>
            <a:r>
              <a:rPr lang="en-US" dirty="0"/>
              <a:t>;    for(</a:t>
            </a:r>
            <a:r>
              <a:rPr lang="en-US" dirty="0" err="1"/>
              <a:t>i</a:t>
            </a:r>
            <a:r>
              <a:rPr lang="en-US" dirty="0"/>
              <a:t>=1;i&lt;=5;i++)    </a:t>
            </a:r>
            <a:r>
              <a:rPr lang="en-US" dirty="0" smtClean="0"/>
              <a:t/>
            </a:r>
            <a:br>
              <a:rPr lang="en-US" dirty="0" smtClean="0"/>
            </a:br>
            <a:r>
              <a:rPr lang="en-US" dirty="0" smtClean="0"/>
              <a:t>{    </a:t>
            </a:r>
            <a:r>
              <a:rPr lang="en-US" dirty="0"/>
              <a:t>for(j=5;j&gt;=</a:t>
            </a:r>
            <a:r>
              <a:rPr lang="en-US" dirty="0" err="1"/>
              <a:t>i</a:t>
            </a:r>
            <a:r>
              <a:rPr lang="en-US" dirty="0"/>
              <a:t>; j--)    {</a:t>
            </a:r>
            <a:r>
              <a:rPr lang="en-US" dirty="0" err="1"/>
              <a:t>printf</a:t>
            </a:r>
            <a:r>
              <a:rPr lang="en-US" dirty="0"/>
              <a:t>("%d ", j);   </a:t>
            </a:r>
            <a:r>
              <a:rPr lang="en-US" dirty="0" smtClean="0"/>
              <a:t/>
            </a:r>
            <a:br>
              <a:rPr lang="en-US" dirty="0" smtClean="0"/>
            </a:br>
            <a:r>
              <a:rPr lang="en-US" dirty="0" smtClean="0"/>
              <a:t> </a:t>
            </a:r>
            <a:r>
              <a:rPr lang="en-US" dirty="0"/>
              <a:t>}    </a:t>
            </a:r>
            <a:r>
              <a:rPr lang="en-US" dirty="0" err="1"/>
              <a:t>printf</a:t>
            </a:r>
            <a:r>
              <a:rPr lang="en-US" dirty="0"/>
              <a:t>("\n</a:t>
            </a:r>
            <a:r>
              <a:rPr lang="en-US" dirty="0" smtClean="0"/>
              <a:t>");</a:t>
            </a:r>
            <a:br>
              <a:rPr lang="en-US" dirty="0" smtClean="0"/>
            </a:br>
            <a:r>
              <a:rPr lang="en-US" dirty="0" smtClean="0"/>
              <a:t>}</a:t>
            </a:r>
            <a:br>
              <a:rPr lang="en-US" dirty="0" smtClean="0"/>
            </a:br>
            <a:r>
              <a:rPr lang="en-US" dirty="0" smtClean="0"/>
              <a:t>return 0;</a:t>
            </a:r>
            <a:br>
              <a:rPr lang="en-US" dirty="0" smtClean="0"/>
            </a:br>
            <a:r>
              <a:rPr lang="en-US" dirty="0"/>
              <a:t>}</a:t>
            </a:r>
          </a:p>
        </p:txBody>
      </p:sp>
    </p:spTree>
    <p:extLst>
      <p:ext uri="{BB962C8B-B14F-4D97-AF65-F5344CB8AC3E}">
        <p14:creationId xmlns:p14="http://schemas.microsoft.com/office/powerpoint/2010/main" val="649237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373562"/>
          </a:xfrm>
        </p:spPr>
        <p:txBody>
          <a:bodyPr/>
          <a:lstStyle/>
          <a:p>
            <a:pPr algn="l"/>
            <a:r>
              <a:rPr lang="en-US" dirty="0"/>
              <a:t>5 </a:t>
            </a:r>
            <a:br>
              <a:rPr lang="en-US" dirty="0"/>
            </a:br>
            <a:r>
              <a:rPr lang="en-US" dirty="0"/>
              <a:t>5 4 </a:t>
            </a:r>
            <a:br>
              <a:rPr lang="en-US" dirty="0"/>
            </a:br>
            <a:r>
              <a:rPr lang="en-US" dirty="0"/>
              <a:t>5 4 3 </a:t>
            </a:r>
            <a:br>
              <a:rPr lang="en-US" dirty="0"/>
            </a:br>
            <a:r>
              <a:rPr lang="en-US" dirty="0"/>
              <a:t>5 4 3 2 </a:t>
            </a:r>
            <a:br>
              <a:rPr lang="en-US" dirty="0"/>
            </a:br>
            <a:r>
              <a:rPr lang="en-US" dirty="0"/>
              <a:t>5 4 3 2 1 </a:t>
            </a:r>
          </a:p>
        </p:txBody>
      </p:sp>
      <p:sp>
        <p:nvSpPr>
          <p:cNvPr id="3" name="TextBox 2"/>
          <p:cNvSpPr txBox="1"/>
          <p:nvPr/>
        </p:nvSpPr>
        <p:spPr>
          <a:xfrm>
            <a:off x="228600" y="5486400"/>
            <a:ext cx="5105400" cy="369332"/>
          </a:xfrm>
          <a:prstGeom prst="rect">
            <a:avLst/>
          </a:prstGeom>
          <a:noFill/>
        </p:spPr>
        <p:txBody>
          <a:bodyPr wrap="square" rtlCol="0">
            <a:spAutoFit/>
          </a:bodyPr>
          <a:lstStyle/>
          <a:p>
            <a:r>
              <a:rPr lang="en-US" dirty="0" smtClean="0"/>
              <a:t>Q4</a:t>
            </a:r>
            <a:endParaRPr lang="en-US" dirty="0"/>
          </a:p>
        </p:txBody>
      </p:sp>
    </p:spTree>
    <p:extLst>
      <p:ext uri="{BB962C8B-B14F-4D97-AF65-F5344CB8AC3E}">
        <p14:creationId xmlns:p14="http://schemas.microsoft.com/office/powerpoint/2010/main" val="26082539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6538"/>
            <a:ext cx="4876800" cy="65833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a:t>
            </a:r>
            <a:r>
              <a:rPr lang="en-US" dirty="0" err="1"/>
              <a:t>i,j</a:t>
            </a:r>
            <a:r>
              <a:rPr lang="en-US" dirty="0"/>
              <a:t>;    for(</a:t>
            </a:r>
            <a:r>
              <a:rPr lang="en-US" dirty="0" err="1"/>
              <a:t>i</a:t>
            </a:r>
            <a:r>
              <a:rPr lang="en-US" dirty="0"/>
              <a:t>=5;i&gt;=1;i--)    </a:t>
            </a:r>
            <a:r>
              <a:rPr lang="en-US" dirty="0" smtClean="0"/>
              <a:t/>
            </a:r>
            <a:br>
              <a:rPr lang="en-US" dirty="0" smtClean="0"/>
            </a:br>
            <a:r>
              <a:rPr lang="en-US" dirty="0" smtClean="0"/>
              <a:t>{    </a:t>
            </a:r>
            <a:r>
              <a:rPr lang="en-US" dirty="0"/>
              <a:t>for(j=5;j&gt;=</a:t>
            </a:r>
            <a:r>
              <a:rPr lang="en-US" dirty="0" err="1"/>
              <a:t>i</a:t>
            </a:r>
            <a:r>
              <a:rPr lang="en-US" dirty="0"/>
              <a:t>; j--)    {</a:t>
            </a:r>
            <a:r>
              <a:rPr lang="en-US" dirty="0" err="1"/>
              <a:t>printf</a:t>
            </a:r>
            <a:r>
              <a:rPr lang="en-US" dirty="0"/>
              <a:t>("%d ", j);    </a:t>
            </a:r>
            <a:r>
              <a:rPr lang="en-US" dirty="0" smtClean="0"/>
              <a:t/>
            </a:r>
            <a:br>
              <a:rPr lang="en-US" dirty="0" smtClean="0"/>
            </a:br>
            <a:r>
              <a:rPr lang="en-US" dirty="0" smtClean="0"/>
              <a:t>}    </a:t>
            </a:r>
            <a:br>
              <a:rPr lang="en-US" dirty="0" smtClean="0"/>
            </a:br>
            <a:r>
              <a:rPr lang="en-US" dirty="0" err="1" smtClean="0"/>
              <a:t>printf</a:t>
            </a:r>
            <a:r>
              <a:rPr lang="en-US" dirty="0"/>
              <a:t>("\n</a:t>
            </a:r>
            <a:r>
              <a:rPr lang="en-US" dirty="0" smtClean="0"/>
              <a:t>");</a:t>
            </a:r>
            <a:br>
              <a:rPr lang="en-US" dirty="0" smtClean="0"/>
            </a:br>
            <a:r>
              <a:rPr lang="en-US" dirty="0" smtClean="0"/>
              <a:t>}    </a:t>
            </a:r>
            <a:r>
              <a:rPr lang="en-US" dirty="0"/>
              <a:t>return 0;}</a:t>
            </a:r>
          </a:p>
        </p:txBody>
      </p:sp>
    </p:spTree>
    <p:extLst>
      <p:ext uri="{BB962C8B-B14F-4D97-AF65-F5344CB8AC3E}">
        <p14:creationId xmlns:p14="http://schemas.microsoft.com/office/powerpoint/2010/main" val="25668845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602162"/>
          </a:xfrm>
        </p:spPr>
        <p:txBody>
          <a:bodyPr/>
          <a:lstStyle/>
          <a:p>
            <a:pPr algn="l"/>
            <a:r>
              <a:rPr lang="pt-BR" dirty="0"/>
              <a:t>A </a:t>
            </a:r>
            <a:br>
              <a:rPr lang="pt-BR" dirty="0"/>
            </a:br>
            <a:r>
              <a:rPr lang="pt-BR" dirty="0"/>
              <a:t>B A </a:t>
            </a:r>
            <a:br>
              <a:rPr lang="pt-BR" dirty="0"/>
            </a:br>
            <a:r>
              <a:rPr lang="pt-BR" dirty="0"/>
              <a:t>C B A </a:t>
            </a:r>
            <a:br>
              <a:rPr lang="pt-BR" dirty="0"/>
            </a:br>
            <a:r>
              <a:rPr lang="pt-BR" dirty="0"/>
              <a:t>D C B A </a:t>
            </a:r>
            <a:br>
              <a:rPr lang="pt-BR" dirty="0"/>
            </a:br>
            <a:r>
              <a:rPr lang="pt-BR" dirty="0"/>
              <a:t>E D C B A </a:t>
            </a:r>
            <a:endParaRPr lang="en-US" dirty="0"/>
          </a:p>
        </p:txBody>
      </p:sp>
      <p:sp>
        <p:nvSpPr>
          <p:cNvPr id="3" name="TextBox 2"/>
          <p:cNvSpPr txBox="1"/>
          <p:nvPr/>
        </p:nvSpPr>
        <p:spPr>
          <a:xfrm>
            <a:off x="304800" y="5562600"/>
            <a:ext cx="4495800" cy="369332"/>
          </a:xfrm>
          <a:prstGeom prst="rect">
            <a:avLst/>
          </a:prstGeom>
          <a:noFill/>
        </p:spPr>
        <p:txBody>
          <a:bodyPr wrap="square" rtlCol="0">
            <a:spAutoFit/>
          </a:bodyPr>
          <a:lstStyle/>
          <a:p>
            <a:r>
              <a:rPr lang="en-US" dirty="0" smtClean="0"/>
              <a:t>q5</a:t>
            </a:r>
            <a:endParaRPr lang="en-US" dirty="0"/>
          </a:p>
        </p:txBody>
      </p:sp>
    </p:spTree>
    <p:extLst>
      <p:ext uri="{BB962C8B-B14F-4D97-AF65-F5344CB8AC3E}">
        <p14:creationId xmlns:p14="http://schemas.microsoft.com/office/powerpoint/2010/main" val="27222820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62800" cy="48307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t>
            </a:r>
            <a:r>
              <a:rPr lang="en-US" dirty="0" err="1"/>
              <a:t>i,j</a:t>
            </a:r>
            <a:r>
              <a:rPr lang="en-US" dirty="0"/>
              <a:t>;    </a:t>
            </a:r>
            <a:r>
              <a:rPr lang="en-US" dirty="0" smtClean="0"/>
              <a:t/>
            </a:r>
            <a:br>
              <a:rPr lang="en-US" dirty="0" smtClean="0"/>
            </a:br>
            <a:r>
              <a:rPr lang="en-US" dirty="0" smtClean="0"/>
              <a:t>for(</a:t>
            </a:r>
            <a:r>
              <a:rPr lang="en-US" dirty="0" err="1" smtClean="0"/>
              <a:t>i</a:t>
            </a:r>
            <a:r>
              <a:rPr lang="en-US" dirty="0" smtClean="0"/>
              <a:t>=1;i</a:t>
            </a:r>
            <a:r>
              <a:rPr lang="en-US" dirty="0"/>
              <a:t>&lt;=5;i</a:t>
            </a:r>
            <a:r>
              <a:rPr lang="en-US" dirty="0" smtClean="0"/>
              <a:t>++)</a:t>
            </a:r>
            <a:br>
              <a:rPr lang="en-US" dirty="0" smtClean="0"/>
            </a:br>
            <a:r>
              <a:rPr lang="en-US" dirty="0" smtClean="0"/>
              <a:t>    </a:t>
            </a:r>
            <a:r>
              <a:rPr lang="en-US" dirty="0"/>
              <a:t>{    for(j=</a:t>
            </a:r>
            <a:r>
              <a:rPr lang="en-US" dirty="0" err="1"/>
              <a:t>i;j</a:t>
            </a:r>
            <a:r>
              <a:rPr lang="en-US" dirty="0"/>
              <a:t>&gt;=1; j--)    </a:t>
            </a:r>
            <a:r>
              <a:rPr lang="en-US" dirty="0" smtClean="0"/>
              <a:t/>
            </a:r>
            <a:br>
              <a:rPr lang="en-US" dirty="0" smtClean="0"/>
            </a:br>
            <a:r>
              <a:rPr lang="en-US" dirty="0" smtClean="0"/>
              <a:t>            {        </a:t>
            </a:r>
            <a:r>
              <a:rPr lang="en-US" dirty="0" err="1" smtClean="0"/>
              <a:t>printf</a:t>
            </a:r>
            <a:r>
              <a:rPr lang="en-US" dirty="0"/>
              <a:t>("%c ", j+64);    </a:t>
            </a:r>
            <a:r>
              <a:rPr lang="en-US" dirty="0" smtClean="0"/>
              <a:t/>
            </a:r>
            <a:br>
              <a:rPr lang="en-US" dirty="0" smtClean="0"/>
            </a:br>
            <a:r>
              <a:rPr lang="en-US" dirty="0" smtClean="0"/>
              <a:t>}       </a:t>
            </a:r>
            <a:br>
              <a:rPr lang="en-US" dirty="0" smtClean="0"/>
            </a:br>
            <a:r>
              <a:rPr lang="en-US" dirty="0" err="1" smtClean="0"/>
              <a:t>printf</a:t>
            </a:r>
            <a:r>
              <a:rPr lang="en-US" dirty="0"/>
              <a:t>("\n</a:t>
            </a:r>
            <a:r>
              <a:rPr lang="en-US" dirty="0" smtClean="0"/>
              <a:t>");</a:t>
            </a:r>
            <a:br>
              <a:rPr lang="en-US" dirty="0" smtClean="0"/>
            </a:br>
            <a:r>
              <a:rPr lang="en-US" dirty="0" smtClean="0"/>
              <a:t>}    </a:t>
            </a:r>
            <a:br>
              <a:rPr lang="en-US" dirty="0" smtClean="0"/>
            </a:br>
            <a:r>
              <a:rPr lang="en-US" dirty="0" smtClean="0"/>
              <a:t>return </a:t>
            </a:r>
            <a:r>
              <a:rPr lang="en-US" dirty="0"/>
              <a:t>0;}</a:t>
            </a:r>
          </a:p>
        </p:txBody>
      </p:sp>
    </p:spTree>
    <p:extLst>
      <p:ext uri="{BB962C8B-B14F-4D97-AF65-F5344CB8AC3E}">
        <p14:creationId xmlns:p14="http://schemas.microsoft.com/office/powerpoint/2010/main" val="2301856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914400"/>
            <a:ext cx="2590800" cy="2554545"/>
          </a:xfrm>
          <a:prstGeom prst="rect">
            <a:avLst/>
          </a:prstGeom>
          <a:noFill/>
        </p:spPr>
        <p:txBody>
          <a:bodyPr wrap="square" rtlCol="0">
            <a:spAutoFit/>
          </a:bodyPr>
          <a:lstStyle/>
          <a:p>
            <a:endParaRPr lang="en-US" sz="3200" dirty="0" smtClean="0"/>
          </a:p>
          <a:p>
            <a:r>
              <a:rPr lang="en-US" sz="3200" dirty="0" smtClean="0"/>
              <a:t>if(condition) </a:t>
            </a:r>
          </a:p>
          <a:p>
            <a:endParaRPr lang="en-US" sz="3200" dirty="0" smtClean="0"/>
          </a:p>
          <a:p>
            <a:r>
              <a:rPr lang="en-US" sz="3200" dirty="0" smtClean="0"/>
              <a:t>Statement l;</a:t>
            </a:r>
          </a:p>
          <a:p>
            <a:endParaRPr lang="en-US" sz="3200" dirty="0"/>
          </a:p>
        </p:txBody>
      </p:sp>
      <p:sp>
        <p:nvSpPr>
          <p:cNvPr id="5" name="TextBox 4"/>
          <p:cNvSpPr txBox="1"/>
          <p:nvPr/>
        </p:nvSpPr>
        <p:spPr>
          <a:xfrm>
            <a:off x="4572000" y="685800"/>
            <a:ext cx="3505200" cy="4185761"/>
          </a:xfrm>
          <a:prstGeom prst="rect">
            <a:avLst/>
          </a:prstGeom>
          <a:noFill/>
        </p:spPr>
        <p:txBody>
          <a:bodyPr wrap="square" rtlCol="0">
            <a:spAutoFit/>
          </a:bodyPr>
          <a:lstStyle/>
          <a:p>
            <a:endParaRPr lang="en-US" sz="2400" dirty="0" smtClean="0"/>
          </a:p>
          <a:p>
            <a:r>
              <a:rPr lang="en-US" sz="3200" dirty="0" smtClean="0"/>
              <a:t>if(condition)</a:t>
            </a:r>
          </a:p>
          <a:p>
            <a:r>
              <a:rPr lang="en-US" sz="3200" dirty="0" smtClean="0"/>
              <a:t>{ </a:t>
            </a:r>
          </a:p>
          <a:p>
            <a:endParaRPr lang="en-US" sz="3200" dirty="0" smtClean="0"/>
          </a:p>
          <a:p>
            <a:r>
              <a:rPr lang="en-US" sz="3200" dirty="0" smtClean="0"/>
              <a:t>Statements;</a:t>
            </a:r>
          </a:p>
          <a:p>
            <a:r>
              <a:rPr lang="en-US" sz="3200" dirty="0" smtClean="0"/>
              <a:t>………</a:t>
            </a:r>
          </a:p>
          <a:p>
            <a:endParaRPr lang="en-US" sz="3200" dirty="0" smtClean="0"/>
          </a:p>
          <a:p>
            <a:r>
              <a:rPr lang="en-US" sz="3200" dirty="0" smtClean="0"/>
              <a:t>}</a:t>
            </a:r>
          </a:p>
          <a:p>
            <a:endParaRPr lang="en-US" dirty="0"/>
          </a:p>
        </p:txBody>
      </p:sp>
    </p:spTree>
    <p:extLst>
      <p:ext uri="{BB962C8B-B14F-4D97-AF65-F5344CB8AC3E}">
        <p14:creationId xmlns:p14="http://schemas.microsoft.com/office/powerpoint/2010/main" val="32182690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4525962"/>
          </a:xfrm>
        </p:spPr>
        <p:txBody>
          <a:bodyPr/>
          <a:lstStyle/>
          <a:p>
            <a:pPr algn="l"/>
            <a:r>
              <a:rPr lang="pt-BR" dirty="0"/>
              <a:t>A B C D E</a:t>
            </a:r>
            <a:br>
              <a:rPr lang="pt-BR" dirty="0"/>
            </a:br>
            <a:r>
              <a:rPr lang="pt-BR" dirty="0"/>
              <a:t>A B C D </a:t>
            </a:r>
            <a:br>
              <a:rPr lang="pt-BR" dirty="0"/>
            </a:br>
            <a:r>
              <a:rPr lang="pt-BR" dirty="0"/>
              <a:t>A B C </a:t>
            </a:r>
            <a:br>
              <a:rPr lang="pt-BR" dirty="0"/>
            </a:br>
            <a:r>
              <a:rPr lang="pt-BR" dirty="0"/>
              <a:t>A B </a:t>
            </a:r>
            <a:br>
              <a:rPr lang="pt-BR" dirty="0"/>
            </a:br>
            <a:r>
              <a:rPr lang="pt-BR" dirty="0"/>
              <a:t>A </a:t>
            </a:r>
            <a:endParaRPr lang="en-US" dirty="0"/>
          </a:p>
        </p:txBody>
      </p:sp>
      <p:sp>
        <p:nvSpPr>
          <p:cNvPr id="3" name="TextBox 2"/>
          <p:cNvSpPr txBox="1"/>
          <p:nvPr/>
        </p:nvSpPr>
        <p:spPr>
          <a:xfrm>
            <a:off x="609600" y="5638800"/>
            <a:ext cx="5562600" cy="369332"/>
          </a:xfrm>
          <a:prstGeom prst="rect">
            <a:avLst/>
          </a:prstGeom>
          <a:noFill/>
        </p:spPr>
        <p:txBody>
          <a:bodyPr wrap="square" rtlCol="0">
            <a:spAutoFit/>
          </a:bodyPr>
          <a:lstStyle/>
          <a:p>
            <a:r>
              <a:rPr lang="en-US" dirty="0" smtClean="0"/>
              <a:t>Q6</a:t>
            </a:r>
            <a:endParaRPr lang="en-US" dirty="0"/>
          </a:p>
        </p:txBody>
      </p:sp>
    </p:spTree>
    <p:extLst>
      <p:ext uri="{BB962C8B-B14F-4D97-AF65-F5344CB8AC3E}">
        <p14:creationId xmlns:p14="http://schemas.microsoft.com/office/powerpoint/2010/main" val="13388169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2879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a:t>
            </a:r>
            <a:r>
              <a:rPr lang="en-US" dirty="0" err="1"/>
              <a:t>i,j</a:t>
            </a:r>
            <a:r>
              <a:rPr lang="en-US" dirty="0"/>
              <a:t>;    for(</a:t>
            </a:r>
            <a:r>
              <a:rPr lang="en-US" dirty="0" err="1"/>
              <a:t>i</a:t>
            </a:r>
            <a:r>
              <a:rPr lang="en-US" dirty="0"/>
              <a:t>=5;i&gt;=1;i--)    </a:t>
            </a:r>
            <a:r>
              <a:rPr lang="en-US" dirty="0" smtClean="0"/>
              <a:t/>
            </a:r>
            <a:br>
              <a:rPr lang="en-US" dirty="0" smtClean="0"/>
            </a:br>
            <a:r>
              <a:rPr lang="en-US" dirty="0" smtClean="0"/>
              <a:t>{    </a:t>
            </a:r>
            <a:r>
              <a:rPr lang="en-US" dirty="0"/>
              <a:t>for(j=1;j&lt;=</a:t>
            </a:r>
            <a:r>
              <a:rPr lang="en-US" dirty="0" err="1"/>
              <a:t>i</a:t>
            </a:r>
            <a:r>
              <a:rPr lang="en-US" dirty="0"/>
              <a:t>; </a:t>
            </a:r>
            <a:r>
              <a:rPr lang="en-US" dirty="0" err="1"/>
              <a:t>j++</a:t>
            </a:r>
            <a:r>
              <a:rPr lang="en-US" dirty="0"/>
              <a:t>)    {</a:t>
            </a:r>
            <a:r>
              <a:rPr lang="en-US" dirty="0" err="1"/>
              <a:t>printf</a:t>
            </a:r>
            <a:r>
              <a:rPr lang="en-US" dirty="0"/>
              <a:t>("%c ", j+64);    </a:t>
            </a:r>
            <a:r>
              <a:rPr lang="en-US" dirty="0" smtClean="0"/>
              <a:t/>
            </a:r>
            <a:br>
              <a:rPr lang="en-US" dirty="0" smtClean="0"/>
            </a:br>
            <a:r>
              <a:rPr lang="en-US" dirty="0" smtClean="0"/>
              <a:t>}    </a:t>
            </a:r>
            <a:r>
              <a:rPr lang="en-US" dirty="0" err="1"/>
              <a:t>printf</a:t>
            </a:r>
            <a:r>
              <a:rPr lang="en-US" dirty="0"/>
              <a:t>("\n");}  </a:t>
            </a:r>
            <a:r>
              <a:rPr lang="en-US" dirty="0" smtClean="0"/>
              <a:t/>
            </a:r>
            <a:br>
              <a:rPr lang="en-US" dirty="0" smtClean="0"/>
            </a:br>
            <a:r>
              <a:rPr lang="en-US" dirty="0" smtClean="0"/>
              <a:t>  </a:t>
            </a:r>
            <a:r>
              <a:rPr lang="en-US" dirty="0"/>
              <a:t>return 0;}</a:t>
            </a:r>
          </a:p>
        </p:txBody>
      </p:sp>
    </p:spTree>
    <p:extLst>
      <p:ext uri="{BB962C8B-B14F-4D97-AF65-F5344CB8AC3E}">
        <p14:creationId xmlns:p14="http://schemas.microsoft.com/office/powerpoint/2010/main" val="25481978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516562"/>
          </a:xfrm>
        </p:spPr>
        <p:txBody>
          <a:bodyPr/>
          <a:lstStyle/>
          <a:p>
            <a:pPr algn="l"/>
            <a:r>
              <a:rPr lang="en-US" dirty="0"/>
              <a:t/>
            </a:r>
            <a:br>
              <a:rPr lang="en-US" dirty="0"/>
            </a:br>
            <a:r>
              <a:rPr lang="en-US" dirty="0"/>
              <a:t>* </a:t>
            </a:r>
            <a:br>
              <a:rPr lang="en-US" dirty="0"/>
            </a:br>
            <a:r>
              <a:rPr lang="en-US" dirty="0"/>
              <a:t>* * </a:t>
            </a:r>
            <a:br>
              <a:rPr lang="en-US" dirty="0"/>
            </a:br>
            <a:r>
              <a:rPr lang="en-US" dirty="0"/>
              <a:t>* * * </a:t>
            </a:r>
            <a:br>
              <a:rPr lang="en-US" dirty="0"/>
            </a:br>
            <a:r>
              <a:rPr lang="en-US" dirty="0"/>
              <a:t>* * * * </a:t>
            </a:r>
            <a:br>
              <a:rPr lang="en-US" dirty="0"/>
            </a:br>
            <a:r>
              <a:rPr lang="en-US" dirty="0"/>
              <a:t>* * * * * </a:t>
            </a:r>
            <a:br>
              <a:rPr lang="en-US" dirty="0"/>
            </a:br>
            <a:r>
              <a:rPr lang="en-US" dirty="0"/>
              <a:t>* * * * * * </a:t>
            </a:r>
          </a:p>
        </p:txBody>
      </p:sp>
      <p:sp>
        <p:nvSpPr>
          <p:cNvPr id="3" name="TextBox 2"/>
          <p:cNvSpPr txBox="1"/>
          <p:nvPr/>
        </p:nvSpPr>
        <p:spPr>
          <a:xfrm>
            <a:off x="838200" y="6172200"/>
            <a:ext cx="2971800" cy="369332"/>
          </a:xfrm>
          <a:prstGeom prst="rect">
            <a:avLst/>
          </a:prstGeom>
          <a:noFill/>
        </p:spPr>
        <p:txBody>
          <a:bodyPr wrap="square" rtlCol="0">
            <a:spAutoFit/>
          </a:bodyPr>
          <a:lstStyle/>
          <a:p>
            <a:r>
              <a:rPr lang="en-US" dirty="0" smtClean="0"/>
              <a:t>Q7</a:t>
            </a:r>
            <a:endParaRPr lang="en-US" dirty="0"/>
          </a:p>
        </p:txBody>
      </p:sp>
    </p:spTree>
    <p:extLst>
      <p:ext uri="{BB962C8B-B14F-4D97-AF65-F5344CB8AC3E}">
        <p14:creationId xmlns:p14="http://schemas.microsoft.com/office/powerpoint/2010/main" val="25287045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83362"/>
          </a:xfrm>
        </p:spPr>
        <p:txBody>
          <a:bodyPr/>
          <a:lstStyle/>
          <a:p>
            <a:pPr algn="l"/>
            <a:r>
              <a:rPr lang="en-US" dirty="0"/>
              <a:t>#include &lt;</a:t>
            </a:r>
            <a:r>
              <a:rPr lang="en-US" dirty="0" err="1"/>
              <a:t>stdio.h</a:t>
            </a:r>
            <a:r>
              <a:rPr lang="en-US" dirty="0" smtClean="0"/>
              <a:t>&gt;</a:t>
            </a:r>
            <a:br>
              <a:rPr lang="en-US" dirty="0" smtClean="0"/>
            </a:br>
            <a:r>
              <a:rPr lang="en-US" dirty="0" smtClean="0"/>
              <a:t>void </a:t>
            </a:r>
            <a:r>
              <a:rPr lang="en-US" dirty="0"/>
              <a:t>main() </a:t>
            </a:r>
            <a:r>
              <a:rPr lang="en-US" dirty="0" smtClean="0"/>
              <a:t/>
            </a:r>
            <a:br>
              <a:rPr lang="en-US" dirty="0" smtClean="0"/>
            </a:br>
            <a:r>
              <a:rPr lang="en-US" dirty="0" smtClean="0"/>
              <a:t>{   </a:t>
            </a:r>
            <a:r>
              <a:rPr lang="en-US" dirty="0" err="1"/>
              <a:t>int</a:t>
            </a:r>
            <a:r>
              <a:rPr lang="en-US" dirty="0"/>
              <a:t> </a:t>
            </a:r>
            <a:r>
              <a:rPr lang="en-US" dirty="0" err="1"/>
              <a:t>i</a:t>
            </a:r>
            <a:r>
              <a:rPr lang="en-US" dirty="0"/>
              <a:t>, j, rows; </a:t>
            </a:r>
            <a:r>
              <a:rPr lang="en-US" dirty="0" smtClean="0"/>
              <a:t/>
            </a:r>
            <a:br>
              <a:rPr lang="en-US" dirty="0" smtClean="0"/>
            </a:br>
            <a:r>
              <a:rPr lang="en-US" dirty="0" smtClean="0"/>
              <a:t>  </a:t>
            </a:r>
            <a:r>
              <a:rPr lang="en-US" dirty="0" err="1"/>
              <a:t>printf</a:t>
            </a:r>
            <a:r>
              <a:rPr lang="en-US" dirty="0"/>
              <a:t>("Enter the number of rows: ");  </a:t>
            </a:r>
            <a:r>
              <a:rPr lang="en-US" dirty="0" smtClean="0"/>
              <a:t/>
            </a:r>
            <a:br>
              <a:rPr lang="en-US" dirty="0" smtClean="0"/>
            </a:br>
            <a:r>
              <a:rPr lang="en-US" dirty="0" smtClean="0"/>
              <a:t> </a:t>
            </a:r>
            <a:r>
              <a:rPr lang="en-US" dirty="0" err="1"/>
              <a:t>scanf</a:t>
            </a:r>
            <a:r>
              <a:rPr lang="en-US" dirty="0"/>
              <a:t>("%d", &amp;rows);   </a:t>
            </a:r>
            <a:r>
              <a:rPr lang="en-US" dirty="0" smtClean="0"/>
              <a:t/>
            </a:r>
            <a:br>
              <a:rPr lang="en-US" dirty="0" smtClean="0"/>
            </a:br>
            <a:r>
              <a:rPr lang="en-US" dirty="0" smtClean="0"/>
              <a:t>for </a:t>
            </a:r>
            <a:r>
              <a:rPr lang="en-US" dirty="0"/>
              <a:t>(</a:t>
            </a:r>
            <a:r>
              <a:rPr lang="en-US" dirty="0" err="1"/>
              <a:t>i</a:t>
            </a:r>
            <a:r>
              <a:rPr lang="en-US" dirty="0"/>
              <a:t> = 1; </a:t>
            </a:r>
            <a:r>
              <a:rPr lang="en-US" dirty="0" err="1"/>
              <a:t>i</a:t>
            </a:r>
            <a:r>
              <a:rPr lang="en-US" dirty="0"/>
              <a:t> &lt;= rows; </a:t>
            </a:r>
            <a:r>
              <a:rPr lang="en-US" dirty="0" err="1"/>
              <a:t>i</a:t>
            </a:r>
            <a:r>
              <a:rPr lang="en-US" dirty="0"/>
              <a:t>++) </a:t>
            </a:r>
            <a:r>
              <a:rPr lang="en-US" dirty="0" smtClean="0"/>
              <a:t/>
            </a:r>
            <a:br>
              <a:rPr lang="en-US" dirty="0" smtClean="0"/>
            </a:br>
            <a:r>
              <a:rPr lang="en-US" dirty="0" smtClean="0"/>
              <a:t>{      </a:t>
            </a:r>
            <a:r>
              <a:rPr lang="en-US" dirty="0"/>
              <a:t>for (j = 1; j &lt;= </a:t>
            </a:r>
            <a:r>
              <a:rPr lang="en-US" dirty="0" err="1"/>
              <a:t>i</a:t>
            </a:r>
            <a:r>
              <a:rPr lang="en-US" dirty="0"/>
              <a:t>; </a:t>
            </a:r>
            <a:r>
              <a:rPr lang="en-US" dirty="0" err="1"/>
              <a:t>j++</a:t>
            </a:r>
            <a:r>
              <a:rPr lang="en-US" dirty="0"/>
              <a:t>) </a:t>
            </a:r>
            <a:r>
              <a:rPr lang="en-US" dirty="0" smtClean="0"/>
              <a:t/>
            </a:r>
            <a:br>
              <a:rPr lang="en-US" dirty="0" smtClean="0"/>
            </a:br>
            <a:r>
              <a:rPr lang="en-US" dirty="0" smtClean="0"/>
              <a:t>               {         </a:t>
            </a:r>
            <a:r>
              <a:rPr lang="en-US" dirty="0" err="1"/>
              <a:t>printf</a:t>
            </a:r>
            <a:r>
              <a:rPr lang="en-US" dirty="0"/>
              <a:t>("* ");  </a:t>
            </a:r>
            <a:r>
              <a:rPr lang="en-US" dirty="0" smtClean="0"/>
              <a:t>}    </a:t>
            </a:r>
            <a:br>
              <a:rPr lang="en-US" dirty="0" smtClean="0"/>
            </a:br>
            <a:r>
              <a:rPr lang="en-US" dirty="0" smtClean="0"/>
              <a:t>    </a:t>
            </a:r>
            <a:r>
              <a:rPr lang="en-US" dirty="0" err="1"/>
              <a:t>printf</a:t>
            </a:r>
            <a:r>
              <a:rPr lang="en-US" dirty="0"/>
              <a:t>("\n");  </a:t>
            </a:r>
            <a:r>
              <a:rPr lang="en-US" dirty="0" smtClean="0"/>
              <a:t/>
            </a:r>
            <a:br>
              <a:rPr lang="en-US" dirty="0" smtClean="0"/>
            </a:br>
            <a:r>
              <a:rPr lang="en-US" dirty="0" smtClean="0"/>
              <a:t> </a:t>
            </a:r>
            <a:r>
              <a:rPr lang="en-US" dirty="0"/>
              <a:t>}   </a:t>
            </a:r>
            <a:r>
              <a:rPr lang="en-US" dirty="0" smtClean="0"/>
              <a:t/>
            </a:r>
            <a:br>
              <a:rPr lang="en-US" dirty="0" smtClean="0"/>
            </a:br>
            <a:endParaRPr lang="en-US" dirty="0"/>
          </a:p>
        </p:txBody>
      </p:sp>
    </p:spTree>
    <p:extLst>
      <p:ext uri="{BB962C8B-B14F-4D97-AF65-F5344CB8AC3E}">
        <p14:creationId xmlns:p14="http://schemas.microsoft.com/office/powerpoint/2010/main" val="1387791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287962"/>
          </a:xfrm>
        </p:spPr>
        <p:txBody>
          <a:bodyPr/>
          <a:lstStyle/>
          <a:p>
            <a:pPr algn="l"/>
            <a:r>
              <a:rPr lang="en-US" dirty="0"/>
              <a:t>* * * * * </a:t>
            </a:r>
            <a:br>
              <a:rPr lang="en-US" dirty="0"/>
            </a:br>
            <a:r>
              <a:rPr lang="en-US" dirty="0"/>
              <a:t>* * * * </a:t>
            </a:r>
            <a:br>
              <a:rPr lang="en-US" dirty="0"/>
            </a:br>
            <a:r>
              <a:rPr lang="en-US" dirty="0"/>
              <a:t>* * * </a:t>
            </a:r>
            <a:br>
              <a:rPr lang="en-US" dirty="0"/>
            </a:br>
            <a:r>
              <a:rPr lang="en-US" dirty="0"/>
              <a:t>* * </a:t>
            </a:r>
            <a:br>
              <a:rPr lang="en-US" dirty="0"/>
            </a:br>
            <a:r>
              <a:rPr lang="en-US" dirty="0"/>
              <a:t>* </a:t>
            </a:r>
            <a:br>
              <a:rPr lang="en-US" dirty="0"/>
            </a:br>
            <a:endParaRPr lang="en-US" dirty="0"/>
          </a:p>
        </p:txBody>
      </p:sp>
      <p:sp>
        <p:nvSpPr>
          <p:cNvPr id="3" name="TextBox 2"/>
          <p:cNvSpPr txBox="1"/>
          <p:nvPr/>
        </p:nvSpPr>
        <p:spPr>
          <a:xfrm>
            <a:off x="457200" y="6096000"/>
            <a:ext cx="4876800" cy="369332"/>
          </a:xfrm>
          <a:prstGeom prst="rect">
            <a:avLst/>
          </a:prstGeom>
          <a:noFill/>
        </p:spPr>
        <p:txBody>
          <a:bodyPr wrap="square" rtlCol="0">
            <a:spAutoFit/>
          </a:bodyPr>
          <a:lstStyle/>
          <a:p>
            <a:r>
              <a:rPr lang="en-US" dirty="0" smtClean="0"/>
              <a:t>q8</a:t>
            </a:r>
            <a:endParaRPr lang="en-US" dirty="0"/>
          </a:p>
        </p:txBody>
      </p:sp>
    </p:spTree>
    <p:extLst>
      <p:ext uri="{BB962C8B-B14F-4D97-AF65-F5344CB8AC3E}">
        <p14:creationId xmlns:p14="http://schemas.microsoft.com/office/powerpoint/2010/main" val="33908573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74638"/>
            <a:ext cx="7696200" cy="65833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 </a:t>
            </a:r>
            <a:r>
              <a:rPr lang="en-US" dirty="0" smtClean="0"/>
              <a:t/>
            </a:r>
            <a:br>
              <a:rPr lang="en-US" dirty="0" smtClean="0"/>
            </a:br>
            <a:r>
              <a:rPr lang="en-US" dirty="0" smtClean="0"/>
              <a:t>{   </a:t>
            </a:r>
            <a:r>
              <a:rPr lang="en-US" dirty="0" err="1"/>
              <a:t>int</a:t>
            </a:r>
            <a:r>
              <a:rPr lang="en-US" dirty="0"/>
              <a:t> </a:t>
            </a:r>
            <a:r>
              <a:rPr lang="en-US" dirty="0" err="1"/>
              <a:t>i</a:t>
            </a:r>
            <a:r>
              <a:rPr lang="en-US" dirty="0"/>
              <a:t>, j, rows;  </a:t>
            </a:r>
            <a:r>
              <a:rPr lang="en-US" dirty="0" smtClean="0"/>
              <a:t/>
            </a:r>
            <a:br>
              <a:rPr lang="en-US" dirty="0" smtClean="0"/>
            </a:br>
            <a:r>
              <a:rPr lang="en-US" dirty="0" smtClean="0"/>
              <a:t> </a:t>
            </a:r>
            <a:r>
              <a:rPr lang="en-US" dirty="0" err="1"/>
              <a:t>printf</a:t>
            </a:r>
            <a:r>
              <a:rPr lang="en-US" dirty="0"/>
              <a:t>("Enter the number of rows: ");   </a:t>
            </a:r>
            <a:r>
              <a:rPr lang="en-US" dirty="0" err="1"/>
              <a:t>scanf</a:t>
            </a:r>
            <a:r>
              <a:rPr lang="en-US" dirty="0"/>
              <a:t>("%d", &amp;rows);   </a:t>
            </a:r>
            <a:r>
              <a:rPr lang="en-US" dirty="0" smtClean="0"/>
              <a:t/>
            </a:r>
            <a:br>
              <a:rPr lang="en-US" dirty="0" smtClean="0"/>
            </a:br>
            <a:r>
              <a:rPr lang="en-US" dirty="0" smtClean="0"/>
              <a:t>for </a:t>
            </a:r>
            <a:r>
              <a:rPr lang="en-US" dirty="0"/>
              <a:t>(</a:t>
            </a:r>
            <a:r>
              <a:rPr lang="en-US" dirty="0" err="1"/>
              <a:t>i</a:t>
            </a:r>
            <a:r>
              <a:rPr lang="en-US" dirty="0"/>
              <a:t> = rows; </a:t>
            </a:r>
            <a:r>
              <a:rPr lang="en-US" dirty="0" err="1"/>
              <a:t>i</a:t>
            </a:r>
            <a:r>
              <a:rPr lang="en-US" dirty="0"/>
              <a:t> &gt;= 1; </a:t>
            </a:r>
            <a:r>
              <a:rPr lang="en-US" dirty="0" err="1"/>
              <a:t>i</a:t>
            </a:r>
            <a:r>
              <a:rPr lang="en-US" dirty="0"/>
              <a:t>--) </a:t>
            </a:r>
            <a:r>
              <a:rPr lang="en-US" dirty="0" smtClean="0"/>
              <a:t/>
            </a:r>
            <a:br>
              <a:rPr lang="en-US" dirty="0" smtClean="0"/>
            </a:br>
            <a:r>
              <a:rPr lang="en-US" dirty="0" smtClean="0"/>
              <a:t>         {      </a:t>
            </a:r>
            <a:r>
              <a:rPr lang="en-US" dirty="0"/>
              <a:t>for (j = 1; j &lt;= </a:t>
            </a:r>
            <a:r>
              <a:rPr lang="en-US" dirty="0" err="1"/>
              <a:t>i</a:t>
            </a:r>
            <a:r>
              <a:rPr lang="en-US" dirty="0"/>
              <a:t>; </a:t>
            </a:r>
            <a:r>
              <a:rPr lang="en-US" dirty="0" err="1"/>
              <a:t>j</a:t>
            </a:r>
            <a:r>
              <a:rPr lang="en-US" dirty="0" err="1" smtClean="0"/>
              <a:t>++</a:t>
            </a:r>
            <a:r>
              <a:rPr lang="en-US" dirty="0" smtClean="0"/>
              <a:t>)</a:t>
            </a:r>
            <a:br>
              <a:rPr lang="en-US" dirty="0" smtClean="0"/>
            </a:br>
            <a:r>
              <a:rPr lang="en-US" dirty="0" smtClean="0"/>
              <a:t>                    {         </a:t>
            </a:r>
            <a:r>
              <a:rPr lang="en-US" dirty="0" err="1"/>
              <a:t>printf</a:t>
            </a:r>
            <a:r>
              <a:rPr lang="en-US" dirty="0"/>
              <a:t>("* ");   }</a:t>
            </a:r>
            <a:r>
              <a:rPr lang="en-US" dirty="0" smtClean="0"/>
              <a:t/>
            </a:r>
            <a:br>
              <a:rPr lang="en-US" dirty="0" smtClean="0"/>
            </a:br>
            <a:r>
              <a:rPr lang="en-US" dirty="0" smtClean="0"/>
              <a:t/>
            </a:r>
            <a:br>
              <a:rPr lang="en-US" dirty="0" smtClean="0"/>
            </a:br>
            <a:r>
              <a:rPr lang="en-US" dirty="0" smtClean="0"/>
              <a:t>           </a:t>
            </a:r>
            <a:r>
              <a:rPr lang="en-US" dirty="0" err="1"/>
              <a:t>printf</a:t>
            </a:r>
            <a:r>
              <a:rPr lang="en-US" dirty="0"/>
              <a:t>("\n");   </a:t>
            </a:r>
            <a:r>
              <a:rPr lang="en-US" dirty="0" smtClean="0"/>
              <a:t/>
            </a:r>
            <a:br>
              <a:rPr lang="en-US" dirty="0" smtClean="0"/>
            </a:br>
            <a:r>
              <a:rPr lang="en-US" dirty="0" smtClean="0"/>
              <a:t>          }  </a:t>
            </a:r>
            <a:br>
              <a:rPr lang="en-US" dirty="0" smtClean="0"/>
            </a:br>
            <a:r>
              <a:rPr lang="en-US" dirty="0" smtClean="0"/>
              <a:t> </a:t>
            </a:r>
            <a:r>
              <a:rPr lang="en-US" dirty="0"/>
              <a:t>return 0;}</a:t>
            </a:r>
          </a:p>
        </p:txBody>
      </p:sp>
    </p:spTree>
    <p:extLst>
      <p:ext uri="{BB962C8B-B14F-4D97-AF65-F5344CB8AC3E}">
        <p14:creationId xmlns:p14="http://schemas.microsoft.com/office/powerpoint/2010/main" val="3778110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68962"/>
          </a:xfrm>
        </p:spPr>
        <p:txBody>
          <a:bodyPr/>
          <a:lstStyle/>
          <a:p>
            <a:pPr algn="l"/>
            <a:r>
              <a:rPr lang="en-US" dirty="0"/>
              <a:t>Enter the number of rows: 5</a:t>
            </a:r>
            <a:br>
              <a:rPr lang="en-US" dirty="0"/>
            </a:br>
            <a:r>
              <a:rPr lang="en-US" dirty="0"/>
              <a:t>1 </a:t>
            </a:r>
            <a:br>
              <a:rPr lang="en-US" dirty="0"/>
            </a:br>
            <a:r>
              <a:rPr lang="en-US" dirty="0"/>
              <a:t>2 3 </a:t>
            </a:r>
            <a:br>
              <a:rPr lang="en-US" dirty="0"/>
            </a:br>
            <a:r>
              <a:rPr lang="en-US" dirty="0"/>
              <a:t>4 5 6 </a:t>
            </a:r>
            <a:br>
              <a:rPr lang="en-US" dirty="0"/>
            </a:br>
            <a:r>
              <a:rPr lang="en-US" dirty="0"/>
              <a:t>7 8 9 10 </a:t>
            </a:r>
            <a:br>
              <a:rPr lang="en-US" dirty="0"/>
            </a:br>
            <a:r>
              <a:rPr lang="en-US" dirty="0"/>
              <a:t>11 12 13 14 15</a:t>
            </a:r>
            <a:br>
              <a:rPr lang="en-US" dirty="0"/>
            </a:br>
            <a:endParaRPr lang="en-US" dirty="0"/>
          </a:p>
        </p:txBody>
      </p:sp>
      <p:sp>
        <p:nvSpPr>
          <p:cNvPr id="3" name="TextBox 2"/>
          <p:cNvSpPr txBox="1"/>
          <p:nvPr/>
        </p:nvSpPr>
        <p:spPr>
          <a:xfrm>
            <a:off x="609600" y="6248400"/>
            <a:ext cx="3733800" cy="369332"/>
          </a:xfrm>
          <a:prstGeom prst="rect">
            <a:avLst/>
          </a:prstGeom>
          <a:noFill/>
        </p:spPr>
        <p:txBody>
          <a:bodyPr wrap="square" rtlCol="0">
            <a:spAutoFit/>
          </a:bodyPr>
          <a:lstStyle/>
          <a:p>
            <a:r>
              <a:rPr lang="en-US" dirty="0" smtClean="0"/>
              <a:t>q9</a:t>
            </a:r>
            <a:endParaRPr lang="en-US" dirty="0"/>
          </a:p>
        </p:txBody>
      </p:sp>
    </p:spTree>
    <p:extLst>
      <p:ext uri="{BB962C8B-B14F-4D97-AF65-F5344CB8AC3E}">
        <p14:creationId xmlns:p14="http://schemas.microsoft.com/office/powerpoint/2010/main" val="4753860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583362"/>
          </a:xfrm>
        </p:spPr>
        <p:txBody>
          <a:bodyPr/>
          <a:lstStyle/>
          <a:p>
            <a:pPr algn="l"/>
            <a:r>
              <a:rPr lang="en-US" dirty="0" smtClean="0"/>
              <a:t> {</a:t>
            </a:r>
            <a:r>
              <a:rPr lang="en-US" dirty="0" err="1" smtClean="0"/>
              <a:t>int</a:t>
            </a:r>
            <a:r>
              <a:rPr lang="en-US" dirty="0" smtClean="0"/>
              <a:t> </a:t>
            </a:r>
            <a:r>
              <a:rPr lang="en-US" dirty="0"/>
              <a:t>n;      </a:t>
            </a:r>
            <a:r>
              <a:rPr lang="en-US" dirty="0" smtClean="0"/>
              <a:t/>
            </a:r>
            <a:br>
              <a:rPr lang="en-US" dirty="0" smtClean="0"/>
            </a:br>
            <a:r>
              <a:rPr lang="en-US" dirty="0" err="1" smtClean="0"/>
              <a:t>printf</a:t>
            </a:r>
            <a:r>
              <a:rPr lang="en-US" dirty="0"/>
              <a:t>("Enter the number of rows");      </a:t>
            </a:r>
            <a:r>
              <a:rPr lang="en-US" dirty="0" err="1"/>
              <a:t>scanf</a:t>
            </a:r>
            <a:r>
              <a:rPr lang="en-US" dirty="0"/>
              <a:t>("%</a:t>
            </a:r>
            <a:r>
              <a:rPr lang="en-US" dirty="0" err="1"/>
              <a:t>d",&amp;n</a:t>
            </a:r>
            <a:r>
              <a:rPr lang="en-US" dirty="0"/>
              <a:t>);      </a:t>
            </a:r>
            <a:r>
              <a:rPr lang="en-US" dirty="0" smtClean="0"/>
              <a:t/>
            </a:r>
            <a:br>
              <a:rPr lang="en-US" dirty="0" smtClean="0"/>
            </a:br>
            <a:r>
              <a:rPr lang="en-US" dirty="0" smtClean="0"/>
              <a:t>for(</a:t>
            </a:r>
            <a:r>
              <a:rPr lang="en-US" dirty="0" err="1" smtClean="0"/>
              <a:t>int</a:t>
            </a:r>
            <a:r>
              <a:rPr lang="en-US" dirty="0" smtClean="0"/>
              <a:t> </a:t>
            </a:r>
            <a:r>
              <a:rPr lang="en-US" dirty="0" err="1"/>
              <a:t>i</a:t>
            </a:r>
            <a:r>
              <a:rPr lang="en-US" dirty="0"/>
              <a:t>=1;i&lt;=</a:t>
            </a:r>
            <a:r>
              <a:rPr lang="en-US" dirty="0" err="1"/>
              <a:t>n;i</a:t>
            </a:r>
            <a:r>
              <a:rPr lang="en-US" dirty="0"/>
              <a:t>++)      </a:t>
            </a:r>
            <a:r>
              <a:rPr lang="en-US" dirty="0" smtClean="0"/>
              <a:t/>
            </a:r>
            <a:br>
              <a:rPr lang="en-US" dirty="0" smtClean="0"/>
            </a:br>
            <a:r>
              <a:rPr lang="en-US" dirty="0" smtClean="0"/>
              <a:t>{          </a:t>
            </a:r>
            <a:r>
              <a:rPr lang="en-US" dirty="0"/>
              <a:t>for(</a:t>
            </a:r>
            <a:r>
              <a:rPr lang="en-US" dirty="0" err="1"/>
              <a:t>int</a:t>
            </a:r>
            <a:r>
              <a:rPr lang="en-US" dirty="0"/>
              <a:t> j=1;j&lt;=</a:t>
            </a:r>
            <a:r>
              <a:rPr lang="en-US" dirty="0" err="1"/>
              <a:t>n;j</a:t>
            </a:r>
            <a:r>
              <a:rPr lang="en-US" dirty="0"/>
              <a:t>++)         </a:t>
            </a:r>
            <a:r>
              <a:rPr lang="en-US" dirty="0" smtClean="0"/>
              <a:t/>
            </a:r>
            <a:br>
              <a:rPr lang="en-US" dirty="0" smtClean="0"/>
            </a:br>
            <a:r>
              <a:rPr lang="en-US" dirty="0" smtClean="0"/>
              <a:t>       {              </a:t>
            </a:r>
            <a:r>
              <a:rPr lang="en-US" dirty="0"/>
              <a:t>if(</a:t>
            </a:r>
            <a:r>
              <a:rPr lang="en-US" dirty="0" err="1"/>
              <a:t>i</a:t>
            </a:r>
            <a:r>
              <a:rPr lang="en-US" dirty="0"/>
              <a:t>==1 ||</a:t>
            </a:r>
            <a:r>
              <a:rPr lang="en-US" dirty="0" err="1"/>
              <a:t>i</a:t>
            </a:r>
            <a:r>
              <a:rPr lang="en-US" dirty="0"/>
              <a:t>==n||j==1||j==n)              </a:t>
            </a:r>
            <a:r>
              <a:rPr lang="en-US" dirty="0" smtClean="0"/>
              <a:t>    </a:t>
            </a:r>
            <a:br>
              <a:rPr lang="en-US" dirty="0" smtClean="0"/>
            </a:br>
            <a:r>
              <a:rPr lang="en-US" dirty="0"/>
              <a:t> </a:t>
            </a:r>
            <a:r>
              <a:rPr lang="en-US" dirty="0" smtClean="0"/>
              <a:t>                       {  </a:t>
            </a:r>
            <a:r>
              <a:rPr lang="en-US" dirty="0" err="1" smtClean="0"/>
              <a:t>printf</a:t>
            </a:r>
            <a:r>
              <a:rPr lang="en-US" dirty="0"/>
              <a:t>("*");  </a:t>
            </a:r>
            <a:r>
              <a:rPr lang="en-US" dirty="0" smtClean="0"/>
              <a:t>}                                       </a:t>
            </a:r>
            <a:br>
              <a:rPr lang="en-US" dirty="0" smtClean="0"/>
            </a:br>
            <a:r>
              <a:rPr lang="en-US" dirty="0"/>
              <a:t> </a:t>
            </a:r>
            <a:r>
              <a:rPr lang="en-US" dirty="0" smtClean="0"/>
              <a:t>                           else              </a:t>
            </a:r>
            <a:r>
              <a:rPr lang="en-US" dirty="0" err="1"/>
              <a:t>printf</a:t>
            </a:r>
            <a:r>
              <a:rPr lang="en-US" dirty="0"/>
              <a:t>(" ");          }         </a:t>
            </a:r>
            <a:r>
              <a:rPr lang="en-US" dirty="0" smtClean="0"/>
              <a:t/>
            </a:r>
            <a:br>
              <a:rPr lang="en-US" dirty="0" smtClean="0"/>
            </a:br>
            <a:r>
              <a:rPr lang="en-US" dirty="0" smtClean="0"/>
              <a:t> </a:t>
            </a:r>
            <a:r>
              <a:rPr lang="en-US" dirty="0" err="1"/>
              <a:t>printf</a:t>
            </a:r>
            <a:r>
              <a:rPr lang="en-US" dirty="0"/>
              <a:t>("\n");      </a:t>
            </a:r>
            <a:r>
              <a:rPr lang="en-US" dirty="0" smtClean="0"/>
              <a:t/>
            </a:r>
            <a:br>
              <a:rPr lang="en-US" dirty="0" smtClean="0"/>
            </a:br>
            <a:r>
              <a:rPr lang="en-US" dirty="0" smtClean="0"/>
              <a:t>}           } </a:t>
            </a:r>
            <a:endParaRPr lang="en-US" dirty="0"/>
          </a:p>
        </p:txBody>
      </p:sp>
    </p:spTree>
    <p:extLst>
      <p:ext uri="{BB962C8B-B14F-4D97-AF65-F5344CB8AC3E}">
        <p14:creationId xmlns:p14="http://schemas.microsoft.com/office/powerpoint/2010/main" val="38794726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668962"/>
          </a:xfrm>
        </p:spPr>
        <p:txBody>
          <a:bodyPr/>
          <a:lstStyle/>
          <a:p>
            <a:pPr algn="l"/>
            <a:r>
              <a:rPr lang="en-US" dirty="0"/>
              <a:t>Enter the number of rows5</a:t>
            </a:r>
            <a:br>
              <a:rPr lang="en-US" dirty="0"/>
            </a:br>
            <a:r>
              <a:rPr lang="en-US" dirty="0" smtClean="0"/>
              <a:t>* * * * *</a:t>
            </a:r>
            <a:r>
              <a:rPr lang="en-US" dirty="0"/>
              <a:t/>
            </a:r>
            <a:br>
              <a:rPr lang="en-US" dirty="0"/>
            </a:br>
            <a:r>
              <a:rPr lang="en-US" dirty="0"/>
              <a:t>*  </a:t>
            </a:r>
            <a:r>
              <a:rPr lang="en-US" dirty="0" smtClean="0"/>
              <a:t>     *</a:t>
            </a:r>
            <a:r>
              <a:rPr lang="en-US" dirty="0"/>
              <a:t/>
            </a:r>
            <a:br>
              <a:rPr lang="en-US" dirty="0"/>
            </a:br>
            <a:r>
              <a:rPr lang="en-US" dirty="0"/>
              <a:t>* </a:t>
            </a:r>
            <a:r>
              <a:rPr lang="en-US" dirty="0" smtClean="0"/>
              <a:t>   *</a:t>
            </a:r>
            <a:r>
              <a:rPr lang="en-US" dirty="0"/>
              <a:t/>
            </a:r>
            <a:br>
              <a:rPr lang="en-US" dirty="0"/>
            </a:br>
            <a:r>
              <a:rPr lang="en-US" dirty="0" smtClean="0"/>
              <a:t>*   *</a:t>
            </a:r>
            <a:r>
              <a:rPr lang="en-US" dirty="0"/>
              <a:t/>
            </a:r>
            <a:br>
              <a:rPr lang="en-US" dirty="0"/>
            </a:br>
            <a:r>
              <a:rPr lang="en-US" dirty="0" smtClean="0"/>
              <a:t>*</a:t>
            </a:r>
            <a:endParaRPr lang="en-US" dirty="0"/>
          </a:p>
        </p:txBody>
      </p:sp>
    </p:spTree>
    <p:extLst>
      <p:ext uri="{BB962C8B-B14F-4D97-AF65-F5344CB8AC3E}">
        <p14:creationId xmlns:p14="http://schemas.microsoft.com/office/powerpoint/2010/main" val="33537964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05600" cy="6278562"/>
          </a:xfrm>
        </p:spPr>
        <p:txBody>
          <a:bodyPr/>
          <a:lstStyle/>
          <a:p>
            <a:pPr algn="l"/>
            <a:r>
              <a:rPr lang="en-US" sz="2800" dirty="0" err="1"/>
              <a:t>int</a:t>
            </a:r>
            <a:r>
              <a:rPr lang="en-US" sz="2800" dirty="0"/>
              <a:t> main()  </a:t>
            </a:r>
            <a:r>
              <a:rPr lang="en-US" sz="2800" dirty="0" smtClean="0"/>
              <a:t/>
            </a:r>
            <a:br>
              <a:rPr lang="en-US" sz="2800" dirty="0" smtClean="0"/>
            </a:br>
            <a:r>
              <a:rPr lang="en-US" sz="2800" dirty="0" smtClean="0"/>
              <a:t>{          </a:t>
            </a:r>
            <a:r>
              <a:rPr lang="en-US" sz="2800" dirty="0" err="1"/>
              <a:t>int</a:t>
            </a:r>
            <a:r>
              <a:rPr lang="en-US" sz="2800" dirty="0"/>
              <a:t> </a:t>
            </a:r>
            <a:r>
              <a:rPr lang="en-US" sz="2800" dirty="0" err="1"/>
              <a:t>n,m</a:t>
            </a:r>
            <a:r>
              <a:rPr lang="en-US" sz="2800" dirty="0"/>
              <a:t>=1;     </a:t>
            </a:r>
            <a:r>
              <a:rPr lang="en-US" sz="2800" dirty="0" smtClean="0"/>
              <a:t/>
            </a:r>
            <a:br>
              <a:rPr lang="en-US" sz="2800" dirty="0" smtClean="0"/>
            </a:br>
            <a:r>
              <a:rPr lang="en-US" sz="2800" dirty="0" smtClean="0"/>
              <a:t> </a:t>
            </a:r>
            <a:r>
              <a:rPr lang="en-US" sz="2800" dirty="0" err="1"/>
              <a:t>printf</a:t>
            </a:r>
            <a:r>
              <a:rPr lang="en-US" sz="2800" dirty="0"/>
              <a:t>("Enter the number of rows");     </a:t>
            </a:r>
            <a:r>
              <a:rPr lang="en-US" sz="2800" dirty="0" smtClean="0"/>
              <a:t/>
            </a:r>
            <a:br>
              <a:rPr lang="en-US" sz="2800" dirty="0" smtClean="0"/>
            </a:br>
            <a:r>
              <a:rPr lang="en-US" sz="2800" dirty="0" smtClean="0"/>
              <a:t> </a:t>
            </a:r>
            <a:r>
              <a:rPr lang="en-US" sz="2800" dirty="0" err="1"/>
              <a:t>scanf</a:t>
            </a:r>
            <a:r>
              <a:rPr lang="en-US" sz="2800" dirty="0"/>
              <a:t>("%</a:t>
            </a:r>
            <a:r>
              <a:rPr lang="en-US" sz="2800" dirty="0" err="1"/>
              <a:t>d",&amp;n</a:t>
            </a:r>
            <a:r>
              <a:rPr lang="en-US" sz="2800" dirty="0"/>
              <a:t>);     </a:t>
            </a:r>
            <a:r>
              <a:rPr lang="en-US" sz="2800" dirty="0" smtClean="0"/>
              <a:t/>
            </a:r>
            <a:br>
              <a:rPr lang="en-US" sz="2800" dirty="0" smtClean="0"/>
            </a:br>
            <a:r>
              <a:rPr lang="en-US" sz="2800" dirty="0" smtClean="0"/>
              <a:t> </a:t>
            </a:r>
            <a:r>
              <a:rPr lang="en-US" sz="2800" dirty="0"/>
              <a:t>for(</a:t>
            </a:r>
            <a:r>
              <a:rPr lang="en-US" sz="2800" dirty="0" err="1"/>
              <a:t>int</a:t>
            </a:r>
            <a:r>
              <a:rPr lang="en-US" sz="2800" dirty="0"/>
              <a:t> </a:t>
            </a:r>
            <a:r>
              <a:rPr lang="en-US" sz="2800" dirty="0" err="1"/>
              <a:t>i</a:t>
            </a:r>
            <a:r>
              <a:rPr lang="en-US" sz="2800" dirty="0"/>
              <a:t>=</a:t>
            </a:r>
            <a:r>
              <a:rPr lang="en-US" sz="2800" dirty="0" err="1"/>
              <a:t>n;i</a:t>
            </a:r>
            <a:r>
              <a:rPr lang="en-US" sz="2800" dirty="0"/>
              <a:t>&gt;=1;i--)      </a:t>
            </a:r>
            <a:r>
              <a:rPr lang="en-US" sz="2800" dirty="0" smtClean="0"/>
              <a:t/>
            </a:r>
            <a:br>
              <a:rPr lang="en-US" sz="2800" dirty="0" smtClean="0"/>
            </a:br>
            <a:r>
              <a:rPr lang="en-US" sz="2800" dirty="0" smtClean="0"/>
              <a:t>{        </a:t>
            </a:r>
            <a:r>
              <a:rPr lang="en-US" sz="2800" dirty="0"/>
              <a:t>for(</a:t>
            </a:r>
            <a:r>
              <a:rPr lang="en-US" sz="2800" dirty="0" err="1"/>
              <a:t>int</a:t>
            </a:r>
            <a:r>
              <a:rPr lang="en-US" sz="2800" dirty="0"/>
              <a:t> j=1;j&lt;=</a:t>
            </a:r>
            <a:r>
              <a:rPr lang="en-US" sz="2800" dirty="0" err="1"/>
              <a:t>i;j</a:t>
            </a:r>
            <a:r>
              <a:rPr lang="en-US" sz="2800" dirty="0"/>
              <a:t>++)      </a:t>
            </a:r>
            <a:r>
              <a:rPr lang="en-US" sz="2800" dirty="0" smtClean="0"/>
              <a:t/>
            </a:r>
            <a:br>
              <a:rPr lang="en-US" sz="2800" dirty="0" smtClean="0"/>
            </a:br>
            <a:r>
              <a:rPr lang="en-US" sz="2800" dirty="0" smtClean="0"/>
              <a:t>  </a:t>
            </a:r>
            <a:r>
              <a:rPr lang="en-US" sz="2800" dirty="0"/>
              <a:t>{           if(j==1 || j==</a:t>
            </a:r>
            <a:r>
              <a:rPr lang="en-US" sz="2800" dirty="0" err="1"/>
              <a:t>i</a:t>
            </a:r>
            <a:r>
              <a:rPr lang="en-US" sz="2800" dirty="0"/>
              <a:t> || </a:t>
            </a:r>
            <a:r>
              <a:rPr lang="en-US" sz="2800" dirty="0" err="1"/>
              <a:t>i</a:t>
            </a:r>
            <a:r>
              <a:rPr lang="en-US" sz="2800" dirty="0"/>
              <a:t>==n)            </a:t>
            </a:r>
            <a:r>
              <a:rPr lang="en-US" sz="2800" dirty="0" err="1"/>
              <a:t>printf</a:t>
            </a:r>
            <a:r>
              <a:rPr lang="en-US" sz="2800" dirty="0"/>
              <a:t>("*");            </a:t>
            </a:r>
            <a:r>
              <a:rPr lang="en-US" sz="2800" dirty="0" smtClean="0"/>
              <a:t/>
            </a:r>
            <a:br>
              <a:rPr lang="en-US" sz="2800" dirty="0" smtClean="0"/>
            </a:br>
            <a:r>
              <a:rPr lang="en-US" sz="2800" dirty="0" smtClean="0"/>
              <a:t>else            </a:t>
            </a:r>
            <a:br>
              <a:rPr lang="en-US" sz="2800" dirty="0" smtClean="0"/>
            </a:br>
            <a:r>
              <a:rPr lang="en-US" sz="2800" dirty="0" err="1" smtClean="0"/>
              <a:t>printf</a:t>
            </a:r>
            <a:r>
              <a:rPr lang="en-US" sz="2800" dirty="0"/>
              <a:t>(" ");       </a:t>
            </a:r>
            <a:r>
              <a:rPr lang="en-US" sz="2800" dirty="0" smtClean="0"/>
              <a:t/>
            </a:r>
            <a:br>
              <a:rPr lang="en-US" sz="2800" dirty="0" smtClean="0"/>
            </a:br>
            <a:r>
              <a:rPr lang="en-US" sz="2800" dirty="0" smtClean="0"/>
              <a:t> </a:t>
            </a:r>
            <a:r>
              <a:rPr lang="en-US" sz="2800" dirty="0"/>
              <a:t>}        </a:t>
            </a:r>
            <a:r>
              <a:rPr lang="en-US" sz="2800" dirty="0" err="1"/>
              <a:t>printf</a:t>
            </a:r>
            <a:r>
              <a:rPr lang="en-US" sz="2800" dirty="0"/>
              <a:t>("\n");      } </a:t>
            </a:r>
          </a:p>
        </p:txBody>
      </p:sp>
    </p:spTree>
    <p:extLst>
      <p:ext uri="{BB962C8B-B14F-4D97-AF65-F5344CB8AC3E}">
        <p14:creationId xmlns:p14="http://schemas.microsoft.com/office/powerpoint/2010/main" val="2096781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914400"/>
            <a:ext cx="3352800" cy="2092881"/>
          </a:xfrm>
          <a:prstGeom prst="rect">
            <a:avLst/>
          </a:prstGeom>
          <a:noFill/>
        </p:spPr>
        <p:txBody>
          <a:bodyPr wrap="square" rtlCol="0">
            <a:spAutoFit/>
          </a:bodyPr>
          <a:lstStyle/>
          <a:p>
            <a:r>
              <a:rPr lang="en-US" sz="2800" dirty="0" smtClean="0"/>
              <a:t>if(condition) </a:t>
            </a:r>
          </a:p>
          <a:p>
            <a:r>
              <a:rPr lang="en-US" sz="2800" dirty="0" smtClean="0"/>
              <a:t>	statement l; </a:t>
            </a:r>
          </a:p>
          <a:p>
            <a:r>
              <a:rPr lang="en-US" sz="2800" dirty="0" smtClean="0"/>
              <a:t>else </a:t>
            </a:r>
          </a:p>
          <a:p>
            <a:r>
              <a:rPr lang="en-US" sz="2800" dirty="0" smtClean="0"/>
              <a:t>	statement 2 ;</a:t>
            </a:r>
          </a:p>
          <a:p>
            <a:endParaRPr lang="en-US" dirty="0"/>
          </a:p>
        </p:txBody>
      </p:sp>
      <p:sp>
        <p:nvSpPr>
          <p:cNvPr id="4" name="Rectangle 3"/>
          <p:cNvSpPr/>
          <p:nvPr/>
        </p:nvSpPr>
        <p:spPr>
          <a:xfrm>
            <a:off x="4419600" y="685800"/>
            <a:ext cx="3908842" cy="4832092"/>
          </a:xfrm>
          <a:prstGeom prst="rect">
            <a:avLst/>
          </a:prstGeom>
        </p:spPr>
        <p:txBody>
          <a:bodyPr wrap="square">
            <a:spAutoFit/>
          </a:bodyPr>
          <a:lstStyle/>
          <a:p>
            <a:r>
              <a:rPr lang="en-US" sz="2800" dirty="0" smtClean="0"/>
              <a:t>if(condition) </a:t>
            </a:r>
          </a:p>
          <a:p>
            <a:r>
              <a:rPr lang="en-US" sz="2800" dirty="0" smtClean="0"/>
              <a:t>{</a:t>
            </a:r>
          </a:p>
          <a:p>
            <a:r>
              <a:rPr lang="en-US" sz="2800" dirty="0" smtClean="0"/>
              <a:t>statement; </a:t>
            </a:r>
          </a:p>
          <a:p>
            <a:r>
              <a:rPr lang="en-US" sz="2800" dirty="0" smtClean="0"/>
              <a:t>………..</a:t>
            </a:r>
          </a:p>
          <a:p>
            <a:r>
              <a:rPr lang="en-US" sz="2800" dirty="0" smtClean="0"/>
              <a:t>}</a:t>
            </a:r>
          </a:p>
          <a:p>
            <a:endParaRPr lang="en-US" sz="2800" dirty="0" smtClean="0"/>
          </a:p>
          <a:p>
            <a:r>
              <a:rPr lang="en-US" sz="2800" dirty="0" smtClean="0"/>
              <a:t>else </a:t>
            </a:r>
          </a:p>
          <a:p>
            <a:r>
              <a:rPr lang="en-US" sz="2800" dirty="0" smtClean="0"/>
              <a:t>{</a:t>
            </a:r>
          </a:p>
          <a:p>
            <a:r>
              <a:rPr lang="en-US" sz="2800" dirty="0" smtClean="0"/>
              <a:t> statement;</a:t>
            </a:r>
          </a:p>
          <a:p>
            <a:r>
              <a:rPr lang="en-US" sz="2800" dirty="0" smtClean="0"/>
              <a:t>……….</a:t>
            </a:r>
          </a:p>
          <a:p>
            <a:r>
              <a:rPr lang="en-US" sz="2800" dirty="0" smtClean="0"/>
              <a:t>}</a:t>
            </a:r>
            <a:endParaRPr lang="en-US" sz="2800" dirty="0"/>
          </a:p>
        </p:txBody>
      </p:sp>
    </p:spTree>
    <p:extLst>
      <p:ext uri="{BB962C8B-B14F-4D97-AF65-F5344CB8AC3E}">
        <p14:creationId xmlns:p14="http://schemas.microsoft.com/office/powerpoint/2010/main" val="38171617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6583362"/>
          </a:xfrm>
        </p:spPr>
        <p:txBody>
          <a:bodyPr/>
          <a:lstStyle/>
          <a:p>
            <a:pPr algn="l"/>
            <a:r>
              <a:rPr lang="en-US" dirty="0"/>
              <a:t>#include &lt;</a:t>
            </a:r>
            <a:r>
              <a:rPr lang="en-US" dirty="0" err="1"/>
              <a:t>stdio.h</a:t>
            </a:r>
            <a:r>
              <a:rPr lang="en-US" dirty="0" smtClean="0"/>
              <a:t>&gt;</a:t>
            </a:r>
            <a:br>
              <a:rPr lang="en-US" dirty="0" smtClean="0"/>
            </a:br>
            <a:r>
              <a:rPr lang="en-US" dirty="0" smtClean="0"/>
              <a:t>void </a:t>
            </a:r>
            <a:r>
              <a:rPr lang="en-US" dirty="0"/>
              <a:t>main() </a:t>
            </a:r>
            <a:r>
              <a:rPr lang="en-US" dirty="0" smtClean="0"/>
              <a:t/>
            </a:r>
            <a:br>
              <a:rPr lang="en-US" dirty="0" smtClean="0"/>
            </a:br>
            <a:r>
              <a:rPr lang="en-US" dirty="0" smtClean="0"/>
              <a:t>{   </a:t>
            </a:r>
            <a:r>
              <a:rPr lang="en-US" dirty="0" err="1"/>
              <a:t>int</a:t>
            </a:r>
            <a:r>
              <a:rPr lang="en-US" dirty="0"/>
              <a:t> rows, </a:t>
            </a:r>
            <a:r>
              <a:rPr lang="en-US" dirty="0" err="1"/>
              <a:t>i</a:t>
            </a:r>
            <a:r>
              <a:rPr lang="en-US" dirty="0"/>
              <a:t>, j, n = 1;   </a:t>
            </a:r>
            <a:r>
              <a:rPr lang="en-US" dirty="0" smtClean="0"/>
              <a:t/>
            </a:r>
            <a:br>
              <a:rPr lang="en-US" dirty="0" smtClean="0"/>
            </a:br>
            <a:r>
              <a:rPr lang="en-US" dirty="0" err="1" smtClean="0"/>
              <a:t>printf</a:t>
            </a:r>
            <a:r>
              <a:rPr lang="en-US" dirty="0"/>
              <a:t>("Enter the number of rows: ");   </a:t>
            </a:r>
            <a:r>
              <a:rPr lang="en-US" dirty="0" err="1"/>
              <a:t>scanf</a:t>
            </a:r>
            <a:r>
              <a:rPr lang="en-US" dirty="0"/>
              <a:t>("%d", &amp;rows);   </a:t>
            </a:r>
            <a:r>
              <a:rPr lang="en-US" dirty="0" smtClean="0"/>
              <a:t/>
            </a:r>
            <a:br>
              <a:rPr lang="en-US" dirty="0" smtClean="0"/>
            </a:br>
            <a:r>
              <a:rPr lang="en-US" dirty="0" smtClean="0"/>
              <a:t>for </a:t>
            </a:r>
            <a:r>
              <a:rPr lang="en-US" dirty="0"/>
              <a:t>(</a:t>
            </a:r>
            <a:r>
              <a:rPr lang="en-US" dirty="0" err="1"/>
              <a:t>i</a:t>
            </a:r>
            <a:r>
              <a:rPr lang="en-US" dirty="0"/>
              <a:t> = 1; </a:t>
            </a:r>
            <a:r>
              <a:rPr lang="en-US" dirty="0" err="1"/>
              <a:t>i</a:t>
            </a:r>
            <a:r>
              <a:rPr lang="en-US" dirty="0"/>
              <a:t> &lt;= rows; </a:t>
            </a:r>
            <a:r>
              <a:rPr lang="en-US" dirty="0" err="1"/>
              <a:t>i</a:t>
            </a:r>
            <a:r>
              <a:rPr lang="en-US" dirty="0"/>
              <a:t>++)    </a:t>
            </a:r>
            <a:r>
              <a:rPr lang="en-US" dirty="0" smtClean="0"/>
              <a:t/>
            </a:r>
            <a:br>
              <a:rPr lang="en-US" dirty="0" smtClean="0"/>
            </a:br>
            <a:r>
              <a:rPr lang="en-US" dirty="0" smtClean="0"/>
              <a:t>       {      </a:t>
            </a:r>
            <a:r>
              <a:rPr lang="en-US" dirty="0"/>
              <a:t>for (j = 1; j &lt;= </a:t>
            </a:r>
            <a:r>
              <a:rPr lang="en-US" dirty="0" err="1"/>
              <a:t>i</a:t>
            </a:r>
            <a:r>
              <a:rPr lang="en-US" dirty="0"/>
              <a:t>; </a:t>
            </a:r>
            <a:r>
              <a:rPr lang="en-US" dirty="0" err="1"/>
              <a:t>j++</a:t>
            </a:r>
            <a:r>
              <a:rPr lang="en-US" dirty="0"/>
              <a:t>)      </a:t>
            </a:r>
            <a:r>
              <a:rPr lang="en-US" dirty="0" smtClean="0"/>
              <a:t/>
            </a:r>
            <a:br>
              <a:rPr lang="en-US" dirty="0" smtClean="0"/>
            </a:br>
            <a:r>
              <a:rPr lang="en-US" dirty="0" smtClean="0"/>
              <a:t>                  {         </a:t>
            </a:r>
            <a:r>
              <a:rPr lang="en-US" dirty="0" err="1" smtClean="0"/>
              <a:t>printf</a:t>
            </a:r>
            <a:r>
              <a:rPr lang="en-US" dirty="0"/>
              <a:t>("%d ", n);        </a:t>
            </a:r>
            <a:r>
              <a:rPr lang="en-US" dirty="0" smtClean="0"/>
              <a:t/>
            </a:r>
            <a:br>
              <a:rPr lang="en-US" dirty="0" smtClean="0"/>
            </a:br>
            <a:r>
              <a:rPr lang="en-US" dirty="0" smtClean="0"/>
              <a:t>                                </a:t>
            </a:r>
            <a:r>
              <a:rPr lang="en-US" dirty="0"/>
              <a:t>n++;      }  </a:t>
            </a:r>
            <a:r>
              <a:rPr lang="en-US" dirty="0" smtClean="0"/>
              <a:t/>
            </a:r>
            <a:br>
              <a:rPr lang="en-US" dirty="0" smtClean="0"/>
            </a:br>
            <a:r>
              <a:rPr lang="en-US" dirty="0" smtClean="0"/>
              <a:t>                   </a:t>
            </a:r>
            <a:r>
              <a:rPr lang="en-US" dirty="0" err="1"/>
              <a:t>printf</a:t>
            </a:r>
            <a:r>
              <a:rPr lang="en-US" dirty="0"/>
              <a:t>("\n");   </a:t>
            </a:r>
            <a:r>
              <a:rPr lang="en-US" dirty="0" smtClean="0"/>
              <a:t/>
            </a:r>
            <a:br>
              <a:rPr lang="en-US" dirty="0" smtClean="0"/>
            </a:br>
            <a:r>
              <a:rPr lang="en-US" dirty="0" smtClean="0"/>
              <a:t>          }</a:t>
            </a:r>
            <a:br>
              <a:rPr lang="en-US" dirty="0" smtClean="0"/>
            </a:br>
            <a:r>
              <a:rPr lang="en-US" dirty="0" smtClean="0"/>
              <a:t>}</a:t>
            </a:r>
            <a:endParaRPr lang="en-US" dirty="0"/>
          </a:p>
        </p:txBody>
      </p:sp>
    </p:spTree>
    <p:extLst>
      <p:ext uri="{BB962C8B-B14F-4D97-AF65-F5344CB8AC3E}">
        <p14:creationId xmlns:p14="http://schemas.microsoft.com/office/powerpoint/2010/main" val="5612799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685800"/>
            <a:ext cx="8305800" cy="6124754"/>
          </a:xfrm>
          <a:prstGeom prst="rect">
            <a:avLst/>
          </a:prstGeom>
          <a:noFill/>
        </p:spPr>
        <p:txBody>
          <a:bodyPr wrap="square" rtlCol="0">
            <a:spAutoFit/>
          </a:bodyPr>
          <a:lstStyle/>
          <a:p>
            <a:pPr algn="just"/>
            <a:r>
              <a:rPr lang="en-US" sz="2800" dirty="0"/>
              <a:t>#include &lt;</a:t>
            </a:r>
            <a:r>
              <a:rPr lang="en-US" sz="2800" dirty="0" err="1" smtClean="0"/>
              <a:t>stdio.h</a:t>
            </a:r>
            <a:r>
              <a:rPr lang="en-US" sz="2800" dirty="0" smtClean="0"/>
              <a:t>&gt;</a:t>
            </a:r>
          </a:p>
          <a:p>
            <a:pPr algn="just"/>
            <a:r>
              <a:rPr lang="en-US" sz="2800" dirty="0" err="1" smtClean="0"/>
              <a:t>int</a:t>
            </a:r>
            <a:r>
              <a:rPr lang="en-US" sz="2800" dirty="0" smtClean="0"/>
              <a:t> </a:t>
            </a:r>
            <a:r>
              <a:rPr lang="en-US" sz="2800" dirty="0"/>
              <a:t>main() </a:t>
            </a:r>
            <a:endParaRPr lang="en-US" sz="2800" dirty="0" smtClean="0"/>
          </a:p>
          <a:p>
            <a:pPr algn="just"/>
            <a:r>
              <a:rPr lang="en-US" sz="2800" dirty="0" smtClean="0"/>
              <a:t>{   </a:t>
            </a:r>
            <a:r>
              <a:rPr lang="en-US" sz="2800" dirty="0" err="1"/>
              <a:t>int</a:t>
            </a:r>
            <a:r>
              <a:rPr lang="en-US" sz="2800" dirty="0"/>
              <a:t> </a:t>
            </a:r>
            <a:r>
              <a:rPr lang="en-US" sz="2800" dirty="0" err="1"/>
              <a:t>i</a:t>
            </a:r>
            <a:r>
              <a:rPr lang="en-US" sz="2800" dirty="0"/>
              <a:t>, j;   </a:t>
            </a:r>
            <a:endParaRPr lang="en-US" sz="2800" dirty="0" smtClean="0"/>
          </a:p>
          <a:p>
            <a:pPr algn="just"/>
            <a:r>
              <a:rPr lang="en-US" sz="2800" dirty="0" smtClean="0"/>
              <a:t>char </a:t>
            </a:r>
            <a:r>
              <a:rPr lang="en-US" sz="2800" dirty="0"/>
              <a:t>input, alphabet = 'A';   </a:t>
            </a:r>
            <a:endParaRPr lang="en-US" sz="2800" dirty="0" smtClean="0"/>
          </a:p>
          <a:p>
            <a:pPr algn="just"/>
            <a:r>
              <a:rPr lang="en-US" sz="2800" dirty="0" err="1" smtClean="0"/>
              <a:t>printf</a:t>
            </a:r>
            <a:r>
              <a:rPr lang="en-US" sz="2800" dirty="0"/>
              <a:t>("Enter an uppercase character you want to print in the last row: ");   </a:t>
            </a:r>
            <a:endParaRPr lang="en-US" sz="2800" dirty="0" smtClean="0"/>
          </a:p>
          <a:p>
            <a:pPr algn="just"/>
            <a:r>
              <a:rPr lang="en-US" sz="2800" dirty="0" err="1" smtClean="0"/>
              <a:t>scanf</a:t>
            </a:r>
            <a:r>
              <a:rPr lang="en-US" sz="2800" dirty="0"/>
              <a:t>("%c", &amp;input);  </a:t>
            </a:r>
            <a:endParaRPr lang="en-US" sz="2800" dirty="0" smtClean="0"/>
          </a:p>
          <a:p>
            <a:pPr algn="just"/>
            <a:r>
              <a:rPr lang="en-US" sz="2800" dirty="0" smtClean="0"/>
              <a:t> </a:t>
            </a:r>
            <a:r>
              <a:rPr lang="en-US" sz="2800" dirty="0"/>
              <a:t>for (</a:t>
            </a:r>
            <a:r>
              <a:rPr lang="en-US" sz="2800" dirty="0" err="1"/>
              <a:t>i</a:t>
            </a:r>
            <a:r>
              <a:rPr lang="en-US" sz="2800" dirty="0"/>
              <a:t> = 1; </a:t>
            </a:r>
            <a:r>
              <a:rPr lang="en-US" sz="2800" dirty="0" err="1"/>
              <a:t>i</a:t>
            </a:r>
            <a:r>
              <a:rPr lang="en-US" sz="2800" dirty="0"/>
              <a:t> &lt;= (input - 'A' + 1); ++</a:t>
            </a:r>
            <a:r>
              <a:rPr lang="en-US" sz="2800" dirty="0" err="1"/>
              <a:t>i</a:t>
            </a:r>
            <a:r>
              <a:rPr lang="en-US" sz="2800" dirty="0"/>
              <a:t>) </a:t>
            </a:r>
            <a:endParaRPr lang="en-US" sz="2800" dirty="0" smtClean="0"/>
          </a:p>
          <a:p>
            <a:pPr algn="just"/>
            <a:r>
              <a:rPr lang="en-US" sz="2800" dirty="0" smtClean="0"/>
              <a:t>{      </a:t>
            </a:r>
            <a:r>
              <a:rPr lang="en-US" sz="2800" dirty="0"/>
              <a:t>for (j = 1; j &lt;= </a:t>
            </a:r>
            <a:r>
              <a:rPr lang="en-US" sz="2800" dirty="0" err="1"/>
              <a:t>i</a:t>
            </a:r>
            <a:r>
              <a:rPr lang="en-US" sz="2800" dirty="0"/>
              <a:t>; ++j)            </a:t>
            </a:r>
            <a:endParaRPr lang="en-US" sz="2800" dirty="0" smtClean="0"/>
          </a:p>
          <a:p>
            <a:pPr algn="just"/>
            <a:r>
              <a:rPr lang="en-US" sz="2800" dirty="0" smtClean="0"/>
              <a:t>            {         </a:t>
            </a:r>
            <a:r>
              <a:rPr lang="en-US" sz="2800" dirty="0" err="1"/>
              <a:t>printf</a:t>
            </a:r>
            <a:r>
              <a:rPr lang="en-US" sz="2800" dirty="0"/>
              <a:t>("%c ", alphabet);     </a:t>
            </a:r>
            <a:endParaRPr lang="en-US" sz="2800" dirty="0" smtClean="0"/>
          </a:p>
          <a:p>
            <a:pPr algn="just"/>
            <a:r>
              <a:rPr lang="en-US" sz="2800" dirty="0" smtClean="0"/>
              <a:t>              }      ++</a:t>
            </a:r>
            <a:r>
              <a:rPr lang="en-US" sz="2800" dirty="0"/>
              <a:t>alphabet;     </a:t>
            </a:r>
            <a:endParaRPr lang="en-US" sz="2800" dirty="0" smtClean="0"/>
          </a:p>
          <a:p>
            <a:pPr algn="just"/>
            <a:r>
              <a:rPr lang="en-US" sz="2800" dirty="0" smtClean="0"/>
              <a:t>     </a:t>
            </a:r>
            <a:r>
              <a:rPr lang="en-US" sz="2800" dirty="0" err="1" smtClean="0"/>
              <a:t>printf</a:t>
            </a:r>
            <a:r>
              <a:rPr lang="en-US" sz="2800" dirty="0"/>
              <a:t>("\n");  </a:t>
            </a:r>
            <a:endParaRPr lang="en-US" sz="2800" dirty="0" smtClean="0"/>
          </a:p>
          <a:p>
            <a:pPr algn="just"/>
            <a:r>
              <a:rPr lang="en-US" sz="2800" dirty="0" smtClean="0"/>
              <a:t> </a:t>
            </a:r>
            <a:r>
              <a:rPr lang="en-US" sz="2800" dirty="0"/>
              <a:t>}  </a:t>
            </a:r>
            <a:endParaRPr lang="en-US" sz="2800" dirty="0" smtClean="0"/>
          </a:p>
          <a:p>
            <a:pPr algn="just"/>
            <a:r>
              <a:rPr lang="en-US" sz="2800" dirty="0" smtClean="0"/>
              <a:t> </a:t>
            </a:r>
            <a:r>
              <a:rPr lang="en-US" sz="2800" dirty="0"/>
              <a:t>return 0;}</a:t>
            </a:r>
          </a:p>
        </p:txBody>
      </p:sp>
    </p:spTree>
    <p:extLst>
      <p:ext uri="{BB962C8B-B14F-4D97-AF65-F5344CB8AC3E}">
        <p14:creationId xmlns:p14="http://schemas.microsoft.com/office/powerpoint/2010/main" val="22586214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1143000"/>
          </a:xfrm>
        </p:spPr>
        <p:txBody>
          <a:bodyPr/>
          <a:lstStyle/>
          <a:p>
            <a:r>
              <a:rPr lang="en-US" dirty="0"/>
              <a:t> </a:t>
            </a:r>
            <a:r>
              <a:rPr lang="en-US" dirty="0" smtClean="0"/>
              <a:t>add </a:t>
            </a:r>
            <a:r>
              <a:rPr lang="en-US" dirty="0"/>
              <a:t>integers until user enters 0</a:t>
            </a:r>
          </a:p>
        </p:txBody>
      </p:sp>
    </p:spTree>
    <p:extLst>
      <p:ext uri="{BB962C8B-B14F-4D97-AF65-F5344CB8AC3E}">
        <p14:creationId xmlns:p14="http://schemas.microsoft.com/office/powerpoint/2010/main" val="31658294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60499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a:t>
            </a:r>
            <a:r>
              <a:rPr lang="en-US" dirty="0" err="1"/>
              <a:t>int</a:t>
            </a:r>
            <a:r>
              <a:rPr lang="en-US" dirty="0"/>
              <a:t> </a:t>
            </a:r>
            <a:r>
              <a:rPr lang="en-US" dirty="0" err="1"/>
              <a:t>num</a:t>
            </a:r>
            <a:r>
              <a:rPr lang="en-US" dirty="0"/>
              <a:t>, sum = 0</a:t>
            </a:r>
            <a:r>
              <a:rPr lang="en-US" dirty="0" smtClean="0"/>
              <a:t>;</a:t>
            </a:r>
            <a:br>
              <a:rPr lang="en-US" dirty="0" smtClean="0"/>
            </a:br>
            <a:r>
              <a:rPr lang="en-US" dirty="0" smtClean="0"/>
              <a:t>do</a:t>
            </a:r>
            <a:br>
              <a:rPr lang="en-US" dirty="0" smtClean="0"/>
            </a:br>
            <a:r>
              <a:rPr lang="en-US" dirty="0" smtClean="0"/>
              <a:t>{</a:t>
            </a:r>
            <a:r>
              <a:rPr lang="en-US" dirty="0" err="1" smtClean="0"/>
              <a:t>printf</a:t>
            </a:r>
            <a:r>
              <a:rPr lang="en-US" dirty="0"/>
              <a:t>("Enter a number: </a:t>
            </a:r>
            <a:r>
              <a:rPr lang="en-US" dirty="0" smtClean="0"/>
              <a:t>");</a:t>
            </a:r>
            <a:br>
              <a:rPr lang="en-US" dirty="0" smtClean="0"/>
            </a:br>
            <a:r>
              <a:rPr lang="en-US" dirty="0" err="1" smtClean="0"/>
              <a:t>scanf</a:t>
            </a:r>
            <a:r>
              <a:rPr lang="en-US" dirty="0"/>
              <a:t>("%d", &amp;</a:t>
            </a:r>
            <a:r>
              <a:rPr lang="en-US" dirty="0" err="1"/>
              <a:t>num</a:t>
            </a:r>
            <a:r>
              <a:rPr lang="en-US" dirty="0" smtClean="0"/>
              <a:t>);</a:t>
            </a:r>
            <a:br>
              <a:rPr lang="en-US" dirty="0" smtClean="0"/>
            </a:br>
            <a:r>
              <a:rPr lang="en-US" dirty="0" smtClean="0"/>
              <a:t>sum </a:t>
            </a:r>
            <a:r>
              <a:rPr lang="en-US" dirty="0"/>
              <a:t>=sum+ </a:t>
            </a:r>
            <a:r>
              <a:rPr lang="en-US" dirty="0" err="1"/>
              <a:t>num</a:t>
            </a:r>
            <a:r>
              <a:rPr lang="en-US" dirty="0" smtClean="0"/>
              <a:t>;}</a:t>
            </a:r>
            <a:br>
              <a:rPr lang="en-US" dirty="0" smtClean="0"/>
            </a:br>
            <a:r>
              <a:rPr lang="en-US" dirty="0" smtClean="0"/>
              <a:t>while(</a:t>
            </a:r>
            <a:r>
              <a:rPr lang="en-US" dirty="0" err="1" smtClean="0"/>
              <a:t>num</a:t>
            </a:r>
            <a:r>
              <a:rPr lang="en-US" dirty="0" smtClean="0"/>
              <a:t> </a:t>
            </a:r>
            <a:r>
              <a:rPr lang="en-US" dirty="0"/>
              <a:t>!= 0</a:t>
            </a:r>
            <a:r>
              <a:rPr lang="en-US" dirty="0" smtClean="0"/>
              <a:t>);</a:t>
            </a:r>
            <a:br>
              <a:rPr lang="en-US" dirty="0" smtClean="0"/>
            </a:br>
            <a:r>
              <a:rPr lang="en-US" dirty="0" err="1" smtClean="0"/>
              <a:t>printf</a:t>
            </a:r>
            <a:r>
              <a:rPr lang="en-US" dirty="0"/>
              <a:t>("Total = %</a:t>
            </a:r>
            <a:r>
              <a:rPr lang="en-US" dirty="0" err="1"/>
              <a:t>d",sum</a:t>
            </a:r>
            <a:r>
              <a:rPr lang="en-US" dirty="0" smtClean="0"/>
              <a:t>);</a:t>
            </a:r>
            <a:br>
              <a:rPr lang="en-US" dirty="0" smtClean="0"/>
            </a:br>
            <a:r>
              <a:rPr lang="en-US" dirty="0" smtClean="0"/>
              <a:t>return </a:t>
            </a:r>
            <a:r>
              <a:rPr lang="en-US" dirty="0"/>
              <a:t>0;}</a:t>
            </a:r>
          </a:p>
        </p:txBody>
      </p:sp>
    </p:spTree>
    <p:extLst>
      <p:ext uri="{BB962C8B-B14F-4D97-AF65-F5344CB8AC3E}">
        <p14:creationId xmlns:p14="http://schemas.microsoft.com/office/powerpoint/2010/main" val="19762922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01000" cy="7116762"/>
          </a:xfrm>
        </p:spPr>
        <p:txBody>
          <a:bodyPr/>
          <a:lstStyle/>
          <a:p>
            <a:pPr algn="l"/>
            <a:r>
              <a:rPr lang="en-US" sz="900" dirty="0"/>
              <a:t>#</a:t>
            </a:r>
            <a:r>
              <a:rPr lang="en-US" sz="1400" dirty="0"/>
              <a:t>include&lt;</a:t>
            </a:r>
            <a:r>
              <a:rPr lang="en-US" sz="1400" dirty="0" err="1"/>
              <a:t>stdio.h</a:t>
            </a:r>
            <a:r>
              <a:rPr lang="en-US" sz="1400" dirty="0"/>
              <a:t>&gt;  </a:t>
            </a:r>
            <a:br>
              <a:rPr lang="en-US" sz="1400" dirty="0"/>
            </a:br>
            <a:r>
              <a:rPr lang="en-US" sz="1400" dirty="0"/>
              <a:t>#include&lt;</a:t>
            </a:r>
            <a:r>
              <a:rPr lang="en-US" sz="1400" dirty="0" err="1"/>
              <a:t>stdlib.h</a:t>
            </a:r>
            <a:r>
              <a:rPr lang="en-US" sz="1400" dirty="0"/>
              <a:t>&gt;  </a:t>
            </a:r>
            <a:br>
              <a:rPr lang="en-US" sz="1400" dirty="0"/>
            </a:br>
            <a:r>
              <a:rPr lang="en-US" sz="1400" b="1" dirty="0"/>
              <a:t>void</a:t>
            </a:r>
            <a:r>
              <a:rPr lang="en-US" sz="1400" dirty="0"/>
              <a:t> main ()  </a:t>
            </a:r>
            <a:br>
              <a:rPr lang="en-US" sz="1400" dirty="0"/>
            </a:br>
            <a:r>
              <a:rPr lang="en-US" sz="1400" dirty="0"/>
              <a:t>{  </a:t>
            </a:r>
            <a:br>
              <a:rPr lang="en-US" sz="1400" dirty="0"/>
            </a:br>
            <a:r>
              <a:rPr lang="en-US" sz="1400" dirty="0"/>
              <a:t>    </a:t>
            </a:r>
            <a:r>
              <a:rPr lang="en-US" sz="1400" b="1" dirty="0"/>
              <a:t>char</a:t>
            </a:r>
            <a:r>
              <a:rPr lang="en-US" sz="1400" dirty="0"/>
              <a:t> c;  </a:t>
            </a:r>
            <a:br>
              <a:rPr lang="en-US" sz="1400" dirty="0"/>
            </a:br>
            <a:r>
              <a:rPr lang="en-US" sz="1400" dirty="0"/>
              <a:t>    </a:t>
            </a:r>
            <a:r>
              <a:rPr lang="en-US" sz="1400" b="1" dirty="0" err="1"/>
              <a:t>int</a:t>
            </a:r>
            <a:r>
              <a:rPr lang="en-US" sz="1400" dirty="0"/>
              <a:t> </a:t>
            </a:r>
            <a:r>
              <a:rPr lang="en-US" sz="1400" dirty="0" err="1"/>
              <a:t>choice,dummy</a:t>
            </a:r>
            <a:r>
              <a:rPr lang="en-US" sz="1400" dirty="0"/>
              <a:t>;    </a:t>
            </a:r>
            <a:br>
              <a:rPr lang="en-US" sz="1400" dirty="0"/>
            </a:br>
            <a:r>
              <a:rPr lang="en-US" sz="1400" dirty="0"/>
              <a:t>    </a:t>
            </a:r>
            <a:r>
              <a:rPr lang="en-US" sz="1400" b="1" dirty="0"/>
              <a:t>do</a:t>
            </a:r>
            <a:r>
              <a:rPr lang="en-US" sz="1400" dirty="0"/>
              <a:t>{  </a:t>
            </a:r>
            <a:br>
              <a:rPr lang="en-US" sz="1400" dirty="0"/>
            </a:br>
            <a:r>
              <a:rPr lang="en-US" sz="1400" dirty="0"/>
              <a:t>    </a:t>
            </a:r>
            <a:r>
              <a:rPr lang="en-US" sz="1400" dirty="0" err="1"/>
              <a:t>printf</a:t>
            </a:r>
            <a:r>
              <a:rPr lang="en-US" sz="1400" dirty="0"/>
              <a:t>("\n1. </a:t>
            </a:r>
            <a:r>
              <a:rPr lang="en-US" sz="1400" dirty="0" smtClean="0"/>
              <a:t>R programming.</a:t>
            </a:r>
            <a:r>
              <a:rPr lang="en-US" sz="1400" dirty="0"/>
              <a:t> Print </a:t>
            </a:r>
            <a:r>
              <a:rPr lang="en-US" sz="1400" dirty="0" smtClean="0"/>
              <a:t>c programming  3</a:t>
            </a:r>
            <a:r>
              <a:rPr lang="en-US" sz="1400" dirty="0"/>
              <a:t>. Exit\n");  </a:t>
            </a:r>
            <a:br>
              <a:rPr lang="en-US" sz="1400" dirty="0"/>
            </a:br>
            <a:r>
              <a:rPr lang="en-US" sz="1400" dirty="0"/>
              <a:t>    </a:t>
            </a:r>
            <a:r>
              <a:rPr lang="en-US" sz="1400" dirty="0" err="1"/>
              <a:t>scanf</a:t>
            </a:r>
            <a:r>
              <a:rPr lang="en-US" sz="1400" dirty="0"/>
              <a:t>("%</a:t>
            </a:r>
            <a:r>
              <a:rPr lang="en-US" sz="1400" dirty="0" err="1"/>
              <a:t>d",&amp;choice</a:t>
            </a:r>
            <a:r>
              <a:rPr lang="en-US" sz="1400" dirty="0"/>
              <a:t>);  </a:t>
            </a:r>
            <a:br>
              <a:rPr lang="en-US" sz="1400" dirty="0"/>
            </a:br>
            <a:r>
              <a:rPr lang="en-US" sz="1400" dirty="0"/>
              <a:t>    </a:t>
            </a:r>
            <a:r>
              <a:rPr lang="en-US" sz="1400" b="1" dirty="0"/>
              <a:t>switch</a:t>
            </a:r>
            <a:r>
              <a:rPr lang="en-US" sz="1400" dirty="0"/>
              <a:t>(choice)  </a:t>
            </a:r>
            <a:br>
              <a:rPr lang="en-US" sz="1400" dirty="0"/>
            </a:br>
            <a:r>
              <a:rPr lang="en-US" sz="1400" dirty="0"/>
              <a:t>    {  </a:t>
            </a:r>
            <a:br>
              <a:rPr lang="en-US" sz="1400" dirty="0"/>
            </a:br>
            <a:r>
              <a:rPr lang="en-US" sz="1400" dirty="0"/>
              <a:t>        </a:t>
            </a:r>
            <a:r>
              <a:rPr lang="en-US" sz="1400" b="1" dirty="0"/>
              <a:t>case</a:t>
            </a:r>
            <a:r>
              <a:rPr lang="en-US" sz="1400" dirty="0"/>
              <a:t> 1 :   </a:t>
            </a:r>
            <a:br>
              <a:rPr lang="en-US" sz="1400" dirty="0"/>
            </a:br>
            <a:r>
              <a:rPr lang="en-US" sz="1400" dirty="0"/>
              <a:t>        </a:t>
            </a:r>
            <a:r>
              <a:rPr lang="en-US" sz="1400" dirty="0" err="1"/>
              <a:t>printf</a:t>
            </a:r>
            <a:r>
              <a:rPr lang="en-US" sz="1400" dirty="0" smtClean="0"/>
              <a:t>(“R programming");</a:t>
            </a:r>
            <a:r>
              <a:rPr lang="en-US" sz="1400" dirty="0"/>
              <a:t>   </a:t>
            </a:r>
            <a:br>
              <a:rPr lang="en-US" sz="1400" dirty="0"/>
            </a:br>
            <a:r>
              <a:rPr lang="en-US" sz="1400" dirty="0"/>
              <a:t>        </a:t>
            </a:r>
            <a:r>
              <a:rPr lang="en-US" sz="1400" b="1" dirty="0"/>
              <a:t>break</a:t>
            </a:r>
            <a:r>
              <a:rPr lang="en-US" sz="1400" dirty="0"/>
              <a:t>;  </a:t>
            </a:r>
            <a:br>
              <a:rPr lang="en-US" sz="1400" dirty="0"/>
            </a:br>
            <a:r>
              <a:rPr lang="en-US" sz="1400" dirty="0"/>
              <a:t>        </a:t>
            </a:r>
            <a:r>
              <a:rPr lang="en-US" sz="1400" b="1" dirty="0"/>
              <a:t>case</a:t>
            </a:r>
            <a:r>
              <a:rPr lang="en-US" sz="1400" dirty="0"/>
              <a:t> 2:    </a:t>
            </a:r>
            <a:br>
              <a:rPr lang="en-US" sz="1400" dirty="0"/>
            </a:br>
            <a:r>
              <a:rPr lang="en-US" sz="1400" dirty="0"/>
              <a:t>        </a:t>
            </a:r>
            <a:r>
              <a:rPr lang="en-US" sz="1400" dirty="0" err="1"/>
              <a:t>printf</a:t>
            </a:r>
            <a:r>
              <a:rPr lang="en-US" sz="1400" dirty="0" smtClean="0"/>
              <a:t>(“c programming");</a:t>
            </a:r>
            <a:r>
              <a:rPr lang="en-US" sz="1400" dirty="0"/>
              <a:t>  </a:t>
            </a:r>
            <a:br>
              <a:rPr lang="en-US" sz="1400" dirty="0"/>
            </a:br>
            <a:r>
              <a:rPr lang="en-US" sz="1400" dirty="0"/>
              <a:t>        </a:t>
            </a:r>
            <a:r>
              <a:rPr lang="en-US" sz="1400" b="1" dirty="0"/>
              <a:t>break</a:t>
            </a:r>
            <a:r>
              <a:rPr lang="en-US" sz="1400" dirty="0"/>
              <a:t>;  </a:t>
            </a:r>
            <a:br>
              <a:rPr lang="en-US" sz="1400" dirty="0"/>
            </a:br>
            <a:r>
              <a:rPr lang="en-US" sz="1400" dirty="0"/>
              <a:t>        </a:t>
            </a:r>
            <a:r>
              <a:rPr lang="en-US" sz="1400" b="1" dirty="0"/>
              <a:t>case</a:t>
            </a:r>
            <a:r>
              <a:rPr lang="en-US" sz="1400" dirty="0"/>
              <a:t> 3:  </a:t>
            </a:r>
            <a:br>
              <a:rPr lang="en-US" sz="1400" dirty="0"/>
            </a:br>
            <a:r>
              <a:rPr lang="en-US" sz="1400" dirty="0"/>
              <a:t>        exit(0);   </a:t>
            </a:r>
            <a:br>
              <a:rPr lang="en-US" sz="1400" dirty="0"/>
            </a:br>
            <a:r>
              <a:rPr lang="en-US" sz="1400" dirty="0"/>
              <a:t>        </a:t>
            </a:r>
            <a:r>
              <a:rPr lang="en-US" sz="1400" b="1" dirty="0"/>
              <a:t>break</a:t>
            </a:r>
            <a:r>
              <a:rPr lang="en-US" sz="1400" dirty="0"/>
              <a:t>;  </a:t>
            </a:r>
            <a:br>
              <a:rPr lang="en-US" sz="1400" dirty="0"/>
            </a:br>
            <a:r>
              <a:rPr lang="en-US" sz="1400" dirty="0"/>
              <a:t>        </a:t>
            </a:r>
            <a:r>
              <a:rPr lang="en-US" sz="1400" b="1" dirty="0"/>
              <a:t>default</a:t>
            </a:r>
            <a:r>
              <a:rPr lang="en-US" sz="1400" dirty="0"/>
              <a:t>:   </a:t>
            </a:r>
            <a:br>
              <a:rPr lang="en-US" sz="1400" dirty="0"/>
            </a:br>
            <a:r>
              <a:rPr lang="en-US" sz="1400" dirty="0"/>
              <a:t>        </a:t>
            </a:r>
            <a:r>
              <a:rPr lang="en-US" sz="1400" dirty="0" err="1"/>
              <a:t>printf</a:t>
            </a:r>
            <a:r>
              <a:rPr lang="en-US" sz="1400" dirty="0"/>
              <a:t>("please enter valid choice");      </a:t>
            </a:r>
            <a:br>
              <a:rPr lang="en-US" sz="1400" dirty="0"/>
            </a:br>
            <a:r>
              <a:rPr lang="en-US" sz="1400" dirty="0"/>
              <a:t>    }  </a:t>
            </a:r>
            <a:br>
              <a:rPr lang="en-US" sz="1400" dirty="0"/>
            </a:br>
            <a:r>
              <a:rPr lang="en-US" sz="1400" dirty="0"/>
              <a:t>    </a:t>
            </a:r>
            <a:r>
              <a:rPr lang="en-US" sz="1400" dirty="0" err="1"/>
              <a:t>printf</a:t>
            </a:r>
            <a:r>
              <a:rPr lang="en-US" sz="1400" dirty="0"/>
              <a:t>("do you want to enter more?");   </a:t>
            </a:r>
            <a:r>
              <a:rPr lang="en-US" sz="1400" dirty="0" smtClean="0"/>
              <a:t/>
            </a:r>
            <a:br>
              <a:rPr lang="en-US" sz="1400" dirty="0" smtClean="0"/>
            </a:br>
            <a:r>
              <a:rPr lang="en-US" sz="1400" dirty="0"/>
              <a:t/>
            </a:r>
            <a:br>
              <a:rPr lang="en-US" sz="1400" dirty="0"/>
            </a:br>
            <a:r>
              <a:rPr lang="en-US" sz="1400" dirty="0"/>
              <a:t>    </a:t>
            </a:r>
            <a:r>
              <a:rPr lang="en-US" sz="1400" dirty="0" err="1"/>
              <a:t>scanf</a:t>
            </a:r>
            <a:r>
              <a:rPr lang="en-US" sz="1400" dirty="0"/>
              <a:t>("%</a:t>
            </a:r>
            <a:r>
              <a:rPr lang="en-US" sz="1400" dirty="0" err="1"/>
              <a:t>d",&amp;dummy</a:t>
            </a:r>
            <a:r>
              <a:rPr lang="en-US" sz="1400" dirty="0"/>
              <a:t>);  </a:t>
            </a:r>
            <a:r>
              <a:rPr lang="en-US" sz="1400" dirty="0" smtClean="0"/>
              <a:t/>
            </a:r>
            <a:br>
              <a:rPr lang="en-US" sz="1400" dirty="0" smtClean="0"/>
            </a:br>
            <a:r>
              <a:rPr lang="en-US" sz="1400" dirty="0"/>
              <a:t/>
            </a:r>
            <a:br>
              <a:rPr lang="en-US" sz="1400" dirty="0"/>
            </a:br>
            <a:r>
              <a:rPr lang="en-US" sz="1400" dirty="0"/>
              <a:t>    </a:t>
            </a:r>
            <a:r>
              <a:rPr lang="en-US" sz="1400" dirty="0" err="1"/>
              <a:t>scanf</a:t>
            </a:r>
            <a:r>
              <a:rPr lang="en-US" sz="1400" dirty="0"/>
              <a:t>("%</a:t>
            </a:r>
            <a:r>
              <a:rPr lang="en-US" sz="1400" dirty="0" err="1"/>
              <a:t>c",&amp;c</a:t>
            </a:r>
            <a:r>
              <a:rPr lang="en-US" sz="1400" dirty="0"/>
              <a:t>);  </a:t>
            </a:r>
            <a:r>
              <a:rPr lang="en-US" sz="1400" dirty="0" smtClean="0"/>
              <a:t/>
            </a:r>
            <a:br>
              <a:rPr lang="en-US" sz="1400" dirty="0" smtClean="0"/>
            </a:br>
            <a:r>
              <a:rPr lang="en-US" sz="1400" dirty="0"/>
              <a:t/>
            </a:r>
            <a:br>
              <a:rPr lang="en-US" sz="1400" dirty="0"/>
            </a:br>
            <a:r>
              <a:rPr lang="en-US" sz="1400" dirty="0"/>
              <a:t>    }</a:t>
            </a:r>
            <a:r>
              <a:rPr lang="en-US" sz="1400" b="1" dirty="0"/>
              <a:t>while</a:t>
            </a:r>
            <a:r>
              <a:rPr lang="en-US" sz="1400" dirty="0"/>
              <a:t>(c=='y');  </a:t>
            </a:r>
            <a:r>
              <a:rPr lang="en-US" dirty="0"/>
              <a:t/>
            </a:r>
            <a:br>
              <a:rPr lang="en-US" dirty="0"/>
            </a:br>
            <a:r>
              <a:rPr lang="en-US" dirty="0"/>
              <a:t>}  </a:t>
            </a:r>
          </a:p>
        </p:txBody>
      </p:sp>
    </p:spTree>
    <p:extLst>
      <p:ext uri="{BB962C8B-B14F-4D97-AF65-F5344CB8AC3E}">
        <p14:creationId xmlns:p14="http://schemas.microsoft.com/office/powerpoint/2010/main" val="9966782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762" t="20833" r="61127" b="7292"/>
          <a:stretch/>
        </p:blipFill>
        <p:spPr>
          <a:xfrm>
            <a:off x="990600" y="381000"/>
            <a:ext cx="3657601" cy="5257800"/>
          </a:xfrm>
          <a:prstGeom prst="rect">
            <a:avLst/>
          </a:prstGeom>
        </p:spPr>
      </p:pic>
    </p:spTree>
    <p:extLst>
      <p:ext uri="{BB962C8B-B14F-4D97-AF65-F5344CB8AC3E}">
        <p14:creationId xmlns:p14="http://schemas.microsoft.com/office/powerpoint/2010/main" val="32571471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838200"/>
            <a:ext cx="5943600" cy="5632311"/>
          </a:xfrm>
          <a:prstGeom prst="rect">
            <a:avLst/>
          </a:prstGeom>
          <a:noFill/>
        </p:spPr>
        <p:txBody>
          <a:bodyPr wrap="square" rtlCol="0">
            <a:spAutoFit/>
          </a:bodyPr>
          <a:lstStyle/>
          <a:p>
            <a:r>
              <a:rPr lang="en-US" sz="3600" dirty="0" err="1">
                <a:latin typeface="+mj-lt"/>
              </a:rPr>
              <a:t>int</a:t>
            </a:r>
            <a:r>
              <a:rPr lang="en-US" sz="3600" dirty="0">
                <a:latin typeface="+mj-lt"/>
              </a:rPr>
              <a:t> main</a:t>
            </a:r>
            <a:r>
              <a:rPr lang="en-US" sz="3600" dirty="0" smtClean="0">
                <a:latin typeface="+mj-lt"/>
              </a:rPr>
              <a:t>()</a:t>
            </a:r>
          </a:p>
          <a:p>
            <a:r>
              <a:rPr lang="en-US" sz="3600" dirty="0" smtClean="0">
                <a:latin typeface="+mj-lt"/>
              </a:rPr>
              <a:t>{</a:t>
            </a:r>
            <a:r>
              <a:rPr lang="en-US" sz="3600" dirty="0">
                <a:latin typeface="+mj-lt"/>
              </a:rPr>
              <a:t/>
            </a:r>
            <a:br>
              <a:rPr lang="en-US" sz="3600" dirty="0">
                <a:latin typeface="+mj-lt"/>
              </a:rPr>
            </a:br>
            <a:r>
              <a:rPr lang="en-US" sz="3600" dirty="0">
                <a:latin typeface="+mj-lt"/>
              </a:rPr>
              <a:t/>
            </a:r>
            <a:br>
              <a:rPr lang="en-US" sz="3600" dirty="0">
                <a:latin typeface="+mj-lt"/>
              </a:rPr>
            </a:br>
            <a:r>
              <a:rPr lang="en-US" sz="3600" dirty="0" err="1">
                <a:latin typeface="+mj-lt"/>
              </a:rPr>
              <a:t>int</a:t>
            </a:r>
            <a:r>
              <a:rPr lang="en-US" sz="3600" dirty="0">
                <a:latin typeface="+mj-lt"/>
              </a:rPr>
              <a:t> a=1 , b=3;</a:t>
            </a:r>
            <a:br>
              <a:rPr lang="en-US" sz="3600" dirty="0">
                <a:latin typeface="+mj-lt"/>
              </a:rPr>
            </a:br>
            <a:r>
              <a:rPr lang="en-US" sz="3600" dirty="0">
                <a:latin typeface="+mj-lt"/>
              </a:rPr>
              <a:t/>
            </a:r>
            <a:br>
              <a:rPr lang="en-US" sz="3600" dirty="0">
                <a:latin typeface="+mj-lt"/>
              </a:rPr>
            </a:br>
            <a:r>
              <a:rPr lang="en-US" sz="3600" dirty="0">
                <a:latin typeface="+mj-lt"/>
              </a:rPr>
              <a:t>a += b -= a-=b;</a:t>
            </a:r>
            <a:br>
              <a:rPr lang="en-US" sz="3600" dirty="0">
                <a:latin typeface="+mj-lt"/>
              </a:rPr>
            </a:br>
            <a:r>
              <a:rPr lang="en-US" sz="3600" dirty="0">
                <a:latin typeface="+mj-lt"/>
              </a:rPr>
              <a:t/>
            </a:r>
            <a:br>
              <a:rPr lang="en-US" sz="3600" dirty="0">
                <a:latin typeface="+mj-lt"/>
              </a:rPr>
            </a:br>
            <a:r>
              <a:rPr lang="en-US" sz="3600" dirty="0" err="1">
                <a:latin typeface="+mj-lt"/>
              </a:rPr>
              <a:t>printf</a:t>
            </a:r>
            <a:r>
              <a:rPr lang="en-US" sz="3600" dirty="0">
                <a:latin typeface="+mj-lt"/>
              </a:rPr>
              <a:t>("%d %d",</a:t>
            </a:r>
            <a:r>
              <a:rPr lang="en-US" sz="3600" dirty="0" err="1">
                <a:latin typeface="+mj-lt"/>
              </a:rPr>
              <a:t>a,b</a:t>
            </a:r>
            <a:r>
              <a:rPr lang="en-US" sz="3600" dirty="0">
                <a:latin typeface="+mj-lt"/>
              </a:rPr>
              <a:t>);</a:t>
            </a:r>
            <a:br>
              <a:rPr lang="en-US" sz="3600" dirty="0">
                <a:latin typeface="+mj-lt"/>
              </a:rPr>
            </a:br>
            <a:r>
              <a:rPr lang="en-US" sz="3600" dirty="0">
                <a:latin typeface="+mj-lt"/>
              </a:rPr>
              <a:t/>
            </a:r>
            <a:br>
              <a:rPr lang="en-US" sz="3600" dirty="0">
                <a:latin typeface="+mj-lt"/>
              </a:rPr>
            </a:br>
            <a:r>
              <a:rPr lang="en-US" sz="3600" dirty="0">
                <a:latin typeface="+mj-lt"/>
              </a:rPr>
              <a:t>}</a:t>
            </a:r>
          </a:p>
        </p:txBody>
      </p:sp>
    </p:spTree>
    <p:extLst>
      <p:ext uri="{BB962C8B-B14F-4D97-AF65-F5344CB8AC3E}">
        <p14:creationId xmlns:p14="http://schemas.microsoft.com/office/powerpoint/2010/main" val="30677104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254" t="40626" r="51977" b="18750"/>
          <a:stretch/>
        </p:blipFill>
        <p:spPr>
          <a:xfrm>
            <a:off x="1447800" y="533400"/>
            <a:ext cx="7315200" cy="5029200"/>
          </a:xfrm>
          <a:prstGeom prst="rect">
            <a:avLst/>
          </a:prstGeom>
        </p:spPr>
      </p:pic>
    </p:spTree>
    <p:extLst>
      <p:ext uri="{BB962C8B-B14F-4D97-AF65-F5344CB8AC3E}">
        <p14:creationId xmlns:p14="http://schemas.microsoft.com/office/powerpoint/2010/main" val="14202355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833" t="22917" r="55271" b="13542"/>
          <a:stretch/>
        </p:blipFill>
        <p:spPr>
          <a:xfrm>
            <a:off x="2209800" y="609600"/>
            <a:ext cx="4800601" cy="4648200"/>
          </a:xfrm>
          <a:prstGeom prst="rect">
            <a:avLst/>
          </a:prstGeom>
        </p:spPr>
      </p:pic>
    </p:spTree>
    <p:extLst>
      <p:ext uri="{BB962C8B-B14F-4D97-AF65-F5344CB8AC3E}">
        <p14:creationId xmlns:p14="http://schemas.microsoft.com/office/powerpoint/2010/main" val="2262358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51355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k=10</a:t>
            </a:r>
            <a:r>
              <a:rPr lang="en-US" dirty="0" smtClean="0"/>
              <a:t>;</a:t>
            </a:r>
            <a:br>
              <a:rPr lang="en-US" dirty="0" smtClean="0"/>
            </a:br>
            <a:r>
              <a:rPr lang="en-US" dirty="0" smtClean="0"/>
              <a:t> </a:t>
            </a:r>
            <a:r>
              <a:rPr lang="en-US" dirty="0"/>
              <a:t>if (k++==10) </a:t>
            </a:r>
            <a:r>
              <a:rPr lang="en-US" dirty="0" smtClean="0"/>
              <a:t>{</a:t>
            </a:r>
            <a:r>
              <a:rPr lang="en-US" dirty="0" err="1" smtClean="0"/>
              <a:t>printf</a:t>
            </a:r>
            <a:r>
              <a:rPr lang="en-US" dirty="0"/>
              <a:t>("%</a:t>
            </a:r>
            <a:r>
              <a:rPr lang="en-US" dirty="0" err="1"/>
              <a:t>d",k</a:t>
            </a:r>
            <a:r>
              <a:rPr lang="en-US" dirty="0"/>
              <a:t>); </a:t>
            </a:r>
            <a:r>
              <a:rPr lang="en-US" dirty="0" smtClean="0"/>
              <a:t>}</a:t>
            </a:r>
            <a:br>
              <a:rPr lang="en-US" dirty="0" smtClean="0"/>
            </a:br>
            <a:r>
              <a:rPr lang="en-US" dirty="0" err="1" smtClean="0"/>
              <a:t>printf</a:t>
            </a:r>
            <a:r>
              <a:rPr lang="en-US" dirty="0"/>
              <a:t>("%</a:t>
            </a:r>
            <a:r>
              <a:rPr lang="en-US" dirty="0" err="1"/>
              <a:t>d",k</a:t>
            </a:r>
            <a:r>
              <a:rPr lang="en-US" dirty="0"/>
              <a:t>);    </a:t>
            </a:r>
            <a:r>
              <a:rPr lang="en-US" dirty="0" smtClean="0"/>
              <a:t/>
            </a:r>
            <a:br>
              <a:rPr lang="en-US" dirty="0" smtClean="0"/>
            </a:br>
            <a:r>
              <a:rPr lang="en-US" dirty="0" smtClean="0"/>
              <a:t>return </a:t>
            </a:r>
            <a:r>
              <a:rPr lang="en-US" dirty="0"/>
              <a:t>0;}</a:t>
            </a:r>
          </a:p>
        </p:txBody>
      </p:sp>
    </p:spTree>
    <p:extLst>
      <p:ext uri="{BB962C8B-B14F-4D97-AF65-F5344CB8AC3E}">
        <p14:creationId xmlns:p14="http://schemas.microsoft.com/office/powerpoint/2010/main" val="929691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85800"/>
            <a:ext cx="8001000" cy="4524315"/>
          </a:xfrm>
          <a:prstGeom prst="rect">
            <a:avLst/>
          </a:prstGeom>
          <a:noFill/>
        </p:spPr>
        <p:txBody>
          <a:bodyPr wrap="square" rtlCol="0">
            <a:spAutoFit/>
          </a:bodyPr>
          <a:lstStyle/>
          <a:p>
            <a:r>
              <a:rPr lang="en-US" dirty="0" smtClean="0"/>
              <a:t>Program to print a message if negative number is entered</a:t>
            </a:r>
          </a:p>
          <a:p>
            <a:endParaRPr lang="en-US" dirty="0" smtClean="0"/>
          </a:p>
          <a:p>
            <a:r>
              <a:rPr lang="en-US" dirty="0" smtClean="0"/>
              <a:t>#include&lt;</a:t>
            </a:r>
            <a:r>
              <a:rPr lang="en-US" dirty="0" err="1" smtClean="0"/>
              <a:t>stdio.h</a:t>
            </a:r>
            <a:r>
              <a:rPr lang="en-US" dirty="0" smtClean="0"/>
              <a:t>&gt; </a:t>
            </a:r>
          </a:p>
          <a:p>
            <a:r>
              <a:rPr lang="en-US" dirty="0"/>
              <a:t>v</a:t>
            </a:r>
            <a:r>
              <a:rPr lang="en-US" dirty="0" smtClean="0"/>
              <a:t>oid main ( ) </a:t>
            </a:r>
          </a:p>
          <a:p>
            <a:r>
              <a:rPr lang="en-US" dirty="0" smtClean="0"/>
              <a:t>{</a:t>
            </a:r>
          </a:p>
          <a:p>
            <a:r>
              <a:rPr lang="en-US" dirty="0" smtClean="0"/>
              <a:t> </a:t>
            </a:r>
            <a:r>
              <a:rPr lang="en-US" dirty="0" err="1" smtClean="0"/>
              <a:t>int</a:t>
            </a:r>
            <a:r>
              <a:rPr lang="en-US" dirty="0" smtClean="0"/>
              <a:t> num; </a:t>
            </a:r>
          </a:p>
          <a:p>
            <a:r>
              <a:rPr lang="en-US" dirty="0" err="1" smtClean="0"/>
              <a:t>printf</a:t>
            </a:r>
            <a:r>
              <a:rPr lang="en-US" dirty="0" smtClean="0"/>
              <a:t>("Enter a number”);</a:t>
            </a:r>
          </a:p>
          <a:p>
            <a:r>
              <a:rPr lang="en-US" dirty="0" err="1" smtClean="0"/>
              <a:t>scanf</a:t>
            </a:r>
            <a:r>
              <a:rPr lang="en-US" dirty="0" smtClean="0"/>
              <a:t>("%d“, &amp;num};</a:t>
            </a:r>
          </a:p>
          <a:p>
            <a:endParaRPr lang="en-US" dirty="0" smtClean="0"/>
          </a:p>
          <a:p>
            <a:r>
              <a:rPr lang="en-US" dirty="0" smtClean="0"/>
              <a:t>if (num&lt;0) </a:t>
            </a:r>
          </a:p>
          <a:p>
            <a:r>
              <a:rPr lang="en-US" dirty="0" err="1" smtClean="0"/>
              <a:t>printf</a:t>
            </a:r>
            <a:r>
              <a:rPr lang="en-US" dirty="0" smtClean="0"/>
              <a:t> ("Number entered is negative);</a:t>
            </a:r>
          </a:p>
          <a:p>
            <a:endParaRPr lang="en-US" dirty="0" smtClean="0"/>
          </a:p>
          <a:p>
            <a:r>
              <a:rPr lang="en-US" dirty="0" smtClean="0"/>
              <a:t>}</a:t>
            </a:r>
          </a:p>
          <a:p>
            <a:endParaRPr lang="en-US" dirty="0" smtClean="0"/>
          </a:p>
          <a:p>
            <a:endParaRPr lang="en-US" dirty="0" smtClean="0"/>
          </a:p>
          <a:p>
            <a:endParaRPr lang="en-US" dirty="0"/>
          </a:p>
        </p:txBody>
      </p:sp>
    </p:spTree>
    <p:extLst>
      <p:ext uri="{BB962C8B-B14F-4D97-AF65-F5344CB8AC3E}">
        <p14:creationId xmlns:p14="http://schemas.microsoft.com/office/powerpoint/2010/main" val="36499320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05600" cy="5135562"/>
          </a:xfrm>
        </p:spPr>
        <p:txBody>
          <a:bodyPr/>
          <a:lstStyle/>
          <a:p>
            <a:pPr algn="l"/>
            <a:r>
              <a:rPr lang="en-US" dirty="0" err="1"/>
              <a:t>int</a:t>
            </a:r>
            <a:r>
              <a:rPr lang="en-US" dirty="0"/>
              <a:t> main</a:t>
            </a:r>
            <a:r>
              <a:rPr lang="en-US" dirty="0" smtClean="0"/>
              <a:t>()</a:t>
            </a:r>
            <a:br>
              <a:rPr lang="en-US" dirty="0" smtClean="0"/>
            </a:br>
            <a:r>
              <a:rPr lang="en-US" dirty="0" smtClean="0"/>
              <a:t>{   </a:t>
            </a:r>
            <a:r>
              <a:rPr lang="en-US" dirty="0" err="1"/>
              <a:t>int</a:t>
            </a:r>
            <a:r>
              <a:rPr lang="en-US" dirty="0"/>
              <a:t> </a:t>
            </a:r>
            <a:r>
              <a:rPr lang="en-US" dirty="0" err="1"/>
              <a:t>x,y,z,k</a:t>
            </a:r>
            <a:r>
              <a:rPr lang="en-US" dirty="0"/>
              <a:t>=10; k+=(</a:t>
            </a:r>
            <a:r>
              <a:rPr lang="en-US" dirty="0" smtClean="0"/>
              <a:t>x=5,y=x+2,z=</a:t>
            </a:r>
            <a:r>
              <a:rPr lang="en-US" dirty="0" err="1" smtClean="0"/>
              <a:t>x+x</a:t>
            </a:r>
            <a:r>
              <a:rPr lang="en-US" dirty="0" smtClean="0"/>
              <a:t>); </a:t>
            </a:r>
            <a:r>
              <a:rPr lang="en-US" dirty="0" err="1"/>
              <a:t>printf</a:t>
            </a:r>
            <a:r>
              <a:rPr lang="en-US" dirty="0"/>
              <a:t>("value of x=%d</a:t>
            </a:r>
            <a:r>
              <a:rPr lang="en-US" dirty="0" smtClean="0"/>
              <a:t>,</a:t>
            </a:r>
            <a:br>
              <a:rPr lang="en-US" dirty="0" smtClean="0"/>
            </a:br>
            <a:r>
              <a:rPr lang="en-US" dirty="0" smtClean="0"/>
              <a:t>value </a:t>
            </a:r>
            <a:r>
              <a:rPr lang="en-US" dirty="0"/>
              <a:t>of y is =%d, </a:t>
            </a:r>
            <a:r>
              <a:rPr lang="en-US" dirty="0" smtClean="0"/>
              <a:t/>
            </a:r>
            <a:br>
              <a:rPr lang="en-US" dirty="0" smtClean="0"/>
            </a:br>
            <a:r>
              <a:rPr lang="en-US" dirty="0" smtClean="0"/>
              <a:t>value </a:t>
            </a:r>
            <a:r>
              <a:rPr lang="en-US" dirty="0"/>
              <a:t>of z= is %d, </a:t>
            </a:r>
            <a:r>
              <a:rPr lang="en-US" dirty="0" smtClean="0"/>
              <a:t/>
            </a:r>
            <a:br>
              <a:rPr lang="en-US" dirty="0" smtClean="0"/>
            </a:br>
            <a:r>
              <a:rPr lang="en-US" dirty="0" smtClean="0"/>
              <a:t>value </a:t>
            </a:r>
            <a:r>
              <a:rPr lang="en-US" dirty="0"/>
              <a:t>of k is %d",</a:t>
            </a:r>
            <a:r>
              <a:rPr lang="en-US" dirty="0" err="1"/>
              <a:t>x,y,z,k</a:t>
            </a:r>
            <a:r>
              <a:rPr lang="en-US" dirty="0"/>
              <a:t>);    </a:t>
            </a:r>
            <a:r>
              <a:rPr lang="en-US" dirty="0" smtClean="0"/>
              <a:t/>
            </a:r>
            <a:br>
              <a:rPr lang="en-US" dirty="0" smtClean="0"/>
            </a:br>
            <a:r>
              <a:rPr lang="en-US" dirty="0" smtClean="0"/>
              <a:t> return </a:t>
            </a:r>
            <a:r>
              <a:rPr lang="en-US" dirty="0"/>
              <a:t>0</a:t>
            </a:r>
            <a:r>
              <a:rPr lang="en-US" dirty="0" smtClean="0"/>
              <a:t>;</a:t>
            </a:r>
            <a:br>
              <a:rPr lang="en-US" dirty="0" smtClean="0"/>
            </a:br>
            <a:r>
              <a:rPr lang="en-US" dirty="0" smtClean="0"/>
              <a:t>}</a:t>
            </a:r>
            <a:endParaRPr lang="en-US" dirty="0"/>
          </a:p>
        </p:txBody>
      </p:sp>
    </p:spTree>
    <p:extLst>
      <p:ext uri="{BB962C8B-B14F-4D97-AF65-F5344CB8AC3E}">
        <p14:creationId xmlns:p14="http://schemas.microsoft.com/office/powerpoint/2010/main" val="27686313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838200"/>
            <a:ext cx="6781800" cy="5632311"/>
          </a:xfrm>
          <a:prstGeom prst="rect">
            <a:avLst/>
          </a:prstGeom>
          <a:noFill/>
        </p:spPr>
        <p:txBody>
          <a:bodyPr wrap="square" rtlCol="0">
            <a:spAutoFit/>
          </a:bodyPr>
          <a:lstStyle/>
          <a:p>
            <a:r>
              <a:rPr lang="en-US" sz="2000" dirty="0" smtClean="0"/>
              <a:t>{ </a:t>
            </a:r>
            <a:r>
              <a:rPr lang="en-US" sz="2000" dirty="0" err="1"/>
              <a:t>int</a:t>
            </a:r>
            <a:r>
              <a:rPr lang="en-US" sz="2000" dirty="0"/>
              <a:t> </a:t>
            </a:r>
            <a:r>
              <a:rPr lang="en-US" sz="2000" dirty="0" err="1"/>
              <a:t>i</a:t>
            </a:r>
            <a:r>
              <a:rPr lang="en-US" sz="2000" dirty="0" smtClean="0"/>
              <a:t>;</a:t>
            </a:r>
          </a:p>
          <a:p>
            <a:r>
              <a:rPr lang="en-US" sz="2000" dirty="0" smtClean="0"/>
              <a:t>for(</a:t>
            </a:r>
            <a:r>
              <a:rPr lang="en-US" sz="2000" dirty="0" err="1" smtClean="0"/>
              <a:t>i</a:t>
            </a:r>
            <a:r>
              <a:rPr lang="en-US" sz="2000" dirty="0" smtClean="0"/>
              <a:t>=0;i&lt;20;i++)</a:t>
            </a:r>
          </a:p>
          <a:p>
            <a:r>
              <a:rPr lang="en-US" sz="2000" dirty="0" smtClean="0"/>
              <a:t> </a:t>
            </a:r>
            <a:r>
              <a:rPr lang="en-US" sz="2000" dirty="0"/>
              <a:t>{   switch(</a:t>
            </a:r>
            <a:r>
              <a:rPr lang="en-US" sz="2000" dirty="0" err="1"/>
              <a:t>i</a:t>
            </a:r>
            <a:r>
              <a:rPr lang="en-US" sz="2000" dirty="0" smtClean="0"/>
              <a:t>)</a:t>
            </a:r>
          </a:p>
          <a:p>
            <a:r>
              <a:rPr lang="en-US" sz="2000" dirty="0" smtClean="0"/>
              <a:t>         {    </a:t>
            </a:r>
            <a:r>
              <a:rPr lang="en-US" sz="2000" dirty="0">
                <a:solidFill>
                  <a:srgbClr val="FF0000"/>
                </a:solidFill>
              </a:rPr>
              <a:t>case 0</a:t>
            </a:r>
            <a:r>
              <a:rPr lang="en-US" sz="2000" dirty="0"/>
              <a:t>: </a:t>
            </a:r>
            <a:r>
              <a:rPr lang="en-US" sz="2000" dirty="0" err="1"/>
              <a:t>i</a:t>
            </a:r>
            <a:r>
              <a:rPr lang="en-US" sz="2000" dirty="0"/>
              <a:t>+=5</a:t>
            </a:r>
            <a:r>
              <a:rPr lang="en-US" sz="2000" dirty="0" smtClean="0"/>
              <a:t>;</a:t>
            </a:r>
          </a:p>
          <a:p>
            <a:r>
              <a:rPr lang="en-US" sz="2000" dirty="0" err="1" smtClean="0"/>
              <a:t>printf</a:t>
            </a:r>
            <a:r>
              <a:rPr lang="en-US" sz="2000" dirty="0"/>
              <a:t>("\</a:t>
            </a:r>
            <a:r>
              <a:rPr lang="en-US" sz="2000" dirty="0" err="1"/>
              <a:t>nvalue</a:t>
            </a:r>
            <a:r>
              <a:rPr lang="en-US" sz="2000" dirty="0"/>
              <a:t> of </a:t>
            </a:r>
            <a:r>
              <a:rPr lang="en-US" sz="2000" dirty="0" err="1"/>
              <a:t>i</a:t>
            </a:r>
            <a:r>
              <a:rPr lang="en-US" sz="2000" dirty="0"/>
              <a:t> in  case 0 is %d",</a:t>
            </a:r>
            <a:r>
              <a:rPr lang="en-US" sz="2000" dirty="0" err="1"/>
              <a:t>i</a:t>
            </a:r>
            <a:r>
              <a:rPr lang="en-US" sz="2000" dirty="0" smtClean="0"/>
              <a:t>);</a:t>
            </a:r>
          </a:p>
          <a:p>
            <a:r>
              <a:rPr lang="en-US" sz="2000" dirty="0" smtClean="0">
                <a:solidFill>
                  <a:srgbClr val="FF0000"/>
                </a:solidFill>
              </a:rPr>
              <a:t>case </a:t>
            </a:r>
            <a:r>
              <a:rPr lang="en-US" sz="2000" dirty="0">
                <a:solidFill>
                  <a:srgbClr val="FF0000"/>
                </a:solidFill>
              </a:rPr>
              <a:t>1: </a:t>
            </a:r>
            <a:endParaRPr lang="en-US" sz="2000" dirty="0" smtClean="0">
              <a:solidFill>
                <a:srgbClr val="FF0000"/>
              </a:solidFill>
            </a:endParaRPr>
          </a:p>
          <a:p>
            <a:r>
              <a:rPr lang="en-US" sz="2000" dirty="0" err="1" smtClean="0"/>
              <a:t>i</a:t>
            </a:r>
            <a:r>
              <a:rPr lang="en-US" sz="2000" dirty="0" smtClean="0"/>
              <a:t>-</a:t>
            </a:r>
            <a:r>
              <a:rPr lang="en-US" sz="2000" dirty="0"/>
              <a:t>=2</a:t>
            </a:r>
            <a:r>
              <a:rPr lang="en-US" sz="2000" dirty="0" smtClean="0"/>
              <a:t>;</a:t>
            </a:r>
          </a:p>
          <a:p>
            <a:r>
              <a:rPr lang="en-US" sz="2000" dirty="0" err="1" smtClean="0"/>
              <a:t>printf</a:t>
            </a:r>
            <a:r>
              <a:rPr lang="en-US" sz="2000" dirty="0"/>
              <a:t>("\</a:t>
            </a:r>
            <a:r>
              <a:rPr lang="en-US" sz="2000" dirty="0" err="1"/>
              <a:t>nvalue</a:t>
            </a:r>
            <a:r>
              <a:rPr lang="en-US" sz="2000" dirty="0"/>
              <a:t> of </a:t>
            </a:r>
            <a:r>
              <a:rPr lang="en-US" sz="2000" dirty="0" err="1"/>
              <a:t>i</a:t>
            </a:r>
            <a:r>
              <a:rPr lang="en-US" sz="2000" dirty="0"/>
              <a:t> in case 1 is %d",</a:t>
            </a:r>
            <a:r>
              <a:rPr lang="en-US" sz="2000" dirty="0" err="1"/>
              <a:t>i</a:t>
            </a:r>
            <a:r>
              <a:rPr lang="en-US" sz="2000" dirty="0" smtClean="0"/>
              <a:t>);</a:t>
            </a:r>
          </a:p>
          <a:p>
            <a:r>
              <a:rPr lang="en-US" sz="2000" dirty="0" smtClean="0">
                <a:solidFill>
                  <a:srgbClr val="FF0000"/>
                </a:solidFill>
              </a:rPr>
              <a:t>case </a:t>
            </a:r>
            <a:r>
              <a:rPr lang="en-US" sz="2000" dirty="0">
                <a:solidFill>
                  <a:srgbClr val="FF0000"/>
                </a:solidFill>
              </a:rPr>
              <a:t>5</a:t>
            </a:r>
            <a:r>
              <a:rPr lang="en-US" sz="2000" dirty="0" smtClean="0">
                <a:solidFill>
                  <a:srgbClr val="FF0000"/>
                </a:solidFill>
              </a:rPr>
              <a:t>:</a:t>
            </a:r>
          </a:p>
          <a:p>
            <a:r>
              <a:rPr lang="en-US" sz="2000" dirty="0" smtClean="0"/>
              <a:t> </a:t>
            </a:r>
            <a:r>
              <a:rPr lang="en-US" sz="2000" dirty="0" err="1"/>
              <a:t>i</a:t>
            </a:r>
            <a:r>
              <a:rPr lang="en-US" sz="2000" dirty="0"/>
              <a:t>+=6</a:t>
            </a:r>
            <a:r>
              <a:rPr lang="en-US" sz="2000" dirty="0" smtClean="0"/>
              <a:t>;</a:t>
            </a:r>
          </a:p>
          <a:p>
            <a:r>
              <a:rPr lang="en-US" sz="2000" dirty="0" err="1" smtClean="0"/>
              <a:t>printf</a:t>
            </a:r>
            <a:r>
              <a:rPr lang="en-US" sz="2000" dirty="0"/>
              <a:t>("\</a:t>
            </a:r>
            <a:r>
              <a:rPr lang="en-US" sz="2000" dirty="0" err="1"/>
              <a:t>nvalue</a:t>
            </a:r>
            <a:r>
              <a:rPr lang="en-US" sz="2000" dirty="0"/>
              <a:t> of </a:t>
            </a:r>
            <a:r>
              <a:rPr lang="en-US" sz="2000" dirty="0" err="1"/>
              <a:t>i</a:t>
            </a:r>
            <a:r>
              <a:rPr lang="en-US" sz="2000" dirty="0"/>
              <a:t> in case 5 is %d",</a:t>
            </a:r>
            <a:r>
              <a:rPr lang="en-US" sz="2000" dirty="0" err="1"/>
              <a:t>i</a:t>
            </a:r>
            <a:r>
              <a:rPr lang="en-US" sz="2000" dirty="0" smtClean="0"/>
              <a:t>);</a:t>
            </a:r>
          </a:p>
          <a:p>
            <a:endParaRPr lang="en-US" sz="2000" dirty="0"/>
          </a:p>
          <a:p>
            <a:r>
              <a:rPr lang="en-US" sz="2000" dirty="0" smtClean="0">
                <a:solidFill>
                  <a:srgbClr val="FF0000"/>
                </a:solidFill>
              </a:rPr>
              <a:t>default</a:t>
            </a:r>
            <a:r>
              <a:rPr lang="en-US" sz="2000" dirty="0">
                <a:solidFill>
                  <a:srgbClr val="FF0000"/>
                </a:solidFill>
              </a:rPr>
              <a:t>: </a:t>
            </a:r>
            <a:endParaRPr lang="en-US" sz="2000" dirty="0" smtClean="0">
              <a:solidFill>
                <a:srgbClr val="FF0000"/>
              </a:solidFill>
            </a:endParaRPr>
          </a:p>
          <a:p>
            <a:r>
              <a:rPr lang="en-US" sz="2000" dirty="0" err="1" smtClean="0"/>
              <a:t>i</a:t>
            </a:r>
            <a:r>
              <a:rPr lang="en-US" sz="2000" dirty="0"/>
              <a:t>+=4</a:t>
            </a:r>
            <a:r>
              <a:rPr lang="en-US" sz="2000" dirty="0" smtClean="0"/>
              <a:t>;</a:t>
            </a:r>
          </a:p>
          <a:p>
            <a:r>
              <a:rPr lang="en-US" sz="2000" dirty="0" err="1" smtClean="0"/>
              <a:t>printf</a:t>
            </a:r>
            <a:r>
              <a:rPr lang="en-US" sz="2000" dirty="0"/>
              <a:t>("\</a:t>
            </a:r>
            <a:r>
              <a:rPr lang="en-US" sz="2000" dirty="0" err="1"/>
              <a:t>nvalue</a:t>
            </a:r>
            <a:r>
              <a:rPr lang="en-US" sz="2000" dirty="0"/>
              <a:t> of </a:t>
            </a:r>
            <a:r>
              <a:rPr lang="en-US" sz="2000" dirty="0" err="1"/>
              <a:t>i</a:t>
            </a:r>
            <a:r>
              <a:rPr lang="en-US" sz="2000" dirty="0"/>
              <a:t> in case </a:t>
            </a:r>
            <a:r>
              <a:rPr lang="en-US" sz="2000" dirty="0" err="1"/>
              <a:t>defaul</a:t>
            </a:r>
            <a:r>
              <a:rPr lang="en-US" sz="2000" dirty="0"/>
              <a:t> is %d",</a:t>
            </a:r>
            <a:r>
              <a:rPr lang="en-US" sz="2000" dirty="0" err="1"/>
              <a:t>i</a:t>
            </a:r>
            <a:r>
              <a:rPr lang="en-US" sz="2000" dirty="0"/>
              <a:t>); </a:t>
            </a:r>
            <a:endParaRPr lang="en-US" sz="2000" dirty="0" smtClean="0"/>
          </a:p>
          <a:p>
            <a:r>
              <a:rPr lang="en-US" sz="2000" dirty="0" smtClean="0"/>
              <a:t>} </a:t>
            </a:r>
          </a:p>
          <a:p>
            <a:r>
              <a:rPr lang="en-US" sz="2000" dirty="0" smtClean="0"/>
              <a:t>} </a:t>
            </a:r>
            <a:r>
              <a:rPr lang="en-US" sz="2000" dirty="0" err="1"/>
              <a:t>printf</a:t>
            </a:r>
            <a:r>
              <a:rPr lang="en-US" sz="2000" dirty="0"/>
              <a:t>("\n value of </a:t>
            </a:r>
            <a:r>
              <a:rPr lang="en-US" sz="2000" dirty="0" err="1"/>
              <a:t>i</a:t>
            </a:r>
            <a:r>
              <a:rPr lang="en-US" sz="2000" dirty="0"/>
              <a:t> after the completion of loop </a:t>
            </a:r>
            <a:r>
              <a:rPr lang="en-US" sz="2000" dirty="0" err="1"/>
              <a:t>is%d</a:t>
            </a:r>
            <a:r>
              <a:rPr lang="en-US" sz="2000" dirty="0"/>
              <a:t>",</a:t>
            </a:r>
            <a:r>
              <a:rPr lang="en-US" sz="2000" dirty="0" err="1"/>
              <a:t>i</a:t>
            </a:r>
            <a:r>
              <a:rPr lang="en-US" sz="2000" dirty="0"/>
              <a:t>);   </a:t>
            </a:r>
            <a:endParaRPr lang="en-US" sz="2000" dirty="0" smtClean="0"/>
          </a:p>
          <a:p>
            <a:r>
              <a:rPr lang="en-US" sz="2000" dirty="0" smtClean="0"/>
              <a:t> </a:t>
            </a:r>
            <a:endParaRPr lang="en-US" sz="2000" dirty="0"/>
          </a:p>
        </p:txBody>
      </p:sp>
    </p:spTree>
    <p:extLst>
      <p:ext uri="{BB962C8B-B14F-4D97-AF65-F5344CB8AC3E}">
        <p14:creationId xmlns:p14="http://schemas.microsoft.com/office/powerpoint/2010/main" val="33911173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85800"/>
            <a:ext cx="6781800" cy="6247864"/>
          </a:xfrm>
          <a:prstGeom prst="rect">
            <a:avLst/>
          </a:prstGeom>
          <a:noFill/>
        </p:spPr>
        <p:txBody>
          <a:bodyPr wrap="square" rtlCol="0">
            <a:spAutoFit/>
          </a:bodyPr>
          <a:lstStyle/>
          <a:p>
            <a:r>
              <a:rPr lang="en-US" sz="2000" dirty="0" err="1" smtClean="0">
                <a:latin typeface="+mj-lt"/>
              </a:rPr>
              <a:t>int</a:t>
            </a:r>
            <a:r>
              <a:rPr lang="en-US" sz="2000" dirty="0" smtClean="0">
                <a:latin typeface="+mj-lt"/>
              </a:rPr>
              <a:t> </a:t>
            </a:r>
            <a:r>
              <a:rPr lang="en-US" sz="2000" dirty="0">
                <a:latin typeface="+mj-lt"/>
              </a:rPr>
              <a:t>main</a:t>
            </a:r>
            <a:r>
              <a:rPr lang="en-US" sz="2000" dirty="0" smtClean="0">
                <a:latin typeface="+mj-lt"/>
              </a:rPr>
              <a:t>()</a:t>
            </a:r>
          </a:p>
          <a:p>
            <a:r>
              <a:rPr lang="en-US" sz="2000" dirty="0" smtClean="0">
                <a:latin typeface="+mj-lt"/>
              </a:rPr>
              <a:t>{</a:t>
            </a:r>
            <a:endParaRPr lang="en-US" sz="2000" dirty="0">
              <a:latin typeface="+mj-lt"/>
            </a:endParaRPr>
          </a:p>
          <a:p>
            <a:r>
              <a:rPr lang="en-US" sz="2000" dirty="0" smtClean="0">
                <a:latin typeface="+mj-lt"/>
              </a:rPr>
              <a:t>     </a:t>
            </a:r>
            <a:r>
              <a:rPr lang="en-US" sz="2000" dirty="0" err="1">
                <a:latin typeface="+mj-lt"/>
              </a:rPr>
              <a:t>int</a:t>
            </a:r>
            <a:r>
              <a:rPr lang="en-US" sz="2000" dirty="0">
                <a:latin typeface="+mj-lt"/>
              </a:rPr>
              <a:t> a=5,b=3;  </a:t>
            </a:r>
            <a:endParaRPr lang="en-US" sz="2000" dirty="0" smtClean="0">
              <a:latin typeface="+mj-lt"/>
            </a:endParaRPr>
          </a:p>
          <a:p>
            <a:r>
              <a:rPr lang="en-US" sz="2000" dirty="0" smtClean="0">
                <a:latin typeface="+mj-lt"/>
              </a:rPr>
              <a:t>switch(a</a:t>
            </a:r>
            <a:r>
              <a:rPr lang="en-US" sz="2000" dirty="0">
                <a:latin typeface="+mj-lt"/>
              </a:rPr>
              <a:t>+=b-=a+=b) </a:t>
            </a:r>
            <a:endParaRPr lang="en-US" sz="2000" dirty="0" smtClean="0">
              <a:latin typeface="+mj-lt"/>
            </a:endParaRPr>
          </a:p>
          <a:p>
            <a:r>
              <a:rPr lang="en-US" sz="2000" dirty="0" smtClean="0">
                <a:latin typeface="+mj-lt"/>
              </a:rPr>
              <a:t>{ </a:t>
            </a:r>
            <a:r>
              <a:rPr lang="en-US" sz="2000" dirty="0">
                <a:latin typeface="+mj-lt"/>
              </a:rPr>
              <a:t>case 1: </a:t>
            </a:r>
            <a:r>
              <a:rPr lang="en-US" sz="2000" dirty="0" err="1">
                <a:latin typeface="+mj-lt"/>
              </a:rPr>
              <a:t>printf</a:t>
            </a:r>
            <a:r>
              <a:rPr lang="en-US" sz="2000" dirty="0">
                <a:latin typeface="+mj-lt"/>
              </a:rPr>
              <a:t>("one"); </a:t>
            </a:r>
            <a:endParaRPr lang="en-US" sz="2000" dirty="0" smtClean="0">
              <a:latin typeface="+mj-lt"/>
            </a:endParaRPr>
          </a:p>
          <a:p>
            <a:endParaRPr lang="en-US" sz="2000" dirty="0" smtClean="0">
              <a:latin typeface="+mj-lt"/>
            </a:endParaRPr>
          </a:p>
          <a:p>
            <a:r>
              <a:rPr lang="en-US" sz="2000" dirty="0" smtClean="0">
                <a:latin typeface="+mj-lt"/>
              </a:rPr>
              <a:t>break;</a:t>
            </a:r>
          </a:p>
          <a:p>
            <a:r>
              <a:rPr lang="en-US" sz="2000" dirty="0" smtClean="0">
                <a:latin typeface="+mj-lt"/>
              </a:rPr>
              <a:t> </a:t>
            </a:r>
            <a:r>
              <a:rPr lang="en-US" sz="2000" dirty="0">
                <a:latin typeface="+mj-lt"/>
              </a:rPr>
              <a:t>case 2: </a:t>
            </a:r>
            <a:endParaRPr lang="en-US" sz="2000" dirty="0" smtClean="0">
              <a:latin typeface="+mj-lt"/>
            </a:endParaRPr>
          </a:p>
          <a:p>
            <a:r>
              <a:rPr lang="en-US" sz="2000" dirty="0" err="1" smtClean="0">
                <a:latin typeface="+mj-lt"/>
              </a:rPr>
              <a:t>printf</a:t>
            </a:r>
            <a:r>
              <a:rPr lang="en-US" sz="2000" dirty="0">
                <a:latin typeface="+mj-lt"/>
              </a:rPr>
              <a:t>("two"); </a:t>
            </a:r>
            <a:endParaRPr lang="en-US" sz="2000" dirty="0" smtClean="0">
              <a:latin typeface="+mj-lt"/>
            </a:endParaRPr>
          </a:p>
          <a:p>
            <a:r>
              <a:rPr lang="en-US" sz="2000" dirty="0" smtClean="0">
                <a:latin typeface="+mj-lt"/>
              </a:rPr>
              <a:t>break</a:t>
            </a:r>
            <a:r>
              <a:rPr lang="en-US" sz="2000" dirty="0">
                <a:latin typeface="+mj-lt"/>
              </a:rPr>
              <a:t>; </a:t>
            </a:r>
            <a:endParaRPr lang="en-US" sz="2000" dirty="0" smtClean="0">
              <a:latin typeface="+mj-lt"/>
            </a:endParaRPr>
          </a:p>
          <a:p>
            <a:r>
              <a:rPr lang="en-US" sz="2000" dirty="0" smtClean="0">
                <a:latin typeface="+mj-lt"/>
              </a:rPr>
              <a:t>case </a:t>
            </a:r>
            <a:r>
              <a:rPr lang="en-US" sz="2000" dirty="0">
                <a:latin typeface="+mj-lt"/>
              </a:rPr>
              <a:t>3</a:t>
            </a:r>
            <a:r>
              <a:rPr lang="en-US" sz="2000" dirty="0" smtClean="0">
                <a:latin typeface="+mj-lt"/>
              </a:rPr>
              <a:t>:</a:t>
            </a:r>
          </a:p>
          <a:p>
            <a:r>
              <a:rPr lang="en-US" sz="2000" dirty="0" smtClean="0">
                <a:latin typeface="+mj-lt"/>
              </a:rPr>
              <a:t> </a:t>
            </a:r>
            <a:r>
              <a:rPr lang="en-US" sz="2000" dirty="0" err="1">
                <a:latin typeface="+mj-lt"/>
              </a:rPr>
              <a:t>printf</a:t>
            </a:r>
            <a:r>
              <a:rPr lang="en-US" sz="2000" dirty="0">
                <a:latin typeface="+mj-lt"/>
              </a:rPr>
              <a:t>("three"); </a:t>
            </a:r>
            <a:endParaRPr lang="en-US" sz="2000" dirty="0" smtClean="0">
              <a:latin typeface="+mj-lt"/>
            </a:endParaRPr>
          </a:p>
          <a:p>
            <a:r>
              <a:rPr lang="en-US" sz="2000" dirty="0" smtClean="0">
                <a:latin typeface="+mj-lt"/>
              </a:rPr>
              <a:t>break;</a:t>
            </a:r>
          </a:p>
          <a:p>
            <a:r>
              <a:rPr lang="en-US" sz="2000" dirty="0" smtClean="0">
                <a:latin typeface="+mj-lt"/>
              </a:rPr>
              <a:t> </a:t>
            </a:r>
            <a:r>
              <a:rPr lang="en-US" sz="2000" dirty="0">
                <a:latin typeface="+mj-lt"/>
              </a:rPr>
              <a:t>case 4: </a:t>
            </a:r>
            <a:endParaRPr lang="en-US" sz="2000" dirty="0" smtClean="0">
              <a:latin typeface="+mj-lt"/>
            </a:endParaRPr>
          </a:p>
          <a:p>
            <a:r>
              <a:rPr lang="en-US" sz="2000" dirty="0" err="1" smtClean="0">
                <a:latin typeface="+mj-lt"/>
              </a:rPr>
              <a:t>printf</a:t>
            </a:r>
            <a:r>
              <a:rPr lang="en-US" sz="2000" dirty="0">
                <a:latin typeface="+mj-lt"/>
              </a:rPr>
              <a:t>("four"); </a:t>
            </a:r>
            <a:endParaRPr lang="en-US" sz="2000" dirty="0" smtClean="0">
              <a:latin typeface="+mj-lt"/>
            </a:endParaRPr>
          </a:p>
          <a:p>
            <a:r>
              <a:rPr lang="en-US" sz="2000" dirty="0" smtClean="0">
                <a:latin typeface="+mj-lt"/>
              </a:rPr>
              <a:t>break</a:t>
            </a:r>
            <a:r>
              <a:rPr lang="en-US" sz="2000" dirty="0">
                <a:latin typeface="+mj-lt"/>
              </a:rPr>
              <a:t>; </a:t>
            </a:r>
            <a:endParaRPr lang="en-US" sz="2000" dirty="0" smtClean="0">
              <a:latin typeface="+mj-lt"/>
            </a:endParaRPr>
          </a:p>
          <a:p>
            <a:r>
              <a:rPr lang="en-US" sz="2000" dirty="0" smtClean="0">
                <a:latin typeface="+mj-lt"/>
              </a:rPr>
              <a:t>default</a:t>
            </a:r>
            <a:r>
              <a:rPr lang="en-US" sz="2000" dirty="0">
                <a:latin typeface="+mj-lt"/>
              </a:rPr>
              <a:t>: </a:t>
            </a:r>
            <a:endParaRPr lang="en-US" sz="2000" dirty="0" smtClean="0">
              <a:latin typeface="+mj-lt"/>
            </a:endParaRPr>
          </a:p>
          <a:p>
            <a:r>
              <a:rPr lang="en-US" sz="2000" dirty="0" err="1" smtClean="0">
                <a:latin typeface="+mj-lt"/>
              </a:rPr>
              <a:t>printf</a:t>
            </a:r>
            <a:r>
              <a:rPr lang="en-US" sz="2000" dirty="0">
                <a:latin typeface="+mj-lt"/>
              </a:rPr>
              <a:t>("default"); </a:t>
            </a:r>
            <a:endParaRPr lang="en-US" sz="2000" dirty="0" smtClean="0">
              <a:latin typeface="+mj-lt"/>
            </a:endParaRPr>
          </a:p>
          <a:p>
            <a:r>
              <a:rPr lang="en-US" sz="2000" dirty="0" smtClean="0">
                <a:latin typeface="+mj-lt"/>
              </a:rPr>
              <a:t>break</a:t>
            </a:r>
            <a:r>
              <a:rPr lang="en-US" sz="2000" dirty="0">
                <a:latin typeface="+mj-lt"/>
              </a:rPr>
              <a:t>; }    </a:t>
            </a:r>
            <a:endParaRPr lang="en-US" sz="2000" dirty="0" smtClean="0">
              <a:latin typeface="+mj-lt"/>
            </a:endParaRPr>
          </a:p>
          <a:p>
            <a:r>
              <a:rPr lang="en-US" sz="2000" dirty="0" smtClean="0">
                <a:latin typeface="+mj-lt"/>
              </a:rPr>
              <a:t>return </a:t>
            </a:r>
            <a:r>
              <a:rPr lang="en-US" sz="2000" dirty="0">
                <a:latin typeface="+mj-lt"/>
              </a:rPr>
              <a:t>0;}</a:t>
            </a:r>
          </a:p>
        </p:txBody>
      </p:sp>
    </p:spTree>
    <p:extLst>
      <p:ext uri="{BB962C8B-B14F-4D97-AF65-F5344CB8AC3E}">
        <p14:creationId xmlns:p14="http://schemas.microsoft.com/office/powerpoint/2010/main" val="26319408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14400"/>
            <a:ext cx="7162800" cy="6124754"/>
          </a:xfrm>
          <a:prstGeom prst="rect">
            <a:avLst/>
          </a:prstGeom>
          <a:noFill/>
        </p:spPr>
        <p:txBody>
          <a:bodyPr wrap="square" rtlCol="0">
            <a:spAutoFit/>
          </a:bodyPr>
          <a:lstStyle/>
          <a:p>
            <a:r>
              <a:rPr lang="en-US" sz="2800" dirty="0" err="1"/>
              <a:t>int</a:t>
            </a:r>
            <a:r>
              <a:rPr lang="en-US" sz="2800" dirty="0"/>
              <a:t> main</a:t>
            </a:r>
            <a:r>
              <a:rPr lang="en-US" sz="2800" dirty="0" smtClean="0"/>
              <a:t>()</a:t>
            </a:r>
          </a:p>
          <a:p>
            <a:r>
              <a:rPr lang="en-US" sz="2800" dirty="0" smtClean="0"/>
              <a:t>{   </a:t>
            </a:r>
            <a:r>
              <a:rPr lang="en-US" sz="2800" dirty="0" err="1"/>
              <a:t>int</a:t>
            </a:r>
            <a:r>
              <a:rPr lang="en-US" sz="2800" dirty="0"/>
              <a:t> a=1, b</a:t>
            </a:r>
            <a:r>
              <a:rPr lang="en-US" sz="2800" dirty="0" smtClean="0"/>
              <a:t>;</a:t>
            </a:r>
          </a:p>
          <a:p>
            <a:r>
              <a:rPr lang="en-US" sz="2800" dirty="0" smtClean="0"/>
              <a:t>     for</a:t>
            </a:r>
            <a:r>
              <a:rPr lang="en-US" sz="2800" dirty="0"/>
              <a:t>(;a&lt;2;a++) </a:t>
            </a:r>
            <a:endParaRPr lang="en-US" sz="2800" dirty="0" smtClean="0"/>
          </a:p>
          <a:p>
            <a:r>
              <a:rPr lang="en-US" sz="2800" dirty="0" smtClean="0"/>
              <a:t>        { </a:t>
            </a:r>
            <a:r>
              <a:rPr lang="en-US" sz="2800" dirty="0"/>
              <a:t>b=</a:t>
            </a:r>
            <a:r>
              <a:rPr lang="en-US" sz="2800" dirty="0" err="1"/>
              <a:t>printf</a:t>
            </a:r>
            <a:r>
              <a:rPr lang="en-US" sz="2800" dirty="0"/>
              <a:t>("value of a is %</a:t>
            </a:r>
            <a:r>
              <a:rPr lang="en-US" sz="2800" dirty="0" err="1"/>
              <a:t>d",a</a:t>
            </a:r>
            <a:r>
              <a:rPr lang="en-US" sz="2800" dirty="0"/>
              <a:t>); </a:t>
            </a:r>
            <a:endParaRPr lang="en-US" sz="2800" dirty="0" smtClean="0"/>
          </a:p>
          <a:p>
            <a:r>
              <a:rPr lang="en-US" sz="2800" dirty="0" smtClean="0"/>
              <a:t>         } </a:t>
            </a:r>
          </a:p>
          <a:p>
            <a:r>
              <a:rPr lang="en-US" sz="2800" dirty="0" smtClean="0"/>
              <a:t>    </a:t>
            </a:r>
            <a:r>
              <a:rPr lang="en-US" sz="2800" dirty="0" err="1" smtClean="0"/>
              <a:t>printf</a:t>
            </a:r>
            <a:r>
              <a:rPr lang="en-US" sz="2800" dirty="0"/>
              <a:t>("value of b is %</a:t>
            </a:r>
            <a:r>
              <a:rPr lang="en-US" sz="2800" dirty="0" err="1"/>
              <a:t>d",b</a:t>
            </a:r>
            <a:r>
              <a:rPr lang="en-US" sz="2800" dirty="0"/>
              <a:t>); </a:t>
            </a:r>
            <a:endParaRPr lang="en-US" sz="2800" dirty="0" smtClean="0"/>
          </a:p>
          <a:p>
            <a:r>
              <a:rPr lang="en-US" sz="2800" dirty="0" smtClean="0"/>
              <a:t>   if(b</a:t>
            </a:r>
            <a:r>
              <a:rPr lang="en-US" sz="2800" dirty="0"/>
              <a:t>==2) </a:t>
            </a:r>
            <a:endParaRPr lang="en-US" sz="2800" dirty="0" smtClean="0"/>
          </a:p>
          <a:p>
            <a:r>
              <a:rPr lang="en-US" sz="2800" dirty="0" smtClean="0"/>
              <a:t>              </a:t>
            </a:r>
            <a:r>
              <a:rPr lang="en-US" sz="2800" dirty="0" err="1" smtClean="0"/>
              <a:t>printf</a:t>
            </a:r>
            <a:r>
              <a:rPr lang="en-US" sz="2800" dirty="0"/>
              <a:t>("b is 2"); </a:t>
            </a:r>
            <a:endParaRPr lang="en-US" sz="2800" dirty="0" smtClean="0"/>
          </a:p>
          <a:p>
            <a:r>
              <a:rPr lang="en-US" sz="2800" dirty="0" smtClean="0"/>
              <a:t>  else </a:t>
            </a:r>
            <a:r>
              <a:rPr lang="en-US" sz="2800" dirty="0"/>
              <a:t>if(b==1) </a:t>
            </a:r>
            <a:endParaRPr lang="en-US" sz="2800" dirty="0" smtClean="0"/>
          </a:p>
          <a:p>
            <a:r>
              <a:rPr lang="en-US" sz="2800" dirty="0" smtClean="0"/>
              <a:t>             </a:t>
            </a:r>
            <a:r>
              <a:rPr lang="en-US" sz="2800" dirty="0" err="1" smtClean="0"/>
              <a:t>printf</a:t>
            </a:r>
            <a:r>
              <a:rPr lang="en-US" sz="2800" dirty="0"/>
              <a:t>("b is 1"); </a:t>
            </a:r>
            <a:endParaRPr lang="en-US" sz="2800" dirty="0" smtClean="0"/>
          </a:p>
          <a:p>
            <a:r>
              <a:rPr lang="en-US" sz="2800" dirty="0" smtClean="0"/>
              <a:t> else </a:t>
            </a:r>
          </a:p>
          <a:p>
            <a:r>
              <a:rPr lang="en-US" sz="2800" dirty="0"/>
              <a:t> </a:t>
            </a:r>
            <a:r>
              <a:rPr lang="en-US" sz="2800" dirty="0" err="1" smtClean="0"/>
              <a:t>printf</a:t>
            </a:r>
            <a:r>
              <a:rPr lang="en-US" sz="2800" dirty="0"/>
              <a:t>("b is neither 0 nor 1");    </a:t>
            </a:r>
            <a:endParaRPr lang="en-US" sz="2800" dirty="0" smtClean="0"/>
          </a:p>
          <a:p>
            <a:r>
              <a:rPr lang="en-US" sz="2800" dirty="0" smtClean="0"/>
              <a:t>return </a:t>
            </a:r>
            <a:r>
              <a:rPr lang="en-US" sz="2800" dirty="0"/>
              <a:t>0</a:t>
            </a:r>
            <a:r>
              <a:rPr lang="en-US" sz="2800" dirty="0" smtClean="0"/>
              <a:t>;</a:t>
            </a:r>
          </a:p>
          <a:p>
            <a:r>
              <a:rPr lang="en-US" sz="2800" dirty="0" smtClean="0"/>
              <a:t>}</a:t>
            </a:r>
            <a:endParaRPr lang="en-US" sz="2800" dirty="0"/>
          </a:p>
        </p:txBody>
      </p:sp>
    </p:spTree>
    <p:extLst>
      <p:ext uri="{BB962C8B-B14F-4D97-AF65-F5344CB8AC3E}">
        <p14:creationId xmlns:p14="http://schemas.microsoft.com/office/powerpoint/2010/main" val="3714882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4309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n=0,i;   </a:t>
            </a:r>
            <a:r>
              <a:rPr lang="en-US" dirty="0" smtClean="0"/>
              <a:t/>
            </a:r>
            <a:br>
              <a:rPr lang="en-US" dirty="0" smtClean="0"/>
            </a:br>
            <a:r>
              <a:rPr lang="en-US" dirty="0" smtClean="0"/>
              <a:t> </a:t>
            </a:r>
            <a:r>
              <a:rPr lang="en-US" dirty="0"/>
              <a:t>for(</a:t>
            </a:r>
            <a:r>
              <a:rPr lang="en-US" dirty="0" err="1"/>
              <a:t>i</a:t>
            </a:r>
            <a:r>
              <a:rPr lang="en-US" dirty="0"/>
              <a:t>=10;i;n+=</a:t>
            </a:r>
            <a:r>
              <a:rPr lang="en-US" dirty="0" err="1"/>
              <a:t>i,i</a:t>
            </a:r>
            <a:r>
              <a:rPr lang="en-US" dirty="0"/>
              <a:t>--) </a:t>
            </a:r>
            <a:r>
              <a:rPr lang="en-US" dirty="0" smtClean="0"/>
              <a:t/>
            </a:r>
            <a:br>
              <a:rPr lang="en-US" dirty="0" smtClean="0"/>
            </a:br>
            <a:r>
              <a:rPr lang="en-US" dirty="0" smtClean="0"/>
              <a:t> { </a:t>
            </a:r>
            <a:br>
              <a:rPr lang="en-US" dirty="0" smtClean="0"/>
            </a:br>
            <a:r>
              <a:rPr lang="en-US" dirty="0" err="1" smtClean="0"/>
              <a:t>printf</a:t>
            </a:r>
            <a:r>
              <a:rPr lang="en-US" dirty="0"/>
              <a:t>("value of n is %d\</a:t>
            </a:r>
            <a:r>
              <a:rPr lang="en-US" dirty="0" err="1"/>
              <a:t>n",n</a:t>
            </a:r>
            <a:r>
              <a:rPr lang="en-US" dirty="0" smtClean="0"/>
              <a:t>);</a:t>
            </a:r>
            <a:br>
              <a:rPr lang="en-US" dirty="0" smtClean="0"/>
            </a:br>
            <a:r>
              <a:rPr lang="en-US" dirty="0" err="1" smtClean="0"/>
              <a:t>printf</a:t>
            </a:r>
            <a:r>
              <a:rPr lang="en-US" dirty="0"/>
              <a:t>("value of </a:t>
            </a:r>
            <a:r>
              <a:rPr lang="en-US" dirty="0" err="1"/>
              <a:t>i</a:t>
            </a:r>
            <a:r>
              <a:rPr lang="en-US" dirty="0"/>
              <a:t> is %d\t", </a:t>
            </a:r>
            <a:r>
              <a:rPr lang="en-US" dirty="0" err="1"/>
              <a:t>i</a:t>
            </a:r>
            <a:r>
              <a:rPr lang="en-US" dirty="0" smtClean="0"/>
              <a:t>);</a:t>
            </a:r>
            <a:br>
              <a:rPr lang="en-US" dirty="0" smtClean="0"/>
            </a:br>
            <a:r>
              <a:rPr lang="en-US" dirty="0" smtClean="0"/>
              <a:t>}</a:t>
            </a:r>
            <a:br>
              <a:rPr lang="en-US" dirty="0" smtClean="0"/>
            </a:br>
            <a:r>
              <a:rPr lang="en-US" dirty="0" smtClean="0"/>
              <a:t> </a:t>
            </a:r>
            <a:r>
              <a:rPr lang="en-US" dirty="0"/>
              <a:t>return 0;}</a:t>
            </a:r>
          </a:p>
        </p:txBody>
      </p:sp>
    </p:spTree>
    <p:extLst>
      <p:ext uri="{BB962C8B-B14F-4D97-AF65-F5344CB8AC3E}">
        <p14:creationId xmlns:p14="http://schemas.microsoft.com/office/powerpoint/2010/main" val="39382230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1600" y="762000"/>
            <a:ext cx="4333875" cy="5029200"/>
          </a:xfrm>
          <a:prstGeom prst="rect">
            <a:avLst/>
          </a:prstGeom>
        </p:spPr>
      </p:pic>
    </p:spTree>
    <p:extLst>
      <p:ext uri="{BB962C8B-B14F-4D97-AF65-F5344CB8AC3E}">
        <p14:creationId xmlns:p14="http://schemas.microsoft.com/office/powerpoint/2010/main" val="22140090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62800" cy="6126162"/>
          </a:xfrm>
        </p:spPr>
        <p:txBody>
          <a:bodyPr/>
          <a:lstStyle/>
          <a:p>
            <a:pPr algn="l"/>
            <a:r>
              <a:rPr lang="en-US" dirty="0"/>
              <a:t>#include &lt;</a:t>
            </a:r>
            <a:r>
              <a:rPr lang="en-US" dirty="0" err="1"/>
              <a:t>stdio.h</a:t>
            </a:r>
            <a:r>
              <a:rPr lang="en-US" dirty="0" smtClean="0"/>
              <a:t>&gt;</a:t>
            </a:r>
            <a:br>
              <a:rPr lang="en-US" dirty="0" smtClean="0"/>
            </a:br>
            <a:r>
              <a:rPr lang="en-US" dirty="0" err="1" smtClean="0"/>
              <a:t>int</a:t>
            </a:r>
            <a:r>
              <a:rPr lang="en-US" dirty="0" smtClean="0"/>
              <a:t> </a:t>
            </a:r>
            <a:r>
              <a:rPr lang="en-US" dirty="0"/>
              <a:t>main</a:t>
            </a:r>
            <a:r>
              <a:rPr lang="en-US" dirty="0" smtClean="0"/>
              <a:t>()</a:t>
            </a:r>
            <a:br>
              <a:rPr lang="en-US" dirty="0" smtClean="0"/>
            </a:br>
            <a:r>
              <a:rPr lang="en-US" dirty="0" smtClean="0"/>
              <a:t>{        </a:t>
            </a:r>
            <a:r>
              <a:rPr lang="en-US" dirty="0" err="1"/>
              <a:t>int</a:t>
            </a:r>
            <a:r>
              <a:rPr lang="en-US" dirty="0"/>
              <a:t> a=8+9-12;       </a:t>
            </a:r>
            <a:r>
              <a:rPr lang="en-US" dirty="0" smtClean="0"/>
              <a:t/>
            </a:r>
            <a:br>
              <a:rPr lang="en-US" dirty="0" smtClean="0"/>
            </a:br>
            <a:r>
              <a:rPr lang="en-US" dirty="0" smtClean="0"/>
              <a:t> </a:t>
            </a:r>
            <a:r>
              <a:rPr lang="en-US" dirty="0"/>
              <a:t>do    {        </a:t>
            </a:r>
            <a:r>
              <a:rPr lang="en-US" dirty="0" err="1"/>
              <a:t>printf</a:t>
            </a:r>
            <a:r>
              <a:rPr lang="en-US" dirty="0"/>
              <a:t>("%</a:t>
            </a:r>
            <a:r>
              <a:rPr lang="en-US" dirty="0" err="1"/>
              <a:t>d",a</a:t>
            </a:r>
            <a:r>
              <a:rPr lang="en-US" dirty="0"/>
              <a:t>);        </a:t>
            </a:r>
            <a:r>
              <a:rPr lang="en-US" dirty="0" smtClean="0"/>
              <a:t/>
            </a:r>
            <a:br>
              <a:rPr lang="en-US" dirty="0" smtClean="0"/>
            </a:br>
            <a:r>
              <a:rPr lang="en-US" dirty="0" smtClean="0"/>
              <a:t>a</a:t>
            </a:r>
            <a:r>
              <a:rPr lang="en-US" dirty="0"/>
              <a:t>++;    }    </a:t>
            </a:r>
            <a:r>
              <a:rPr lang="en-US" dirty="0" smtClean="0"/>
              <a:t/>
            </a:r>
            <a:br>
              <a:rPr lang="en-US" dirty="0" smtClean="0"/>
            </a:br>
            <a:r>
              <a:rPr lang="en-US" dirty="0"/>
              <a:t/>
            </a:r>
            <a:br>
              <a:rPr lang="en-US" dirty="0"/>
            </a:br>
            <a:r>
              <a:rPr lang="en-US" dirty="0" smtClean="0"/>
              <a:t>while(0</a:t>
            </a:r>
            <a:r>
              <a:rPr lang="en-US" dirty="0"/>
              <a:t>);   </a:t>
            </a:r>
            <a:r>
              <a:rPr lang="en-US" dirty="0" smtClean="0"/>
              <a:t/>
            </a:r>
            <a:br>
              <a:rPr lang="en-US" dirty="0" smtClean="0"/>
            </a:br>
            <a:r>
              <a:rPr lang="en-US" dirty="0" smtClean="0"/>
              <a:t> </a:t>
            </a:r>
            <a:r>
              <a:rPr lang="en-US" dirty="0" err="1"/>
              <a:t>printf</a:t>
            </a:r>
            <a:r>
              <a:rPr lang="en-US" dirty="0" smtClean="0"/>
              <a:t>(“final value of a is %</a:t>
            </a:r>
            <a:r>
              <a:rPr lang="en-US" dirty="0" err="1" smtClean="0"/>
              <a:t>d</a:t>
            </a:r>
            <a:r>
              <a:rPr lang="en-US" dirty="0" err="1"/>
              <a:t>",a</a:t>
            </a:r>
            <a:r>
              <a:rPr lang="en-US" dirty="0"/>
              <a:t>);        return 0;}</a:t>
            </a:r>
          </a:p>
        </p:txBody>
      </p:sp>
    </p:spTree>
    <p:extLst>
      <p:ext uri="{BB962C8B-B14F-4D97-AF65-F5344CB8AC3E}">
        <p14:creationId xmlns:p14="http://schemas.microsoft.com/office/powerpoint/2010/main" val="19024307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055" t="32291" r="62518" b="37501"/>
          <a:stretch/>
        </p:blipFill>
        <p:spPr>
          <a:xfrm>
            <a:off x="457200" y="1447800"/>
            <a:ext cx="7696200" cy="4419600"/>
          </a:xfrm>
          <a:prstGeom prst="rect">
            <a:avLst/>
          </a:prstGeom>
        </p:spPr>
      </p:pic>
    </p:spTree>
    <p:extLst>
      <p:ext uri="{BB962C8B-B14F-4D97-AF65-F5344CB8AC3E}">
        <p14:creationId xmlns:p14="http://schemas.microsoft.com/office/powerpoint/2010/main" val="6855549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457201"/>
            <a:ext cx="4357687" cy="5715000"/>
          </a:xfrm>
          <a:prstGeom prst="rect">
            <a:avLst/>
          </a:prstGeom>
        </p:spPr>
      </p:pic>
    </p:spTree>
    <p:extLst>
      <p:ext uri="{BB962C8B-B14F-4D97-AF65-F5344CB8AC3E}">
        <p14:creationId xmlns:p14="http://schemas.microsoft.com/office/powerpoint/2010/main" val="42541184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 y="381000"/>
            <a:ext cx="5391150" cy="5943600"/>
          </a:xfrm>
          <a:prstGeom prst="rect">
            <a:avLst/>
          </a:prstGeom>
        </p:spPr>
      </p:pic>
    </p:spTree>
    <p:extLst>
      <p:ext uri="{BB962C8B-B14F-4D97-AF65-F5344CB8AC3E}">
        <p14:creationId xmlns:p14="http://schemas.microsoft.com/office/powerpoint/2010/main" val="3733954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PS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PSE</Template>
  <TotalTime>13336</TotalTime>
  <Words>20748</Words>
  <Application>Microsoft Office PowerPoint</Application>
  <PresentationFormat>On-screen Show (4:3)</PresentationFormat>
  <Paragraphs>2579</Paragraphs>
  <Slides>269</Slides>
  <Notes>65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269</vt:i4>
      </vt:variant>
    </vt:vector>
  </HeadingPairs>
  <TitlesOfParts>
    <vt:vector size="285" baseType="lpstr">
      <vt:lpstr>Arial</vt:lpstr>
      <vt:lpstr>Arial Unicode MS</vt:lpstr>
      <vt:lpstr>Calibri</vt:lpstr>
      <vt:lpstr>Consolas</vt:lpstr>
      <vt:lpstr>Courier New</vt:lpstr>
      <vt:lpstr>Droid Sans Mono</vt:lpstr>
      <vt:lpstr>inter-bold</vt:lpstr>
      <vt:lpstr>inter-regular</vt:lpstr>
      <vt:lpstr>Mangal</vt:lpstr>
      <vt:lpstr>Menlo</vt:lpstr>
      <vt:lpstr>Open Sans</vt:lpstr>
      <vt:lpstr>Times New Roman</vt:lpstr>
      <vt:lpstr>Times New Roman</vt:lpstr>
      <vt:lpstr>var(--bs-font-monospace)</vt:lpstr>
      <vt:lpstr>Wingdings</vt:lpstr>
      <vt:lpstr>PSE</vt:lpstr>
      <vt:lpstr> Programming Methodology Using ‘C’ </vt:lpstr>
      <vt:lpstr>Syllabus</vt:lpstr>
      <vt:lpstr>Syllabus</vt:lpstr>
      <vt:lpstr>Control Statements</vt:lpstr>
      <vt:lpstr>Compound Statement or Block</vt:lpstr>
      <vt:lpstr>  if...else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Nesting of if...else </vt:lpstr>
      <vt:lpstr>PowerPoint Presentation</vt:lpstr>
      <vt:lpstr>else if Ladder</vt:lpstr>
      <vt:lpstr>PowerPoint Presentation</vt:lpstr>
      <vt:lpstr>Switch Case</vt:lpstr>
      <vt:lpstr>PowerPoint Presentation</vt:lpstr>
      <vt:lpstr>PowerPoint Presentation</vt:lpstr>
      <vt:lpstr>PowerPoint Presentation</vt:lpstr>
      <vt:lpstr>PowerPoint Presentation</vt:lpstr>
      <vt:lpstr>C program to check vowel or consonant using switch case</vt:lpstr>
      <vt:lpstr>loops</vt:lpstr>
      <vt:lpstr>While loop</vt:lpstr>
      <vt:lpstr>Program to print the numbers from 1 to 10 using while. loop</vt:lpstr>
      <vt:lpstr>Write a program to calculate the sum of first 10 numbers</vt:lpstr>
      <vt:lpstr>Program to print numbers in reverse order with a difference of 2</vt:lpstr>
      <vt:lpstr>Program to' print the sum of digits of any number</vt:lpstr>
      <vt:lpstr>Program to find the product of digits of any number</vt:lpstr>
      <vt:lpstr>Program to find the factorial of any number</vt:lpstr>
      <vt:lpstr>do...while loop</vt:lpstr>
      <vt:lpstr>While vs do..while loop in C</vt:lpstr>
      <vt:lpstr>do-while runs at least once even if the condition is false because the condition is evaluated, after the execution of the body of loop.</vt:lpstr>
      <vt:lpstr>PowerPoint Presentation</vt:lpstr>
      <vt:lpstr>Add numbers until the user enters zero </vt:lpstr>
      <vt:lpstr>For Loop</vt:lpstr>
      <vt:lpstr>PowerPoint Presentation</vt:lpstr>
      <vt:lpstr>PowerPoint Presentation</vt:lpstr>
      <vt:lpstr>Write a C program to print all natural numbers in reverse (from n to 1). </vt:lpstr>
      <vt:lpstr>Write a C program to print all alphabets from a to z.  </vt:lpstr>
      <vt:lpstr>Write a C program to print all even numbers between 1 to 100 </vt:lpstr>
      <vt:lpstr>Write a C program to print all odd number between 1 to 100. </vt:lpstr>
      <vt:lpstr>Write a C program to find sum of all natural numbers between 1 to n. </vt:lpstr>
      <vt:lpstr> Write a C program to find sum of all even numbers between 1 to n. </vt:lpstr>
      <vt:lpstr>Write a C program to print Fibonacci series up to n terms. </vt:lpstr>
      <vt:lpstr>program to print number in words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1  2 1  3 2 1  4 3 2 1  5 4 3 2 1  </vt:lpstr>
      <vt:lpstr>#include &lt;stdio.h&gt; int main() {    int i,j;    for(i=1;i&lt;=5;i++)     {    for(j=i;j&gt;=1; j--)    {printf("%d ", j);     }    printf("\n"); }     return 0; }</vt:lpstr>
      <vt:lpstr>1 2 3 4 5  1 2 3 4  1 2 3  1 2  1 </vt:lpstr>
      <vt:lpstr>int main() {    int i,j;    for(i=5;i&gt;=1;i--)     {    for(j=1;j&lt;=i; j++)    {printf("%d ", j);     }     printf("\n"); }     return 0;}</vt:lpstr>
      <vt:lpstr>5 4 3 2 1  5 4 3 2  5 4 3  5 4  5 </vt:lpstr>
      <vt:lpstr>int main() {    int i,j;    for(i=1;i&lt;=5;i++)     {    for(j=5;j&gt;=i; j--)    {printf("%d ", j);     }    printf("\n"); } return 0; }</vt:lpstr>
      <vt:lpstr>5  5 4  5 4 3  5 4 3 2  5 4 3 2 1 </vt:lpstr>
      <vt:lpstr>#include &lt;stdio.h&gt; int main() {    int i,j;    for(i=5;i&gt;=1;i--)     {    for(j=5;j&gt;=i; j--)    {printf("%d ", j);     }     printf("\n"); }    return 0;}</vt:lpstr>
      <vt:lpstr>A  B A  C B A  D C B A  E D C B A </vt:lpstr>
      <vt:lpstr>int main() {    int i,j;     for(i=1;i&lt;=5;i++)     {    for(j=i;j&gt;=1; j--)                 {        printf("%c ", j+64);     }        printf("\n"); }     return 0;}</vt:lpstr>
      <vt:lpstr>A B C D E A B C D  A B C  A B  A </vt:lpstr>
      <vt:lpstr>#include &lt;stdio.h&gt; int main() {    int i,j;    for(i=5;i&gt;=1;i--)     {    for(j=1;j&lt;=i; j++)    {printf("%c ", j+64);     }    printf("\n");}     return 0;}</vt:lpstr>
      <vt:lpstr> *  * *  * * *  * * * *  * * * * *  * * * * * * </vt:lpstr>
      <vt:lpstr>#include &lt;stdio.h&gt; void main()  {   int i, j, rows;    printf("Enter the number of rows: ");    scanf("%d", &amp;rows);    for (i = 1; i &lt;= rows; i++)  {      for (j = 1; j &lt;= i; j++)                 {         printf("* ");  }         printf("\n");    }    </vt:lpstr>
      <vt:lpstr>* * * * *  * * * *  * * *  * *  *  </vt:lpstr>
      <vt:lpstr>#include &lt;stdio.h&gt; int main()  {   int i, j, rows;    printf("Enter the number of rows: ");   scanf("%d", &amp;rows);    for (i = rows; i &gt;= 1; i--)           {      for (j = 1; j &lt;= i; j++)                     {         printf("* ");   }             printf("\n");              }    return 0;}</vt:lpstr>
      <vt:lpstr>Enter the number of rows: 5 1  2 3  4 5 6  7 8 9 10  11 12 13 14 15 </vt:lpstr>
      <vt:lpstr> {int n;       printf("Enter the number of rows");      scanf("%d",&amp;n);       for(int i=1;i&lt;=n;i++)       {          for(int j=1;j&lt;=n;j++)                 {              if(i==1 ||i==n||j==1||j==n)                                           {  printf("*");  }                                                                    else              printf(" ");          }           printf("\n");       }           } </vt:lpstr>
      <vt:lpstr>Enter the number of rows5 * * * * * *       * *    * *   * *</vt:lpstr>
      <vt:lpstr>int main()   {          int n,m=1;       printf("Enter the number of rows");       scanf("%d",&amp;n);       for(int i=n;i&gt;=1;i--)       {        for(int j=1;j&lt;=i;j++)         {           if(j==1 || j==i || i==n)            printf("*");             else             printf(" ");         }        printf("\n");      } </vt:lpstr>
      <vt:lpstr>#include &lt;stdio.h&gt; void main()  {   int rows, i, j, n = 1;    printf("Enter the number of rows: ");   scanf("%d", &amp;rows);    for (i = 1; i &lt;= rows; i++)            {      for (j = 1; j &lt;= i; j++)                         {         printf("%d ", n);                                         n++;      }                      printf("\n");              } }</vt:lpstr>
      <vt:lpstr>PowerPoint Presentation</vt:lpstr>
      <vt:lpstr> add integers until user enters 0</vt:lpstr>
      <vt:lpstr>#include &lt;stdio.h&gt; int main() {int num, sum = 0; do {printf("Enter a number: "); scanf("%d", &amp;num); sum =sum+ num;} while(num != 0); printf("Total = %d",sum); return 0;}</vt:lpstr>
      <vt:lpstr>#include&lt;stdio.h&gt;   #include&lt;stdlib.h&gt;   void main ()   {       char c;       int choice,dummy;         do{       printf("\n1. R programming. Print c programming  3. Exit\n");       scanf("%d",&amp;choice);       switch(choice)       {           case 1 :            printf(“R programming");            break;           case 2:             printf(“c programming");           break;           case 3:           exit(0);            break;           default:            printf("please enter valid choice");           }       printf("do you want to enter more?");         scanf("%d",&amp;dummy);        scanf("%c",&amp;c);        }while(c=='y');   }  </vt:lpstr>
      <vt:lpstr>PowerPoint Presentation</vt:lpstr>
      <vt:lpstr>PowerPoint Presentation</vt:lpstr>
      <vt:lpstr>PowerPoint Presentation</vt:lpstr>
      <vt:lpstr>PowerPoint Presentation</vt:lpstr>
      <vt:lpstr>#include &lt;stdio.h&gt; int main() {   int k=10;  if (k++==10) {printf("%d",k); } printf("%d",k);     return 0;}</vt:lpstr>
      <vt:lpstr>int main() {   int x,y,z,k=10; k+=(x=5,y=x+2,z=x+x); printf("value of x=%d, value of y is =%d,  value of z= is %d,  value of k is %d",x,y,z,k);      return 0; }</vt:lpstr>
      <vt:lpstr>PowerPoint Presentation</vt:lpstr>
      <vt:lpstr>PowerPoint Presentation</vt:lpstr>
      <vt:lpstr>PowerPoint Presentation</vt:lpstr>
      <vt:lpstr>#include &lt;stdio.h&gt; int main() {    int n=0,i;     for(i=10;i;n+=i,i--)   {  printf("value of n is %d\n",n); printf("value of i is %d\t", i); }  return 0;}</vt:lpstr>
      <vt:lpstr>PowerPoint Presentation</vt:lpstr>
      <vt:lpstr>#include &lt;stdio.h&gt; int main() {        int a=8+9-12;         do    {        printf("%d",a);         a++;    }      while(0);     printf(“final value of a is %d",a);        return 0;}</vt:lpstr>
      <vt:lpstr>PowerPoint Presentation</vt:lpstr>
      <vt:lpstr>PowerPoint Presentation</vt:lpstr>
      <vt:lpstr>PowerPoint Presentation</vt:lpstr>
      <vt:lpstr>PowerPoint Presentation</vt:lpstr>
      <vt:lpstr>#include &lt;stdio.h&gt; int main() {       int x=0;   while(x&lt;3)    x++;    printf(“hello %d",x);   return 0;}</vt:lpstr>
      <vt:lpstr>PowerPoint Presentation</vt:lpstr>
      <vt:lpstr>PowerPoint Presentation</vt:lpstr>
      <vt:lpstr>PowerPoint Presentation</vt:lpstr>
      <vt:lpstr>PowerPoint Presentation</vt:lpstr>
      <vt:lpstr>PowerPoint Presentation</vt:lpstr>
      <vt:lpstr>PowerPoint Presentation</vt:lpstr>
      <vt:lpstr>#include &lt;stdio.h&gt; int main() {   while(!!NULL);   printf("MCA");       return 0;}</vt:lpstr>
      <vt:lpstr>PowerPoint Presentation</vt:lpstr>
      <vt:lpstr>include &lt;stdio.h&gt; int main() {   int k=-1;    do{       printf("programming");          }     while(k++);        return 0;}</vt:lpstr>
      <vt:lpstr>PowerPoint Presentation</vt:lpstr>
      <vt:lpstr>PowerPoint Presentation</vt:lpstr>
      <vt:lpstr>int main()  { char grade[] = {'A','B','C'}; printf("GRADE=%c, ", *grade); printf("GRADE=%d", grade);  }</vt:lpstr>
      <vt:lpstr>#include &lt;stdio.h&gt; int main() { int i = 0;  printf("Hello");   char s[4] = {'\b', '\t', '\r', '\n'};  for(i = 0;i&lt;4;i++) { printf("%c", s[i]); }     return 0;}</vt:lpstr>
      <vt:lpstr>int main() {       int st[4] = {10, 20, 30, 40};            printf("%d\n", *st);        return 0;  }</vt:lpstr>
      <vt:lpstr>PowerPoint Presentation</vt:lpstr>
      <vt:lpstr>PowerPoint Presentation</vt:lpstr>
      <vt:lpstr>PowerPoint Presentation</vt:lpstr>
      <vt:lpstr>Calculating the Address of Array Elements</vt:lpstr>
      <vt:lpstr>PowerPoint Presentation</vt:lpstr>
      <vt:lpstr>PowerPoint Presentation</vt:lpstr>
      <vt:lpstr>Calculating the Length of an Array</vt:lpstr>
      <vt:lpstr>OPERATIONS ON ARRAY</vt:lpstr>
      <vt:lpstr>find the average of n numbers using arrays</vt:lpstr>
      <vt:lpstr>search for an item in the array</vt:lpstr>
      <vt:lpstr>PowerPoint Presentation</vt:lpstr>
      <vt:lpstr>WAP to accept username and pw from a user. After 4th attempt print access denied.  If the id and password matches print “successful logged” otherwise print “wrong password and try again”</vt:lpstr>
      <vt:lpstr>PowerPoint Presentation</vt:lpstr>
      <vt:lpstr>PowerPoint Presentation</vt:lpstr>
      <vt:lpstr>PowerPoint Presentation</vt:lpstr>
      <vt:lpstr>PowerPoint Presentation</vt:lpstr>
      <vt:lpstr>Write a C program to count the positive negative and zeros in given array.</vt:lpstr>
      <vt:lpstr>Find Smallest and Largest Number with their Position in Array using C </vt:lpstr>
      <vt:lpstr>PowerPoint Presentation</vt:lpstr>
      <vt:lpstr>PowerPoint Presentation</vt:lpstr>
      <vt:lpstr>PowerPoint Presentation</vt:lpstr>
      <vt:lpstr>Matrix Multiplication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Strings in C </vt:lpstr>
      <vt:lpstr>Initialize string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vt:lpstr>
      <vt:lpstr>PowerPoint Presentation</vt:lpstr>
      <vt:lpstr>PowerPoint Presentation</vt:lpstr>
      <vt:lpstr>Function Declaration</vt:lpstr>
      <vt:lpstr>Function Definition</vt:lpstr>
      <vt:lpstr>PowerPoint Presentation</vt:lpstr>
      <vt:lpstr>Function Call</vt:lpstr>
      <vt:lpstr>PowerPoint Presentation</vt:lpstr>
      <vt:lpstr>PowerPoint Presentation</vt:lpstr>
      <vt:lpstr>User..Defined Functions</vt:lpstr>
      <vt:lpstr>PowerPoint Presentation</vt:lpstr>
      <vt:lpstr>PowerPoint Presentation</vt:lpstr>
      <vt:lpstr>Function Definition</vt:lpstr>
      <vt:lpstr>Function Call</vt:lpstr>
      <vt:lpstr>Function Declaration/function prototype</vt:lpstr>
      <vt:lpstr>Function Arguments</vt:lpstr>
      <vt:lpstr>Formal arguments</vt:lpstr>
      <vt:lpstr>Call by value</vt:lpstr>
      <vt:lpstr>PowerPoint Presentation</vt:lpstr>
      <vt:lpstr>PowerPoint Presentation</vt:lpstr>
      <vt:lpstr>Call by reference</vt:lpstr>
      <vt:lpstr>PowerPoint Presentation</vt:lpstr>
      <vt:lpstr>PowerPoint Presentation</vt:lpstr>
      <vt:lpstr>PowerPoint Presentation</vt:lpstr>
      <vt:lpstr>PowerPoint Presentation</vt:lpstr>
      <vt:lpstr>Pointers</vt:lpstr>
      <vt:lpstr>Declaring a pointer </vt:lpstr>
      <vt:lpstr>PowerPoint Presentation</vt:lpstr>
      <vt:lpstr>PowerPoint Presentation</vt:lpstr>
      <vt:lpstr>PowerPoint Presentation</vt:lpstr>
      <vt:lpstr>PowerPoint Presentation</vt:lpstr>
      <vt:lpstr>array name is a pointer constant to the first element, the address of the first element and the name of the array both represent the same location in memory. </vt:lpstr>
      <vt:lpstr>int main() {       int a[]={1,2,3,4};     int *p,i;     p=a;     for(i=0;i&lt;=3;i++)     {printf("%d",*p);     p++;     } </vt:lpstr>
      <vt:lpstr>PowerPoint Presentation</vt:lpstr>
      <vt:lpstr>PowerPoint Presentation</vt:lpstr>
      <vt:lpstr>PowerPoint Presentation</vt:lpstr>
      <vt:lpstr>int main() {       int a[]={1,2,3,4};     int *p,i,sum=0;     p=a;     for(i=0;i&lt;=3;i++)     {printf("%d",*p);     sum=sum+*p;     p++;    }     printf("%d", sum); }</vt:lpstr>
      <vt:lpstr>PowerPoint Presentation</vt:lpstr>
      <vt:lpstr>PowerPoint Presentation</vt:lpstr>
      <vt:lpstr>PowerPoint Presentation</vt:lpstr>
      <vt:lpstr>PowerPoint Presentation</vt:lpstr>
      <vt:lpstr>Pointer to pointer</vt:lpstr>
      <vt:lpstr>PowerPoint Presentation</vt:lpstr>
      <vt:lpstr>Array of Pointers  </vt:lpstr>
      <vt:lpstr>#include&lt;stdio.h&gt; #define SIZE 10 void main() { int *arr[3]; int p = 40, q = 60, r = 90, i; arr[0] = &amp;p; arr[1] = &amp;q; arr[2] = &amp;r; for(i = 0; i &lt; 3; i++) {printf("for address  %p  \n", arr[i]); printf("value is %d\n",*arr[i]);} }</vt:lpstr>
      <vt:lpstr>PowerPoint Presentation</vt:lpstr>
      <vt:lpstr>PowerPoint Presentation</vt:lpstr>
      <vt:lpstr>Types of pointers</vt:lpstr>
      <vt:lpstr>PowerPoint Presentation</vt:lpstr>
      <vt:lpstr>PowerPoint Presentation</vt:lpstr>
      <vt:lpstr>PowerPoint Presentation</vt:lpstr>
      <vt:lpstr>NULL Pointer</vt:lpstr>
      <vt:lpstr>Void  Pointer</vt:lpstr>
      <vt:lpstr>Wild Pointer</vt:lpstr>
      <vt:lpstr>PowerPoint Presentation</vt:lpstr>
      <vt:lpstr> Dynamic memory allocation </vt:lpstr>
      <vt:lpstr>PowerPoint Presentation</vt:lpstr>
      <vt:lpstr> malloc() function  </vt:lpstr>
      <vt:lpstr>PowerPoint Presentation</vt:lpstr>
      <vt:lpstr>PowerPoint Presentation</vt:lpstr>
      <vt:lpstr>PowerPoint Presentation</vt:lpstr>
      <vt:lpstr>Calloc()</vt:lpstr>
      <vt:lpstr>realloc()</vt:lpstr>
      <vt:lpstr>PowerPoint Presentation</vt:lpstr>
      <vt:lpstr>free()</vt:lpstr>
      <vt:lpstr>Structures</vt:lpstr>
      <vt:lpstr>Why Use Structures </vt:lpstr>
      <vt:lpstr>There are 2 approaches for this:</vt:lpstr>
      <vt:lpstr>Approach No1.</vt:lpstr>
      <vt:lpstr>OUTPUT:  Enter names, prices and no. of pages of 3 books  A 100.00 354  C 256.50 682  F 233.70 512  And this is what you entered  A 100.000000 354  C 256.500000 682  F 233.700000 512 </vt:lpstr>
      <vt:lpstr>Approach No.2</vt:lpstr>
      <vt:lpstr>OUTPUT: Enter names, prices and no. of pages of 3 books  A 100.00 354  C 256.50 682  F 233.70 512  And this is what you entered  A 100.000000 354  C 256.500000 682  F 233.700000 512 </vt:lpstr>
      <vt:lpstr>Declaring and instantiating a Structure</vt:lpstr>
      <vt:lpstr>Initializing a structure: struct book  {  char name[10] ;  float price ;  int pages ;  } ;  struct book b1 = { "Basic", 130.00, 550 } ;  struct book b2 = { "Physics", 150.80, 800 } ; </vt:lpstr>
      <vt:lpstr>PowerPoint Presentation</vt:lpstr>
      <vt:lpstr>Copying one structure instance to another</vt:lpstr>
      <vt:lpstr>Array of Structures</vt:lpstr>
      <vt:lpstr>main( )  {  struct book  {  char name ;  float price ;  int pages ;  } ;  struct book b[100] ;  int i ;  for ( i = 0 ; i &lt;= 99 ; i++ )  {  printf ( "\nEnter name, price and pages " ) ;  scanf ( "%c %f %d", &amp;b[i].name, &amp;b[i].price, &amp;b[i].pages ) ;  fflush(stdin); }  for ( i = 0 ; i &lt;= 99 ; i++ )  printf ( "\n%c %f %d", b[i].name, b[i].price, b[i].pages ) ;  }</vt:lpstr>
      <vt:lpstr>Passing Structure to a function via Call by Value</vt:lpstr>
      <vt:lpstr>Passing Structure to a function via Call by Reference</vt:lpstr>
      <vt:lpstr>Pointer to structure </vt:lpstr>
      <vt:lpstr>PowerPoint Presentation</vt:lpstr>
      <vt:lpstr>  </vt:lpstr>
      <vt:lpstr>PowerPoint Presentation</vt:lpstr>
      <vt:lpstr>PowerPoint Presentation</vt:lpstr>
      <vt:lpstr>File handling </vt:lpstr>
      <vt:lpstr>PowerPoint Presentation</vt:lpstr>
      <vt:lpstr>PowerPoint Presentation</vt:lpstr>
      <vt:lpstr>PowerPoint Presentation</vt:lpstr>
      <vt:lpstr> fopen() modes </vt:lpstr>
      <vt:lpstr>PowerPoint Presentation</vt:lpstr>
      <vt:lpstr>Functions for file handling</vt:lpstr>
      <vt:lpstr>PowerPoint Presentation</vt:lpstr>
      <vt:lpstr>Block read/write  (fwrite() ,fread())</vt:lpstr>
      <vt:lpstr>struct stu {  char name[10];  int roll;  float marks; };  struct stud students[3] = { {“Anay", 10, 80.5},                                                 {“Vijay", 11, 71.2},                                                  {“Ria", 12, 85.5} };   fwrite(students, sizeof(students), 1, fp); </vt:lpstr>
      <vt:lpstr>PowerPoint Presentation</vt:lpstr>
      <vt:lpstr>PowerPoint Presentation</vt:lpstr>
      <vt:lpstr>PowerPoint Presentation</vt:lpstr>
      <vt:lpstr>PowerPoint Presentation</vt:lpstr>
      <vt:lpstr>Random Access Files</vt:lpstr>
      <vt:lpstr>PowerPoint Presentation</vt:lpstr>
      <vt:lpstr>PowerPoint Presentation</vt:lpstr>
      <vt:lpstr>PowerPoint Presentation</vt:lpstr>
      <vt:lpstr>Command Line Arguments</vt:lpstr>
      <vt:lpstr>PowerPoint Presentation</vt:lpstr>
      <vt:lpstr>Preprocessor Directives</vt:lpstr>
      <vt:lpstr>PowerPoint Presentation</vt:lpstr>
      <vt:lpstr>PowerPoint Presentation</vt:lpstr>
      <vt:lpstr>#pragma </vt:lpstr>
      <vt:lpstr>PowerPoint Presentation</vt:lpstr>
      <vt:lpstr>PowerPoint Presentation</vt:lpstr>
    </vt:vector>
  </TitlesOfParts>
  <Company>FanClub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CSE-302F                                     Principles of Software Engineering</dc:title>
  <dc:creator>Rohit Kumar Lalit</dc:creator>
  <cp:lastModifiedBy>Dr. Luxmi Sapra</cp:lastModifiedBy>
  <cp:revision>752</cp:revision>
  <cp:lastPrinted>2023-01-03T04:01:21Z</cp:lastPrinted>
  <dcterms:created xsi:type="dcterms:W3CDTF">2013-01-05T13:19:13Z</dcterms:created>
  <dcterms:modified xsi:type="dcterms:W3CDTF">2023-01-03T08:31:32Z</dcterms:modified>
</cp:coreProperties>
</file>